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4"/>
  </p:sldMasterIdLst>
  <p:notesMasterIdLst>
    <p:notesMasterId r:id="rId51"/>
  </p:notesMasterIdLst>
  <p:sldIdLst>
    <p:sldId id="304" r:id="rId5"/>
    <p:sldId id="11212" r:id="rId6"/>
    <p:sldId id="259" r:id="rId7"/>
    <p:sldId id="261" r:id="rId8"/>
    <p:sldId id="265" r:id="rId9"/>
    <p:sldId id="11245" r:id="rId10"/>
    <p:sldId id="11214" r:id="rId11"/>
    <p:sldId id="11213" r:id="rId12"/>
    <p:sldId id="11216" r:id="rId13"/>
    <p:sldId id="11204" r:id="rId14"/>
    <p:sldId id="305" r:id="rId15"/>
    <p:sldId id="11224" r:id="rId16"/>
    <p:sldId id="11179" r:id="rId17"/>
    <p:sldId id="11221" r:id="rId18"/>
    <p:sldId id="11243" r:id="rId19"/>
    <p:sldId id="11219" r:id="rId20"/>
    <p:sldId id="11227" r:id="rId21"/>
    <p:sldId id="11218" r:id="rId22"/>
    <p:sldId id="11228" r:id="rId23"/>
    <p:sldId id="11253" r:id="rId24"/>
    <p:sldId id="11230" r:id="rId25"/>
    <p:sldId id="11231" r:id="rId26"/>
    <p:sldId id="11254" r:id="rId27"/>
    <p:sldId id="11210" r:id="rId28"/>
    <p:sldId id="11259" r:id="rId29"/>
    <p:sldId id="11260" r:id="rId30"/>
    <p:sldId id="11233" r:id="rId31"/>
    <p:sldId id="11234" r:id="rId32"/>
    <p:sldId id="11223" r:id="rId33"/>
    <p:sldId id="11229" r:id="rId34"/>
    <p:sldId id="11258" r:id="rId35"/>
    <p:sldId id="11257" r:id="rId36"/>
    <p:sldId id="11235" r:id="rId37"/>
    <p:sldId id="11236" r:id="rId38"/>
    <p:sldId id="11237" r:id="rId39"/>
    <p:sldId id="11238" r:id="rId40"/>
    <p:sldId id="11239" r:id="rId41"/>
    <p:sldId id="11244" r:id="rId42"/>
    <p:sldId id="11246" r:id="rId43"/>
    <p:sldId id="11247" r:id="rId44"/>
    <p:sldId id="11248" r:id="rId45"/>
    <p:sldId id="11261" r:id="rId46"/>
    <p:sldId id="11249" r:id="rId47"/>
    <p:sldId id="11256" r:id="rId48"/>
    <p:sldId id="11255" r:id="rId49"/>
    <p:sldId id="11226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EF600148-4AAB-45B4-A2C2-BCF72637D410}">
          <p14:sldIdLst>
            <p14:sldId id="304"/>
          </p14:sldIdLst>
        </p14:section>
        <p14:section name="Investieren Teil 1" id="{DCEC0B2A-901A-471D-9932-6FD16F575C3B}">
          <p14:sldIdLst>
            <p14:sldId id="11212"/>
          </p14:sldIdLst>
        </p14:section>
        <p14:section name="Inflation" id="{2A449CFC-541E-455A-A1EC-179D87964A78}">
          <p14:sldIdLst>
            <p14:sldId id="259"/>
            <p14:sldId id="261"/>
            <p14:sldId id="265"/>
            <p14:sldId id="11245"/>
          </p14:sldIdLst>
        </p14:section>
        <p14:section name="Realzinsverlust" id="{42B0E8BD-92ED-408A-A8A1-6EA5C17EABD7}">
          <p14:sldIdLst>
            <p14:sldId id="11214"/>
            <p14:sldId id="11213"/>
            <p14:sldId id="11216"/>
            <p14:sldId id="11204"/>
          </p14:sldIdLst>
        </p14:section>
        <p14:section name="InvestierenTeil 2" id="{75284774-4CAF-42B5-90D7-89EFE7C845BC}">
          <p14:sldIdLst>
            <p14:sldId id="305"/>
            <p14:sldId id="11224"/>
            <p14:sldId id="11179"/>
            <p14:sldId id="11221"/>
            <p14:sldId id="11243"/>
            <p14:sldId id="11219"/>
            <p14:sldId id="11227"/>
            <p14:sldId id="11218"/>
            <p14:sldId id="11228"/>
            <p14:sldId id="11253"/>
            <p14:sldId id="11230"/>
            <p14:sldId id="11231"/>
            <p14:sldId id="11254"/>
            <p14:sldId id="11210"/>
          </p14:sldIdLst>
        </p14:section>
        <p14:section name="Investieren Teil 3" id="{CF936355-2C9D-457B-83BC-265AC694291B}">
          <p14:sldIdLst>
            <p14:sldId id="11259"/>
            <p14:sldId id="11260"/>
            <p14:sldId id="11233"/>
            <p14:sldId id="11234"/>
            <p14:sldId id="11223"/>
            <p14:sldId id="11229"/>
            <p14:sldId id="11258"/>
            <p14:sldId id="11257"/>
            <p14:sldId id="11235"/>
            <p14:sldId id="11236"/>
            <p14:sldId id="11237"/>
            <p14:sldId id="11238"/>
            <p14:sldId id="11239"/>
          </p14:sldIdLst>
        </p14:section>
        <p14:section name="Druckvorlagen" id="{B5687DD7-2EF8-4B3B-8DBD-84D232D7DCA7}">
          <p14:sldIdLst>
            <p14:sldId id="11244"/>
            <p14:sldId id="11246"/>
            <p14:sldId id="11247"/>
            <p14:sldId id="11248"/>
            <p14:sldId id="11261"/>
            <p14:sldId id="11249"/>
            <p14:sldId id="11256"/>
            <p14:sldId id="11255"/>
            <p14:sldId id="1122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M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8235"/>
    <a:srgbClr val="E2F0D9"/>
    <a:srgbClr val="538CFF"/>
    <a:srgbClr val="A9D18E"/>
    <a:srgbClr val="C5D8FF"/>
    <a:srgbClr val="FFB93B"/>
    <a:srgbClr val="003CB4"/>
    <a:srgbClr val="97BAFF"/>
    <a:srgbClr val="FFC1C1"/>
    <a:srgbClr val="FFA5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72" autoAdjust="0"/>
    <p:restoredTop sz="87618" autoAdjust="0"/>
  </p:normalViewPr>
  <p:slideViewPr>
    <p:cSldViewPr snapToGrid="0">
      <p:cViewPr varScale="1">
        <p:scale>
          <a:sx n="94" d="100"/>
          <a:sy n="94" d="100"/>
        </p:scale>
        <p:origin x="12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microsoft.com/office/2018/10/relationships/authors" Target="author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Diagramm%20in%20Microsoft%20PowerPoint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wu.sharepoint.com/sites/PR-OECDFinanzbildungsplattform/Freigegebene%20Dokumente/General/04%20Sparen%20und%20Investieren/V1/4-1_Effektiv%20Sparen/4-1%20Zusammenhang%20Sparzinsen%20und%20Leitzins_Inflation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Diagramm%20in%20Microsoft%20PowerPoint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 dirty="0"/>
              <a:t>Realzins positiv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Inflation</c:v>
                </c:pt>
              </c:strCache>
            </c:strRef>
          </c:tx>
          <c:spPr>
            <a:solidFill>
              <a:srgbClr val="E2F0D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Tabelle1!$B$2</c:f>
              <c:numCache>
                <c:formatCode>0.00%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C5-425F-A5CC-4697CADD3F3B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Nominalzinssatz</c:v>
                </c:pt>
              </c:strCache>
            </c:strRef>
          </c:tx>
          <c:spPr>
            <a:solidFill>
              <a:srgbClr val="38572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86E-44A2-A506-057DF5A7481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Tabelle1!$C$2</c:f>
              <c:numCache>
                <c:formatCode>0.00%</c:formatCode>
                <c:ptCount val="1"/>
                <c:pt idx="0">
                  <c:v>2.5000000000000001E-2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C5-425F-A5CC-4697CADD3F3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97422623"/>
        <c:axId val="1797422143"/>
      </c:barChart>
      <c:catAx>
        <c:axId val="1797422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143"/>
        <c:crosses val="autoZero"/>
        <c:auto val="1"/>
        <c:lblAlgn val="ctr"/>
        <c:lblOffset val="100"/>
        <c:noMultiLvlLbl val="0"/>
      </c:catAx>
      <c:valAx>
        <c:axId val="1797422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 dirty="0"/>
              <a:t>Realzins negativ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Inflation</c:v>
                </c:pt>
              </c:strCache>
            </c:strRef>
          </c:tx>
          <c:spPr>
            <a:solidFill>
              <a:srgbClr val="E2F0D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Tabelle1!$B$2</c:f>
              <c:numCache>
                <c:formatCode>0.00%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C5-425F-A5CC-4697CADD3F3B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Nominalzinssatz</c:v>
                </c:pt>
              </c:strCache>
            </c:strRef>
          </c:tx>
          <c:spPr>
            <a:solidFill>
              <a:srgbClr val="38572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Tabelle1!$C$2</c:f>
              <c:numCache>
                <c:formatCode>0.00%</c:formatCode>
                <c:ptCount val="1"/>
                <c:pt idx="0">
                  <c:v>1.4999999999999999E-2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C5-425F-A5CC-4697CADD3F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97422623"/>
        <c:axId val="1797422143"/>
      </c:barChart>
      <c:catAx>
        <c:axId val="1797422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143"/>
        <c:crosses val="autoZero"/>
        <c:auto val="1"/>
        <c:lblAlgn val="ctr"/>
        <c:lblOffset val="100"/>
        <c:noMultiLvlLbl val="0"/>
      </c:catAx>
      <c:valAx>
        <c:axId val="1797422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'[Diagramm in Microsoft PowerPoint]Tabelle1'!$A$3</c:f>
              <c:strCache>
                <c:ptCount val="1"/>
                <c:pt idx="0">
                  <c:v>Täglich fällig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'[Diagramm in Microsoft PowerPoint]Tabelle1'!$B$3:$V$3</c:f>
              <c:numCache>
                <c:formatCode>#,##0.00</c:formatCode>
                <c:ptCount val="21"/>
                <c:pt idx="0">
                  <c:v>0.93</c:v>
                </c:pt>
                <c:pt idx="1">
                  <c:v>0.89</c:v>
                </c:pt>
                <c:pt idx="2">
                  <c:v>0.97</c:v>
                </c:pt>
                <c:pt idx="3">
                  <c:v>1.25</c:v>
                </c:pt>
                <c:pt idx="4">
                  <c:v>1.74</c:v>
                </c:pt>
                <c:pt idx="5">
                  <c:v>2.02</c:v>
                </c:pt>
                <c:pt idx="6">
                  <c:v>0.88</c:v>
                </c:pt>
                <c:pt idx="7">
                  <c:v>0.57999999999999996</c:v>
                </c:pt>
                <c:pt idx="8">
                  <c:v>0.71</c:v>
                </c:pt>
                <c:pt idx="9">
                  <c:v>0.62</c:v>
                </c:pt>
                <c:pt idx="10">
                  <c:v>0.42</c:v>
                </c:pt>
                <c:pt idx="11">
                  <c:v>0.35</c:v>
                </c:pt>
                <c:pt idx="12">
                  <c:v>0.26</c:v>
                </c:pt>
                <c:pt idx="13">
                  <c:v>0.18</c:v>
                </c:pt>
                <c:pt idx="14">
                  <c:v>0.11</c:v>
                </c:pt>
                <c:pt idx="15">
                  <c:v>0.09</c:v>
                </c:pt>
                <c:pt idx="16">
                  <c:v>0.08</c:v>
                </c:pt>
                <c:pt idx="17">
                  <c:v>7.0000000000000007E-2</c:v>
                </c:pt>
                <c:pt idx="18">
                  <c:v>0.06</c:v>
                </c:pt>
                <c:pt idx="19">
                  <c:v>0.08</c:v>
                </c:pt>
                <c:pt idx="20">
                  <c:v>0.93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EC-428B-849B-7A7974137863}"/>
            </c:ext>
          </c:extLst>
        </c:ser>
        <c:ser>
          <c:idx val="2"/>
          <c:order val="1"/>
          <c:tx>
            <c:strRef>
              <c:f>'[Diagramm in Microsoft PowerPoint]Tabelle1'!$A$4</c:f>
              <c:strCache>
                <c:ptCount val="1"/>
                <c:pt idx="0">
                  <c:v>VPI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'[Diagramm in Microsoft PowerPoint]Tabelle1'!$B$4:$V$4</c:f>
              <c:numCache>
                <c:formatCode>#,##0.00</c:formatCode>
                <c:ptCount val="21"/>
                <c:pt idx="0">
                  <c:v>1.3</c:v>
                </c:pt>
                <c:pt idx="1">
                  <c:v>2.1</c:v>
                </c:pt>
                <c:pt idx="2">
                  <c:v>2.2999999999999998</c:v>
                </c:pt>
                <c:pt idx="3">
                  <c:v>1.5</c:v>
                </c:pt>
                <c:pt idx="4">
                  <c:v>2.2000000000000002</c:v>
                </c:pt>
                <c:pt idx="5">
                  <c:v>3.2</c:v>
                </c:pt>
                <c:pt idx="6">
                  <c:v>0.5</c:v>
                </c:pt>
                <c:pt idx="7">
                  <c:v>1.9</c:v>
                </c:pt>
                <c:pt idx="8">
                  <c:v>3.3</c:v>
                </c:pt>
                <c:pt idx="9">
                  <c:v>2.4</c:v>
                </c:pt>
                <c:pt idx="10">
                  <c:v>2</c:v>
                </c:pt>
                <c:pt idx="11">
                  <c:v>1.7</c:v>
                </c:pt>
                <c:pt idx="12">
                  <c:v>0.9</c:v>
                </c:pt>
                <c:pt idx="13">
                  <c:v>0.9</c:v>
                </c:pt>
                <c:pt idx="14">
                  <c:v>2.1</c:v>
                </c:pt>
                <c:pt idx="15">
                  <c:v>2</c:v>
                </c:pt>
                <c:pt idx="16">
                  <c:v>1.5</c:v>
                </c:pt>
                <c:pt idx="17">
                  <c:v>1.4</c:v>
                </c:pt>
                <c:pt idx="18">
                  <c:v>2.8</c:v>
                </c:pt>
                <c:pt idx="19">
                  <c:v>8.6</c:v>
                </c:pt>
                <c:pt idx="20">
                  <c:v>7.8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EEC-428B-849B-7A7974137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57549519"/>
        <c:axId val="1757547119"/>
      </c:lineChart>
      <c:catAx>
        <c:axId val="1757549519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57547119"/>
        <c:crosses val="autoZero"/>
        <c:auto val="1"/>
        <c:lblAlgn val="ctr"/>
        <c:lblOffset val="100"/>
        <c:noMultiLvlLbl val="0"/>
      </c:catAx>
      <c:valAx>
        <c:axId val="1757547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575495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/>
              <a:t>Zusammenhang von Inflation und Sparzinsen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'Vergleich Zinssätze'!$A$50</c:f>
              <c:strCache>
                <c:ptCount val="1"/>
                <c:pt idx="0">
                  <c:v>Täglich fällig</c:v>
                </c:pt>
              </c:strCache>
            </c:strRef>
          </c:tx>
          <c:spPr>
            <a:ln w="28575" cap="rnd">
              <a:solidFill>
                <a:srgbClr val="FFA500"/>
              </a:solidFill>
              <a:round/>
            </a:ln>
            <a:effectLst/>
          </c:spPr>
          <c:marker>
            <c:symbol val="none"/>
          </c:marker>
          <c:cat>
            <c:strRef>
              <c:f>'Vergleich Zinssätze'!$B$49:$V$49</c:f>
              <c:strCache>
                <c:ptCount val="21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  <c:pt idx="14">
                  <c:v>2017</c:v>
                </c:pt>
                <c:pt idx="15">
                  <c:v>2018</c:v>
                </c:pt>
                <c:pt idx="16">
                  <c:v>2019</c:v>
                </c:pt>
                <c:pt idx="17">
                  <c:v>2020</c:v>
                </c:pt>
                <c:pt idx="18">
                  <c:v>2021</c:v>
                </c:pt>
                <c:pt idx="19">
                  <c:v>2022</c:v>
                </c:pt>
                <c:pt idx="20">
                  <c:v>2023</c:v>
                </c:pt>
              </c:strCache>
            </c:strRef>
          </c:cat>
          <c:val>
            <c:numRef>
              <c:f>'Vergleich Zinssätze'!$B$50:$V$50</c:f>
              <c:numCache>
                <c:formatCode>#,##0</c:formatCode>
                <c:ptCount val="21"/>
                <c:pt idx="0">
                  <c:v>0.93</c:v>
                </c:pt>
                <c:pt idx="1">
                  <c:v>0.89</c:v>
                </c:pt>
                <c:pt idx="2">
                  <c:v>0.97</c:v>
                </c:pt>
                <c:pt idx="3">
                  <c:v>1.25</c:v>
                </c:pt>
                <c:pt idx="4">
                  <c:v>1.74</c:v>
                </c:pt>
                <c:pt idx="5">
                  <c:v>2.02</c:v>
                </c:pt>
                <c:pt idx="6">
                  <c:v>0.88</c:v>
                </c:pt>
                <c:pt idx="7">
                  <c:v>0.57999999999999996</c:v>
                </c:pt>
                <c:pt idx="8">
                  <c:v>0.71</c:v>
                </c:pt>
                <c:pt idx="9">
                  <c:v>0.62</c:v>
                </c:pt>
                <c:pt idx="10">
                  <c:v>0.42</c:v>
                </c:pt>
                <c:pt idx="11">
                  <c:v>0.35</c:v>
                </c:pt>
                <c:pt idx="12">
                  <c:v>0.26</c:v>
                </c:pt>
                <c:pt idx="13">
                  <c:v>0.18</c:v>
                </c:pt>
                <c:pt idx="14">
                  <c:v>0.11</c:v>
                </c:pt>
                <c:pt idx="15">
                  <c:v>0.09</c:v>
                </c:pt>
                <c:pt idx="16">
                  <c:v>0.08</c:v>
                </c:pt>
                <c:pt idx="17">
                  <c:v>7.0000000000000007E-2</c:v>
                </c:pt>
                <c:pt idx="18">
                  <c:v>0.06</c:v>
                </c:pt>
                <c:pt idx="19">
                  <c:v>0.08</c:v>
                </c:pt>
                <c:pt idx="20">
                  <c:v>0.93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A2D-4253-836A-7FA666CFA8CF}"/>
            </c:ext>
          </c:extLst>
        </c:ser>
        <c:ser>
          <c:idx val="1"/>
          <c:order val="1"/>
          <c:tx>
            <c:strRef>
              <c:f>'Vergleich Zinssätze'!$A$51</c:f>
              <c:strCache>
                <c:ptCount val="1"/>
                <c:pt idx="0">
                  <c:v>davon Spareinlagen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'Vergleich Zinssätze'!$B$49:$V$49</c:f>
              <c:strCache>
                <c:ptCount val="21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  <c:pt idx="14">
                  <c:v>2017</c:v>
                </c:pt>
                <c:pt idx="15">
                  <c:v>2018</c:v>
                </c:pt>
                <c:pt idx="16">
                  <c:v>2019</c:v>
                </c:pt>
                <c:pt idx="17">
                  <c:v>2020</c:v>
                </c:pt>
                <c:pt idx="18">
                  <c:v>2021</c:v>
                </c:pt>
                <c:pt idx="19">
                  <c:v>2022</c:v>
                </c:pt>
                <c:pt idx="20">
                  <c:v>2023</c:v>
                </c:pt>
              </c:strCache>
            </c:strRef>
          </c:cat>
          <c:val>
            <c:numRef>
              <c:f>'Vergleich Zinssätze'!$B$51:$V$51</c:f>
            </c:numRef>
          </c:val>
          <c:smooth val="0"/>
          <c:extLst>
            <c:ext xmlns:c16="http://schemas.microsoft.com/office/drawing/2014/chart" uri="{C3380CC4-5D6E-409C-BE32-E72D297353CC}">
              <c16:uniqueId val="{00000001-FA2D-4253-836A-7FA666CFA8CF}"/>
            </c:ext>
          </c:extLst>
        </c:ser>
        <c:ser>
          <c:idx val="2"/>
          <c:order val="2"/>
          <c:tx>
            <c:strRef>
              <c:f>'Vergleich Zinssätze'!$A$52</c:f>
              <c:strCache>
                <c:ptCount val="1"/>
                <c:pt idx="0">
                  <c:v>gebunden bis 2 Jahre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/>
          </c:spPr>
          <c:marker>
            <c:symbol val="none"/>
          </c:marker>
          <c:cat>
            <c:strRef>
              <c:f>'Vergleich Zinssätze'!$B$49:$V$49</c:f>
              <c:strCache>
                <c:ptCount val="21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  <c:pt idx="14">
                  <c:v>2017</c:v>
                </c:pt>
                <c:pt idx="15">
                  <c:v>2018</c:v>
                </c:pt>
                <c:pt idx="16">
                  <c:v>2019</c:v>
                </c:pt>
                <c:pt idx="17">
                  <c:v>2020</c:v>
                </c:pt>
                <c:pt idx="18">
                  <c:v>2021</c:v>
                </c:pt>
                <c:pt idx="19">
                  <c:v>2022</c:v>
                </c:pt>
                <c:pt idx="20">
                  <c:v>2023</c:v>
                </c:pt>
              </c:strCache>
            </c:strRef>
          </c:cat>
          <c:val>
            <c:numRef>
              <c:f>'Vergleich Zinssätze'!$B$52:$V$52</c:f>
              <c:numCache>
                <c:formatCode>#,##0</c:formatCode>
                <c:ptCount val="21"/>
                <c:pt idx="0">
                  <c:v>1.92</c:v>
                </c:pt>
                <c:pt idx="1">
                  <c:v>1.71</c:v>
                </c:pt>
                <c:pt idx="2">
                  <c:v>1.7</c:v>
                </c:pt>
                <c:pt idx="3">
                  <c:v>2.15</c:v>
                </c:pt>
                <c:pt idx="4">
                  <c:v>3.16</c:v>
                </c:pt>
                <c:pt idx="5">
                  <c:v>3.88</c:v>
                </c:pt>
                <c:pt idx="6">
                  <c:v>2.4300000000000002</c:v>
                </c:pt>
                <c:pt idx="7">
                  <c:v>1.24</c:v>
                </c:pt>
                <c:pt idx="8">
                  <c:v>1.39</c:v>
                </c:pt>
                <c:pt idx="9">
                  <c:v>1.43</c:v>
                </c:pt>
                <c:pt idx="10">
                  <c:v>0.88</c:v>
                </c:pt>
                <c:pt idx="11">
                  <c:v>0.64</c:v>
                </c:pt>
                <c:pt idx="12">
                  <c:v>0.44</c:v>
                </c:pt>
                <c:pt idx="13">
                  <c:v>0.31</c:v>
                </c:pt>
                <c:pt idx="14">
                  <c:v>0.25</c:v>
                </c:pt>
                <c:pt idx="15">
                  <c:v>0.2</c:v>
                </c:pt>
                <c:pt idx="16">
                  <c:v>0.19</c:v>
                </c:pt>
                <c:pt idx="17">
                  <c:v>0.12</c:v>
                </c:pt>
                <c:pt idx="18">
                  <c:v>0.09</c:v>
                </c:pt>
                <c:pt idx="19">
                  <c:v>0.13</c:v>
                </c:pt>
                <c:pt idx="20">
                  <c:v>2.31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A2D-4253-836A-7FA666CFA8CF}"/>
            </c:ext>
          </c:extLst>
        </c:ser>
        <c:ser>
          <c:idx val="4"/>
          <c:order val="3"/>
          <c:tx>
            <c:strRef>
              <c:f>'Vergleich Zinssätze'!$A$54</c:f>
              <c:strCache>
                <c:ptCount val="1"/>
                <c:pt idx="0">
                  <c:v>VPI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/>
          </c:spPr>
          <c:marker>
            <c:symbol val="none"/>
          </c:marker>
          <c:cat>
            <c:strRef>
              <c:f>'Vergleich Zinssätze'!$B$49:$V$49</c:f>
              <c:strCache>
                <c:ptCount val="21"/>
                <c:pt idx="0">
                  <c:v>2003</c:v>
                </c:pt>
                <c:pt idx="1">
                  <c:v>2004</c:v>
                </c:pt>
                <c:pt idx="2">
                  <c:v>2005</c:v>
                </c:pt>
                <c:pt idx="3">
                  <c:v>2006</c:v>
                </c:pt>
                <c:pt idx="4">
                  <c:v>2007</c:v>
                </c:pt>
                <c:pt idx="5">
                  <c:v>2008</c:v>
                </c:pt>
                <c:pt idx="6">
                  <c:v>2009</c:v>
                </c:pt>
                <c:pt idx="7">
                  <c:v>2010</c:v>
                </c:pt>
                <c:pt idx="8">
                  <c:v>2011</c:v>
                </c:pt>
                <c:pt idx="9">
                  <c:v>2012</c:v>
                </c:pt>
                <c:pt idx="10">
                  <c:v>2013</c:v>
                </c:pt>
                <c:pt idx="11">
                  <c:v>2014</c:v>
                </c:pt>
                <c:pt idx="12">
                  <c:v>2015</c:v>
                </c:pt>
                <c:pt idx="13">
                  <c:v>2016</c:v>
                </c:pt>
                <c:pt idx="14">
                  <c:v>2017</c:v>
                </c:pt>
                <c:pt idx="15">
                  <c:v>2018</c:v>
                </c:pt>
                <c:pt idx="16">
                  <c:v>2019</c:v>
                </c:pt>
                <c:pt idx="17">
                  <c:v>2020</c:v>
                </c:pt>
                <c:pt idx="18">
                  <c:v>2021</c:v>
                </c:pt>
                <c:pt idx="19">
                  <c:v>2022</c:v>
                </c:pt>
                <c:pt idx="20">
                  <c:v>2023</c:v>
                </c:pt>
              </c:strCache>
            </c:strRef>
          </c:cat>
          <c:val>
            <c:numRef>
              <c:f>'Vergleich Zinssätze'!$B$54:$V$54</c:f>
              <c:numCache>
                <c:formatCode>#,##0</c:formatCode>
                <c:ptCount val="21"/>
                <c:pt idx="0">
                  <c:v>1.3</c:v>
                </c:pt>
                <c:pt idx="1">
                  <c:v>2.1</c:v>
                </c:pt>
                <c:pt idx="2">
                  <c:v>2.2999999999999998</c:v>
                </c:pt>
                <c:pt idx="3">
                  <c:v>1.5</c:v>
                </c:pt>
                <c:pt idx="4">
                  <c:v>2.2000000000000002</c:v>
                </c:pt>
                <c:pt idx="5">
                  <c:v>3.2</c:v>
                </c:pt>
                <c:pt idx="6">
                  <c:v>0.5</c:v>
                </c:pt>
                <c:pt idx="7">
                  <c:v>1.9</c:v>
                </c:pt>
                <c:pt idx="8">
                  <c:v>3.3</c:v>
                </c:pt>
                <c:pt idx="9">
                  <c:v>2.4</c:v>
                </c:pt>
                <c:pt idx="10">
                  <c:v>2</c:v>
                </c:pt>
                <c:pt idx="11">
                  <c:v>1.7</c:v>
                </c:pt>
                <c:pt idx="12">
                  <c:v>0.9</c:v>
                </c:pt>
                <c:pt idx="13">
                  <c:v>0.9</c:v>
                </c:pt>
                <c:pt idx="14">
                  <c:v>2.1</c:v>
                </c:pt>
                <c:pt idx="15">
                  <c:v>2</c:v>
                </c:pt>
                <c:pt idx="16">
                  <c:v>1.5</c:v>
                </c:pt>
                <c:pt idx="17">
                  <c:v>1.4</c:v>
                </c:pt>
                <c:pt idx="18">
                  <c:v>2.8</c:v>
                </c:pt>
                <c:pt idx="19">
                  <c:v>8.6</c:v>
                </c:pt>
                <c:pt idx="20">
                  <c:v>7.8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FA2D-4253-836A-7FA666CFA8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29474320"/>
        <c:axId val="1902823248"/>
      </c:lineChart>
      <c:catAx>
        <c:axId val="192947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902823248"/>
        <c:crosses val="autoZero"/>
        <c:auto val="1"/>
        <c:lblAlgn val="ctr"/>
        <c:lblOffset val="100"/>
        <c:noMultiLvlLbl val="0"/>
      </c:catAx>
      <c:valAx>
        <c:axId val="19028232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929474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chemeClr val="bg1">
          <a:lumMod val="65000"/>
        </a:schemeClr>
      </a:solidFill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712977715974222"/>
          <c:y val="0.15429693019737084"/>
          <c:w val="0.51002252342546972"/>
          <c:h val="0.73627056263410418"/>
        </c:manualLayout>
      </c:layout>
      <c:radarChart>
        <c:radarStyle val="marker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Sicherheit</c:v>
                </c:pt>
                <c:pt idx="1">
                  <c:v>Freiheit</c:v>
                </c:pt>
                <c:pt idx="2">
                  <c:v>Verantwortung</c:v>
                </c:pt>
                <c:pt idx="3">
                  <c:v>Selbst-
verwirklichung</c:v>
                </c:pt>
                <c:pt idx="4">
                  <c:v>Genuss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100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AB-416B-B27A-363742BB8812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Sicherheit</c:v>
                </c:pt>
                <c:pt idx="1">
                  <c:v>Freiheit</c:v>
                </c:pt>
                <c:pt idx="2">
                  <c:v>Verantwortung</c:v>
                </c:pt>
                <c:pt idx="3">
                  <c:v>Selbst-
verwirklichung</c:v>
                </c:pt>
                <c:pt idx="4">
                  <c:v>Genuss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AB-416B-B27A-363742BB88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8519295"/>
        <c:axId val="1218519775"/>
      </c:radarChart>
      <c:catAx>
        <c:axId val="1218519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218519775"/>
        <c:crosses val="autoZero"/>
        <c:auto val="1"/>
        <c:lblAlgn val="ctr"/>
        <c:lblOffset val="100"/>
        <c:noMultiLvlLbl val="0"/>
      </c:catAx>
      <c:valAx>
        <c:axId val="121851977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18519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 dirty="0"/>
              <a:t>Realzins _______________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Inflation</c:v>
                </c:pt>
              </c:strCache>
            </c:strRef>
          </c:tx>
          <c:spPr>
            <a:solidFill>
              <a:srgbClr val="E2F0D9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Tabelle1!$B$2</c:f>
              <c:numCache>
                <c:formatCode>0.00%</c:formatCode>
                <c:ptCount val="1"/>
                <c:pt idx="0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C5-425F-A5CC-4697CADD3F3B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Nominalzinssatz</c:v>
                </c:pt>
              </c:strCache>
            </c:strRef>
          </c:tx>
          <c:spPr>
            <a:solidFill>
              <a:srgbClr val="38572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solidFill>
                  <a:schemeClr val="bg1"/>
                </a:solidFill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de-DE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986E-44A2-A506-057DF5A74815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Tabelle1!$C$2</c:f>
              <c:numCache>
                <c:formatCode>0.00%</c:formatCode>
                <c:ptCount val="1"/>
                <c:pt idx="0">
                  <c:v>2.5000000000000001E-2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C5-425F-A5CC-4697CADD3F3B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797422623"/>
        <c:axId val="1797422143"/>
      </c:barChart>
      <c:catAx>
        <c:axId val="1797422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143"/>
        <c:crosses val="autoZero"/>
        <c:auto val="1"/>
        <c:lblAlgn val="ctr"/>
        <c:lblOffset val="100"/>
        <c:noMultiLvlLbl val="0"/>
      </c:catAx>
      <c:valAx>
        <c:axId val="1797422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AT" dirty="0"/>
              <a:t>Realzins __________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Inflation</c:v>
                </c:pt>
              </c:strCache>
            </c:strRef>
          </c:tx>
          <c:spPr>
            <a:solidFill>
              <a:srgbClr val="E2F0D9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Tabelle1!$B$2</c:f>
              <c:numCache>
                <c:formatCode>0.00%</c:formatCode>
                <c:ptCount val="1"/>
                <c:pt idx="0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4C5-425F-A5CC-4697CADD3F3B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Nominalzinssatz</c:v>
                </c:pt>
              </c:strCache>
            </c:strRef>
          </c:tx>
          <c:spPr>
            <a:solidFill>
              <a:srgbClr val="385723"/>
            </a:solidFill>
            <a:ln>
              <a:noFill/>
            </a:ln>
            <a:effectLst/>
          </c:spPr>
          <c:invertIfNegative val="0"/>
          <c:dLbls>
            <c:spPr>
              <a:solidFill>
                <a:schemeClr val="bg1"/>
              </a:solidFill>
              <a:ln>
                <a:solidFill>
                  <a:schemeClr val="bg1"/>
                </a:solidFill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</c:f>
              <c:strCache>
                <c:ptCount val="1"/>
                <c:pt idx="0">
                  <c:v>Realzins</c:v>
                </c:pt>
              </c:strCache>
            </c:strRef>
          </c:cat>
          <c:val>
            <c:numRef>
              <c:f>Tabelle1!$C$2</c:f>
              <c:numCache>
                <c:formatCode>0.00%</c:formatCode>
                <c:ptCount val="1"/>
                <c:pt idx="0">
                  <c:v>1.4999999999999999E-2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4C5-425F-A5CC-4697CADD3F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797422623"/>
        <c:axId val="1797422143"/>
      </c:barChart>
      <c:catAx>
        <c:axId val="17974226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143"/>
        <c:crosses val="autoZero"/>
        <c:auto val="1"/>
        <c:lblAlgn val="ctr"/>
        <c:lblOffset val="100"/>
        <c:noMultiLvlLbl val="0"/>
      </c:catAx>
      <c:valAx>
        <c:axId val="17974221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974226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'[Diagramm in Microsoft PowerPoint]Tabelle1'!$A$3</c:f>
              <c:strCache>
                <c:ptCount val="1"/>
                <c:pt idx="0">
                  <c:v>Täglich fällig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'[Diagramm in Microsoft PowerPoint]Tabelle1'!$B$3:$V$3</c:f>
              <c:numCache>
                <c:formatCode>#,##0.00</c:formatCode>
                <c:ptCount val="21"/>
                <c:pt idx="0">
                  <c:v>0.93</c:v>
                </c:pt>
                <c:pt idx="1">
                  <c:v>0.89</c:v>
                </c:pt>
                <c:pt idx="2">
                  <c:v>0.97</c:v>
                </c:pt>
                <c:pt idx="3">
                  <c:v>1.25</c:v>
                </c:pt>
                <c:pt idx="4">
                  <c:v>1.74</c:v>
                </c:pt>
                <c:pt idx="5">
                  <c:v>2.02</c:v>
                </c:pt>
                <c:pt idx="6">
                  <c:v>0.88</c:v>
                </c:pt>
                <c:pt idx="7">
                  <c:v>0.57999999999999996</c:v>
                </c:pt>
                <c:pt idx="8">
                  <c:v>0.71</c:v>
                </c:pt>
                <c:pt idx="9">
                  <c:v>0.62</c:v>
                </c:pt>
                <c:pt idx="10">
                  <c:v>0.42</c:v>
                </c:pt>
                <c:pt idx="11">
                  <c:v>0.35</c:v>
                </c:pt>
                <c:pt idx="12">
                  <c:v>0.26</c:v>
                </c:pt>
                <c:pt idx="13">
                  <c:v>0.18</c:v>
                </c:pt>
                <c:pt idx="14">
                  <c:v>0.11</c:v>
                </c:pt>
                <c:pt idx="15">
                  <c:v>0.09</c:v>
                </c:pt>
                <c:pt idx="16">
                  <c:v>0.08</c:v>
                </c:pt>
                <c:pt idx="17">
                  <c:v>7.0000000000000007E-2</c:v>
                </c:pt>
                <c:pt idx="18">
                  <c:v>0.06</c:v>
                </c:pt>
                <c:pt idx="19">
                  <c:v>0.08</c:v>
                </c:pt>
                <c:pt idx="20">
                  <c:v>0.93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EEC-428B-849B-7A7974137863}"/>
            </c:ext>
          </c:extLst>
        </c:ser>
        <c:ser>
          <c:idx val="2"/>
          <c:order val="1"/>
          <c:tx>
            <c:strRef>
              <c:f>'[Diagramm in Microsoft PowerPoint]Tabelle1'!$A$4</c:f>
              <c:strCache>
                <c:ptCount val="1"/>
                <c:pt idx="0">
                  <c:v>VPI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val>
            <c:numRef>
              <c:f>'[Diagramm in Microsoft PowerPoint]Tabelle1'!$B$4:$V$4</c:f>
              <c:numCache>
                <c:formatCode>#,##0.00</c:formatCode>
                <c:ptCount val="21"/>
                <c:pt idx="0">
                  <c:v>1.3</c:v>
                </c:pt>
                <c:pt idx="1">
                  <c:v>2.1</c:v>
                </c:pt>
                <c:pt idx="2">
                  <c:v>2.2999999999999998</c:v>
                </c:pt>
                <c:pt idx="3">
                  <c:v>1.5</c:v>
                </c:pt>
                <c:pt idx="4">
                  <c:v>2.2000000000000002</c:v>
                </c:pt>
                <c:pt idx="5">
                  <c:v>3.2</c:v>
                </c:pt>
                <c:pt idx="6">
                  <c:v>0.5</c:v>
                </c:pt>
                <c:pt idx="7">
                  <c:v>1.9</c:v>
                </c:pt>
                <c:pt idx="8">
                  <c:v>3.3</c:v>
                </c:pt>
                <c:pt idx="9">
                  <c:v>2.4</c:v>
                </c:pt>
                <c:pt idx="10">
                  <c:v>2</c:v>
                </c:pt>
                <c:pt idx="11">
                  <c:v>1.7</c:v>
                </c:pt>
                <c:pt idx="12">
                  <c:v>0.9</c:v>
                </c:pt>
                <c:pt idx="13">
                  <c:v>0.9</c:v>
                </c:pt>
                <c:pt idx="14">
                  <c:v>2.1</c:v>
                </c:pt>
                <c:pt idx="15">
                  <c:v>2</c:v>
                </c:pt>
                <c:pt idx="16">
                  <c:v>1.5</c:v>
                </c:pt>
                <c:pt idx="17">
                  <c:v>1.4</c:v>
                </c:pt>
                <c:pt idx="18">
                  <c:v>2.8</c:v>
                </c:pt>
                <c:pt idx="19">
                  <c:v>8.6</c:v>
                </c:pt>
                <c:pt idx="20">
                  <c:v>7.8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EEC-428B-849B-7A79741378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757549519"/>
        <c:axId val="1757547119"/>
      </c:lineChart>
      <c:catAx>
        <c:axId val="1757549519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57547119"/>
        <c:crosses val="autoZero"/>
        <c:auto val="1"/>
        <c:lblAlgn val="ctr"/>
        <c:lblOffset val="100"/>
        <c:noMultiLvlLbl val="0"/>
      </c:catAx>
      <c:valAx>
        <c:axId val="175754711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7575495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25712977715974222"/>
          <c:y val="0.15429693019737084"/>
          <c:w val="0.51002252342546972"/>
          <c:h val="0.73627056263410418"/>
        </c:manualLayout>
      </c:layout>
      <c:radarChart>
        <c:radarStyle val="marker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Sicherheit</c:v>
                </c:pt>
                <c:pt idx="1">
                  <c:v>Freiheit</c:v>
                </c:pt>
                <c:pt idx="2">
                  <c:v>Verantwortung</c:v>
                </c:pt>
                <c:pt idx="3">
                  <c:v>Selbst-
verwirklichung</c:v>
                </c:pt>
                <c:pt idx="4">
                  <c:v>Genuss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100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AB-416B-B27A-363742BB8812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Sicherheit</c:v>
                </c:pt>
                <c:pt idx="1">
                  <c:v>Freiheit</c:v>
                </c:pt>
                <c:pt idx="2">
                  <c:v>Verantwortung</c:v>
                </c:pt>
                <c:pt idx="3">
                  <c:v>Selbst-
verwirklichung</c:v>
                </c:pt>
                <c:pt idx="4">
                  <c:v>Genuss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AB-416B-B27A-363742BB88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218519295"/>
        <c:axId val="1218519775"/>
      </c:radarChart>
      <c:catAx>
        <c:axId val="12185192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218519775"/>
        <c:crosses val="autoZero"/>
        <c:auto val="1"/>
        <c:lblAlgn val="ctr"/>
        <c:lblOffset val="100"/>
        <c:noMultiLvlLbl val="0"/>
      </c:catAx>
      <c:valAx>
        <c:axId val="1218519775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21851929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C51BEA-C714-4AED-9112-4500DB899A85}" type="datetimeFigureOut">
              <a:rPr lang="en-AU" smtClean="0"/>
              <a:t>26/08/2025</a:t>
            </a:fld>
            <a:endParaRPr lang="en-AU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AU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039DB4-C640-4EE0-A5E6-22F889456E1C}" type="slidenum">
              <a:rPr lang="en-AU" smtClean="0"/>
              <a:t>‹Nr.›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37002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67A2DD-559C-4957-BFD1-D1F3EC902464}" type="slidenum">
              <a:rPr lang="de-AT" smtClean="0"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2223147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E004F-27C0-1429-FA6A-CB5636DFDC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5734AB14-BD8E-9526-55B9-4CEA23B75F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6C50B54-678A-A4F6-4CDE-0C49B07EAC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ECE1C43-1F80-C441-081C-7501BAD4D9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45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532034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56F296-33DB-3A14-245E-0EC48C1B8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8AE5EA4A-0561-88D0-5A82-85E9313E6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7265702E-AE9F-7C46-0B79-03F7D17B56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2BF4BDB-DEC6-4899-E5A9-6C47267C8E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CC2FD-B32F-4992-A15B-F95E2E35C81B}" type="slidenum">
              <a:rPr lang="de-AT" smtClean="0"/>
              <a:pPr/>
              <a:t>46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592841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66061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6102B1-F687-69AE-640C-62A2A008F5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553F4D0-9A52-A419-9F10-E78E540A34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D6A32D3C-EA5F-D26A-16FA-123650C69F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F82C30-8D0C-A09E-46E8-E284AAC0C1A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1096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88221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AT" dirty="0"/>
              <a:t>Link zum Chart</a:t>
            </a:r>
          </a:p>
          <a:p>
            <a:r>
              <a:rPr lang="de-AT" dirty="0"/>
              <a:t>https://www.wienerborse.at/aktien-prime-market/omv-ag-AT0000743059/?CHART_TYPE=area&amp;BENCHMARK=&amp;INDICATOR=&amp;MAV=&amp;EVENT=&amp;SCALE=lin&amp;TIMESEL=1&amp;PERIOD=3Y&amp;PERIOD_FROM=&amp;PERIOD_TO=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19644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19CC2FD-B32F-4992-A15B-F95E2E35C81B}" type="slidenum">
              <a:rPr lang="de-AT" smtClean="0"/>
              <a:pPr/>
              <a:t>24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10480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40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56083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93997C-1178-6127-133D-E28855BBE3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2E09079-27BA-A030-0757-9E930DAC1B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865C7ECB-691E-23A8-E967-DDAF91A46B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7560BD9-1ABE-61FE-557F-DCE6395357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43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274636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717A0-76D2-634A-374C-B2467A7206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924268B-3EBB-68A6-BD29-6C94DEDF7D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005780B-70CB-9750-CFFC-0E7C2C910D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2B8FF99-1624-451D-9B1B-98BEA03249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F039DB4-C640-4EE0-A5E6-22F889456E1C}" type="slidenum">
              <a:rPr lang="en-AU" smtClean="0"/>
              <a:t>44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559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3464ABD-7F6F-CB5C-BB82-49BD8AC5B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17379"/>
            <a:ext cx="9144000" cy="1092584"/>
          </a:xfrm>
        </p:spPr>
        <p:txBody>
          <a:bodyPr anchor="b"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7189A1FF-69B3-5ED1-F08E-06B48DAD6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Master-Untertitelformat bearbeiten</a:t>
            </a:r>
            <a:endParaRPr lang="de-AT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ED2F7CC-F5E0-9E58-F49E-0CD0DC1114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2AFC8-71AF-4FA8-81EA-9CC1D8591C18}" type="datetime1">
              <a:rPr lang="de-AT" smtClean="0"/>
              <a:t>26.08.2025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9FC7B56-405B-CEC6-5F70-96042FC7A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932A690-45BC-2082-EF1E-F00BF76E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7" name="Grafik 6" descr="Ein Bild, das Grafiken, Schrift, Grafikdesign, Text enthält.&#10;&#10;Automatisch generierte Beschreibung">
            <a:extLst>
              <a:ext uri="{FF2B5EF4-FFF2-40B4-BE49-F238E27FC236}">
                <a16:creationId xmlns:a16="http://schemas.microsoft.com/office/drawing/2014/main" id="{A980B4CC-8D7F-A554-4EC3-2DE1719F4F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 bwMode="auto">
          <a:xfrm>
            <a:off x="7376160" y="1825625"/>
            <a:ext cx="1234440" cy="706755"/>
          </a:xfrm>
          <a:prstGeom prst="rect">
            <a:avLst/>
          </a:prstGeom>
        </p:spPr>
      </p:pic>
      <p:pic>
        <p:nvPicPr>
          <p:cNvPr id="8" name="Grafik 7" descr="Ein Bild, das Text, Schrift, Screenshot, weiß enthält.&#10;&#10;Automatisch generierte Beschreibung">
            <a:extLst>
              <a:ext uri="{FF2B5EF4-FFF2-40B4-BE49-F238E27FC236}">
                <a16:creationId xmlns:a16="http://schemas.microsoft.com/office/drawing/2014/main" id="{82BC6F5F-CAC9-79C0-6347-07C26E3818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028825"/>
            <a:ext cx="3634740" cy="5111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19406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9223D-CB3E-BEA4-08F0-FB556A9E06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1009651"/>
          </a:xfrm>
        </p:spPr>
        <p:txBody>
          <a:bodyPr/>
          <a:lstStyle>
            <a:lvl1pPr>
              <a:defRPr>
                <a:solidFill>
                  <a:schemeClr val="accent6">
                    <a:lumMod val="75000"/>
                  </a:schemeClr>
                </a:solidFill>
              </a:defRPr>
            </a:lvl1pPr>
          </a:lstStyle>
          <a:p>
            <a:r>
              <a:rPr lang="de-DE" dirty="0"/>
              <a:t>Mastertitelformat bearbeiten</a:t>
            </a:r>
            <a:endParaRPr lang="de-AT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C1F9A8B-94A7-632E-1EA3-65E85F45FE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AT" dirty="0"/>
          </a:p>
        </p:txBody>
      </p:sp>
      <p:cxnSp>
        <p:nvCxnSpPr>
          <p:cNvPr id="10" name="Gerader Verbinder 9">
            <a:extLst>
              <a:ext uri="{FF2B5EF4-FFF2-40B4-BE49-F238E27FC236}">
                <a16:creationId xmlns:a16="http://schemas.microsoft.com/office/drawing/2014/main" id="{F1985109-0A2E-F212-F0F2-07023400DE4F}"/>
              </a:ext>
            </a:extLst>
          </p:cNvPr>
          <p:cNvCxnSpPr>
            <a:cxnSpLocks/>
          </p:cNvCxnSpPr>
          <p:nvPr userDrawn="1"/>
        </p:nvCxnSpPr>
        <p:spPr>
          <a:xfrm>
            <a:off x="79513" y="6356350"/>
            <a:ext cx="12016409" cy="0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oliennummernplatzhalter 6">
            <a:extLst>
              <a:ext uri="{FF2B5EF4-FFF2-40B4-BE49-F238E27FC236}">
                <a16:creationId xmlns:a16="http://schemas.microsoft.com/office/drawing/2014/main" id="{F75EEA99-345C-9BAC-DBEF-480535F95E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60C9D91D-6318-29C5-897A-0131B70D606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3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06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D3773ED8-578A-EAF3-1031-2E9629BBE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CB653-35AB-42A8-820C-A4395AEC0D50}" type="datetime1">
              <a:rPr lang="de-AT" smtClean="0"/>
              <a:t>26.08.2025</a:t>
            </a:fld>
            <a:endParaRPr lang="de-AT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E32D6F-3340-3CE3-4C95-55B977A14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E2DD9E9-541E-8FB3-152C-100D02767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37229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81CE185-5458-C32E-F998-3C23CB000B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de-AT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BC9889F1-8313-4686-9FC8-C59AEB8C1D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AT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833E04D-BF2D-0644-EDBB-869B64538C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9D1594-A142-473C-8999-B68A3E6D610E}" type="datetime1">
              <a:rPr lang="de-AT" smtClean="0"/>
              <a:t>26.08.2025</a:t>
            </a:fld>
            <a:endParaRPr lang="de-AT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D313F64-D68B-6A33-94F2-1FA989C397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926A613-7E35-9D31-D730-23A8C3B37B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3FFEC-42AF-4C5F-8FEB-D69D9B6A7C04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3374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7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4.xm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4.png"/><Relationship Id="rId18" Type="http://schemas.openxmlformats.org/officeDocument/2006/relationships/image" Target="../media/image38.png"/><Relationship Id="rId3" Type="http://schemas.openxmlformats.org/officeDocument/2006/relationships/image" Target="../media/image32.png"/><Relationship Id="rId21" Type="http://schemas.openxmlformats.org/officeDocument/2006/relationships/image" Target="../media/image50.svg"/><Relationship Id="rId7" Type="http://schemas.openxmlformats.org/officeDocument/2006/relationships/image" Target="../media/image36.png"/><Relationship Id="rId12" Type="http://schemas.openxmlformats.org/officeDocument/2006/relationships/image" Target="../media/image43.svg"/><Relationship Id="rId17" Type="http://schemas.openxmlformats.org/officeDocument/2006/relationships/image" Target="../media/image48.sv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11" Type="http://schemas.openxmlformats.org/officeDocument/2006/relationships/image" Target="../media/image42.png"/><Relationship Id="rId5" Type="http://schemas.openxmlformats.org/officeDocument/2006/relationships/image" Target="../media/image34.png"/><Relationship Id="rId15" Type="http://schemas.openxmlformats.org/officeDocument/2006/relationships/image" Target="../media/image46.png"/><Relationship Id="rId23" Type="http://schemas.openxmlformats.org/officeDocument/2006/relationships/image" Target="../media/image52.svg"/><Relationship Id="rId10" Type="http://schemas.openxmlformats.org/officeDocument/2006/relationships/image" Target="../media/image41.svg"/><Relationship Id="rId19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40.png"/><Relationship Id="rId14" Type="http://schemas.openxmlformats.org/officeDocument/2006/relationships/image" Target="../media/image45.svg"/><Relationship Id="rId22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svg"/><Relationship Id="rId7" Type="http://schemas.openxmlformats.org/officeDocument/2006/relationships/image" Target="../media/image58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Relationship Id="rId9" Type="http://schemas.openxmlformats.org/officeDocument/2006/relationships/image" Target="../media/image60.sv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54.svg"/><Relationship Id="rId3" Type="http://schemas.openxmlformats.org/officeDocument/2006/relationships/image" Target="../media/image62.svg"/><Relationship Id="rId7" Type="http://schemas.openxmlformats.org/officeDocument/2006/relationships/image" Target="../media/image66.svg"/><Relationship Id="rId12" Type="http://schemas.openxmlformats.org/officeDocument/2006/relationships/image" Target="../media/image53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11" Type="http://schemas.openxmlformats.org/officeDocument/2006/relationships/image" Target="../media/image68.svg"/><Relationship Id="rId5" Type="http://schemas.openxmlformats.org/officeDocument/2006/relationships/image" Target="../media/image64.svg"/><Relationship Id="rId15" Type="http://schemas.openxmlformats.org/officeDocument/2006/relationships/image" Target="../media/image60.svg"/><Relationship Id="rId10" Type="http://schemas.openxmlformats.org/officeDocument/2006/relationships/image" Target="../media/image67.png"/><Relationship Id="rId4" Type="http://schemas.openxmlformats.org/officeDocument/2006/relationships/image" Target="../media/image63.png"/><Relationship Id="rId9" Type="http://schemas.openxmlformats.org/officeDocument/2006/relationships/image" Target="../media/image58.svg"/><Relationship Id="rId14" Type="http://schemas.openxmlformats.org/officeDocument/2006/relationships/image" Target="../media/image5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56.svg"/><Relationship Id="rId7" Type="http://schemas.openxmlformats.org/officeDocument/2006/relationships/image" Target="../media/image68.sv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58.svg"/><Relationship Id="rId5" Type="http://schemas.openxmlformats.org/officeDocument/2006/relationships/image" Target="../media/image70.svg"/><Relationship Id="rId10" Type="http://schemas.openxmlformats.org/officeDocument/2006/relationships/image" Target="../media/image57.png"/><Relationship Id="rId4" Type="http://schemas.openxmlformats.org/officeDocument/2006/relationships/image" Target="../media/image69.png"/><Relationship Id="rId9" Type="http://schemas.openxmlformats.org/officeDocument/2006/relationships/image" Target="../media/image54.sv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ienerborse.at/aktien-prime-market/omv-ag-AT0000743059/?CHART_TYPE=area&amp;BENCHMARK=&amp;INDICATOR=&amp;MAV=&amp;EVENT=&amp;SCALE=lin&amp;TIMESEL=1&amp;PERIOD=3Y&amp;PERIOD_FROM=&amp;PERIOD_TO=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13" Type="http://schemas.openxmlformats.org/officeDocument/2006/relationships/image" Target="../media/image60.svg"/><Relationship Id="rId3" Type="http://schemas.openxmlformats.org/officeDocument/2006/relationships/image" Target="../media/image73.svg"/><Relationship Id="rId7" Type="http://schemas.openxmlformats.org/officeDocument/2006/relationships/image" Target="../media/image58.svg"/><Relationship Id="rId12" Type="http://schemas.openxmlformats.org/officeDocument/2006/relationships/image" Target="../media/image59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png"/><Relationship Id="rId11" Type="http://schemas.openxmlformats.org/officeDocument/2006/relationships/image" Target="../media/image77.svg"/><Relationship Id="rId5" Type="http://schemas.openxmlformats.org/officeDocument/2006/relationships/image" Target="../media/image54.svg"/><Relationship Id="rId10" Type="http://schemas.openxmlformats.org/officeDocument/2006/relationships/image" Target="../media/image76.png"/><Relationship Id="rId4" Type="http://schemas.openxmlformats.org/officeDocument/2006/relationships/image" Target="../media/image53.png"/><Relationship Id="rId9" Type="http://schemas.openxmlformats.org/officeDocument/2006/relationships/image" Target="../media/image75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86.svg"/><Relationship Id="rId18" Type="http://schemas.openxmlformats.org/officeDocument/2006/relationships/image" Target="../media/image91.png"/><Relationship Id="rId3" Type="http://schemas.openxmlformats.org/officeDocument/2006/relationships/image" Target="../media/image82.svg"/><Relationship Id="rId21" Type="http://schemas.openxmlformats.org/officeDocument/2006/relationships/image" Target="../media/image94.svg"/><Relationship Id="rId7" Type="http://schemas.openxmlformats.org/officeDocument/2006/relationships/image" Target="../media/image68.svg"/><Relationship Id="rId12" Type="http://schemas.openxmlformats.org/officeDocument/2006/relationships/image" Target="../media/image85.png"/><Relationship Id="rId17" Type="http://schemas.openxmlformats.org/officeDocument/2006/relationships/image" Target="../media/image90.svg"/><Relationship Id="rId2" Type="http://schemas.openxmlformats.org/officeDocument/2006/relationships/image" Target="../media/image81.png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84.svg"/><Relationship Id="rId5" Type="http://schemas.openxmlformats.org/officeDocument/2006/relationships/image" Target="../media/image58.svg"/><Relationship Id="rId15" Type="http://schemas.openxmlformats.org/officeDocument/2006/relationships/image" Target="../media/image88.svg"/><Relationship Id="rId23" Type="http://schemas.openxmlformats.org/officeDocument/2006/relationships/image" Target="../media/image96.svg"/><Relationship Id="rId10" Type="http://schemas.openxmlformats.org/officeDocument/2006/relationships/image" Target="../media/image83.png"/><Relationship Id="rId19" Type="http://schemas.openxmlformats.org/officeDocument/2006/relationships/image" Target="../media/image92.svg"/><Relationship Id="rId4" Type="http://schemas.openxmlformats.org/officeDocument/2006/relationships/image" Target="../media/image57.png"/><Relationship Id="rId9" Type="http://schemas.openxmlformats.org/officeDocument/2006/relationships/image" Target="../media/image54.svg"/><Relationship Id="rId14" Type="http://schemas.openxmlformats.org/officeDocument/2006/relationships/image" Target="../media/image87.png"/><Relationship Id="rId22" Type="http://schemas.openxmlformats.org/officeDocument/2006/relationships/image" Target="../media/image9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86.svg"/><Relationship Id="rId18" Type="http://schemas.openxmlformats.org/officeDocument/2006/relationships/image" Target="../media/image91.png"/><Relationship Id="rId3" Type="http://schemas.openxmlformats.org/officeDocument/2006/relationships/image" Target="../media/image82.svg"/><Relationship Id="rId21" Type="http://schemas.openxmlformats.org/officeDocument/2006/relationships/image" Target="../media/image94.svg"/><Relationship Id="rId7" Type="http://schemas.openxmlformats.org/officeDocument/2006/relationships/image" Target="../media/image68.svg"/><Relationship Id="rId12" Type="http://schemas.openxmlformats.org/officeDocument/2006/relationships/image" Target="../media/image85.png"/><Relationship Id="rId17" Type="http://schemas.openxmlformats.org/officeDocument/2006/relationships/image" Target="../media/image90.svg"/><Relationship Id="rId2" Type="http://schemas.openxmlformats.org/officeDocument/2006/relationships/image" Target="../media/image81.png"/><Relationship Id="rId16" Type="http://schemas.openxmlformats.org/officeDocument/2006/relationships/image" Target="../media/image89.png"/><Relationship Id="rId20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84.svg"/><Relationship Id="rId5" Type="http://schemas.openxmlformats.org/officeDocument/2006/relationships/image" Target="../media/image58.svg"/><Relationship Id="rId15" Type="http://schemas.openxmlformats.org/officeDocument/2006/relationships/image" Target="../media/image88.svg"/><Relationship Id="rId10" Type="http://schemas.openxmlformats.org/officeDocument/2006/relationships/image" Target="../media/image83.png"/><Relationship Id="rId19" Type="http://schemas.openxmlformats.org/officeDocument/2006/relationships/image" Target="../media/image92.svg"/><Relationship Id="rId4" Type="http://schemas.openxmlformats.org/officeDocument/2006/relationships/image" Target="../media/image57.png"/><Relationship Id="rId9" Type="http://schemas.openxmlformats.org/officeDocument/2006/relationships/image" Target="../media/image54.svg"/><Relationship Id="rId14" Type="http://schemas.openxmlformats.org/officeDocument/2006/relationships/image" Target="../media/image8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0.png"/><Relationship Id="rId4" Type="http://schemas.openxmlformats.org/officeDocument/2006/relationships/image" Target="../media/image31.sv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svg"/><Relationship Id="rId3" Type="http://schemas.openxmlformats.org/officeDocument/2006/relationships/image" Target="../media/image97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svg"/><Relationship Id="rId5" Type="http://schemas.openxmlformats.org/officeDocument/2006/relationships/image" Target="../media/image99.png"/><Relationship Id="rId10" Type="http://schemas.openxmlformats.org/officeDocument/2006/relationships/image" Target="../media/image39.svg"/><Relationship Id="rId4" Type="http://schemas.openxmlformats.org/officeDocument/2006/relationships/image" Target="../media/image98.svg"/><Relationship Id="rId9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4.png"/><Relationship Id="rId18" Type="http://schemas.openxmlformats.org/officeDocument/2006/relationships/image" Target="../media/image38.png"/><Relationship Id="rId3" Type="http://schemas.openxmlformats.org/officeDocument/2006/relationships/image" Target="../media/image32.png"/><Relationship Id="rId21" Type="http://schemas.openxmlformats.org/officeDocument/2006/relationships/image" Target="../media/image50.svg"/><Relationship Id="rId7" Type="http://schemas.openxmlformats.org/officeDocument/2006/relationships/image" Target="../media/image36.png"/><Relationship Id="rId12" Type="http://schemas.openxmlformats.org/officeDocument/2006/relationships/image" Target="../media/image43.svg"/><Relationship Id="rId17" Type="http://schemas.openxmlformats.org/officeDocument/2006/relationships/image" Target="../media/image48.sv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11" Type="http://schemas.openxmlformats.org/officeDocument/2006/relationships/image" Target="../media/image42.png"/><Relationship Id="rId5" Type="http://schemas.openxmlformats.org/officeDocument/2006/relationships/image" Target="../media/image34.png"/><Relationship Id="rId15" Type="http://schemas.openxmlformats.org/officeDocument/2006/relationships/image" Target="../media/image46.png"/><Relationship Id="rId23" Type="http://schemas.openxmlformats.org/officeDocument/2006/relationships/image" Target="../media/image52.svg"/><Relationship Id="rId10" Type="http://schemas.openxmlformats.org/officeDocument/2006/relationships/image" Target="../media/image41.svg"/><Relationship Id="rId19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40.png"/><Relationship Id="rId14" Type="http://schemas.openxmlformats.org/officeDocument/2006/relationships/image" Target="../media/image45.svg"/><Relationship Id="rId22" Type="http://schemas.openxmlformats.org/officeDocument/2006/relationships/image" Target="../media/image51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13" Type="http://schemas.openxmlformats.org/officeDocument/2006/relationships/image" Target="../media/image44.png"/><Relationship Id="rId18" Type="http://schemas.openxmlformats.org/officeDocument/2006/relationships/image" Target="../media/image38.png"/><Relationship Id="rId3" Type="http://schemas.openxmlformats.org/officeDocument/2006/relationships/image" Target="../media/image32.png"/><Relationship Id="rId21" Type="http://schemas.openxmlformats.org/officeDocument/2006/relationships/image" Target="../media/image50.svg"/><Relationship Id="rId7" Type="http://schemas.openxmlformats.org/officeDocument/2006/relationships/image" Target="../media/image36.png"/><Relationship Id="rId12" Type="http://schemas.openxmlformats.org/officeDocument/2006/relationships/image" Target="../media/image43.svg"/><Relationship Id="rId17" Type="http://schemas.openxmlformats.org/officeDocument/2006/relationships/image" Target="../media/image48.sv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47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11" Type="http://schemas.openxmlformats.org/officeDocument/2006/relationships/image" Target="../media/image42.png"/><Relationship Id="rId5" Type="http://schemas.openxmlformats.org/officeDocument/2006/relationships/image" Target="../media/image34.png"/><Relationship Id="rId15" Type="http://schemas.openxmlformats.org/officeDocument/2006/relationships/image" Target="../media/image46.png"/><Relationship Id="rId23" Type="http://schemas.openxmlformats.org/officeDocument/2006/relationships/image" Target="../media/image52.svg"/><Relationship Id="rId10" Type="http://schemas.openxmlformats.org/officeDocument/2006/relationships/image" Target="../media/image41.svg"/><Relationship Id="rId19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40.png"/><Relationship Id="rId14" Type="http://schemas.openxmlformats.org/officeDocument/2006/relationships/image" Target="../media/image45.svg"/><Relationship Id="rId22" Type="http://schemas.openxmlformats.org/officeDocument/2006/relationships/image" Target="../media/image51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hyperlink" Target="https://www.orderbird.com/de/pm-eis-creme-report-2023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png"/><Relationship Id="rId9" Type="http://schemas.openxmlformats.org/officeDocument/2006/relationships/image" Target="../media/image24.svg"/><Relationship Id="rId14" Type="http://schemas.openxmlformats.org/officeDocument/2006/relationships/hyperlink" Target="https://www.derstandard.at/story/3000000182939/wieso-kostet-eine-kugel-eis-zwei-euro-und-mehr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0.png"/><Relationship Id="rId4" Type="http://schemas.openxmlformats.org/officeDocument/2006/relationships/image" Target="../media/image3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697CEF-5D78-3E43-978C-073D2115F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02076" y="3025676"/>
            <a:ext cx="9465924" cy="539457"/>
          </a:xfrm>
        </p:spPr>
        <p:txBody>
          <a:bodyPr>
            <a:normAutofit/>
          </a:bodyPr>
          <a:lstStyle/>
          <a:p>
            <a:r>
              <a:rPr lang="de-AT" sz="3000" dirty="0"/>
              <a:t>Lernstrecke 3: Geld </a:t>
            </a:r>
            <a:r>
              <a:rPr lang="de-AT" sz="3000"/>
              <a:t>und Finanzinstrumente</a:t>
            </a:r>
            <a:endParaRPr lang="de-AT" sz="3000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7111E99-03BD-708F-D1DE-97A79C2DC8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8260"/>
            <a:ext cx="9144000" cy="1154589"/>
          </a:xfrm>
        </p:spPr>
        <p:txBody>
          <a:bodyPr>
            <a:normAutofit fontScale="92500" lnSpcReduction="20000"/>
          </a:bodyPr>
          <a:lstStyle/>
          <a:p>
            <a:r>
              <a:rPr lang="de-AT" sz="4900" b="1"/>
              <a:t>Geldanlage - vom </a:t>
            </a:r>
            <a:r>
              <a:rPr lang="de-AT" sz="4900" b="1" dirty="0"/>
              <a:t>Sparen zum Investieren</a:t>
            </a:r>
          </a:p>
        </p:txBody>
      </p:sp>
    </p:spTree>
    <p:extLst>
      <p:ext uri="{BB962C8B-B14F-4D97-AF65-F5344CB8AC3E}">
        <p14:creationId xmlns:p14="http://schemas.microsoft.com/office/powerpoint/2010/main" val="26618140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67EF30-E53F-FDC2-E39B-532ED10D0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Inflation und Zinsen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8D517C-5BF1-E272-A795-7AE74B7A8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10</a:t>
            </a:fld>
            <a:endParaRPr lang="de-AT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25843E9D-D112-6207-4A09-1AF2F894B7C5}"/>
              </a:ext>
            </a:extLst>
          </p:cNvPr>
          <p:cNvSpPr txBox="1"/>
          <p:nvPr/>
        </p:nvSpPr>
        <p:spPr>
          <a:xfrm>
            <a:off x="1108570" y="6611505"/>
            <a:ext cx="8223617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6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Quelle: OeNB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D7DC8DE4-926C-AC8A-B7DA-509B4F4205E8}"/>
              </a:ext>
            </a:extLst>
          </p:cNvPr>
          <p:cNvSpPr/>
          <p:nvPr/>
        </p:nvSpPr>
        <p:spPr>
          <a:xfrm>
            <a:off x="2592706" y="1537459"/>
            <a:ext cx="7555230" cy="735486"/>
          </a:xfrm>
          <a:custGeom>
            <a:avLst/>
            <a:gdLst>
              <a:gd name="connsiteX0" fmla="*/ 0 w 7555230"/>
              <a:gd name="connsiteY0" fmla="*/ 0 h 735486"/>
              <a:gd name="connsiteX1" fmla="*/ 686839 w 7555230"/>
              <a:gd name="connsiteY1" fmla="*/ 0 h 735486"/>
              <a:gd name="connsiteX2" fmla="*/ 1222574 w 7555230"/>
              <a:gd name="connsiteY2" fmla="*/ 0 h 735486"/>
              <a:gd name="connsiteX3" fmla="*/ 2060517 w 7555230"/>
              <a:gd name="connsiteY3" fmla="*/ 0 h 735486"/>
              <a:gd name="connsiteX4" fmla="*/ 2596252 w 7555230"/>
              <a:gd name="connsiteY4" fmla="*/ 0 h 735486"/>
              <a:gd name="connsiteX5" fmla="*/ 3131986 w 7555230"/>
              <a:gd name="connsiteY5" fmla="*/ 0 h 735486"/>
              <a:gd name="connsiteX6" fmla="*/ 3969930 w 7555230"/>
              <a:gd name="connsiteY6" fmla="*/ 0 h 735486"/>
              <a:gd name="connsiteX7" fmla="*/ 4581217 w 7555230"/>
              <a:gd name="connsiteY7" fmla="*/ 0 h 735486"/>
              <a:gd name="connsiteX8" fmla="*/ 5268056 w 7555230"/>
              <a:gd name="connsiteY8" fmla="*/ 0 h 735486"/>
              <a:gd name="connsiteX9" fmla="*/ 6106000 w 7555230"/>
              <a:gd name="connsiteY9" fmla="*/ 0 h 735486"/>
              <a:gd name="connsiteX10" fmla="*/ 6641734 w 7555230"/>
              <a:gd name="connsiteY10" fmla="*/ 0 h 735486"/>
              <a:gd name="connsiteX11" fmla="*/ 7555230 w 7555230"/>
              <a:gd name="connsiteY11" fmla="*/ 0 h 735486"/>
              <a:gd name="connsiteX12" fmla="*/ 7555230 w 7555230"/>
              <a:gd name="connsiteY12" fmla="*/ 375098 h 735486"/>
              <a:gd name="connsiteX13" fmla="*/ 7555230 w 7555230"/>
              <a:gd name="connsiteY13" fmla="*/ 735486 h 735486"/>
              <a:gd name="connsiteX14" fmla="*/ 6717286 w 7555230"/>
              <a:gd name="connsiteY14" fmla="*/ 735486 h 735486"/>
              <a:gd name="connsiteX15" fmla="*/ 5879343 w 7555230"/>
              <a:gd name="connsiteY15" fmla="*/ 735486 h 735486"/>
              <a:gd name="connsiteX16" fmla="*/ 5192504 w 7555230"/>
              <a:gd name="connsiteY16" fmla="*/ 735486 h 735486"/>
              <a:gd name="connsiteX17" fmla="*/ 4354560 w 7555230"/>
              <a:gd name="connsiteY17" fmla="*/ 735486 h 735486"/>
              <a:gd name="connsiteX18" fmla="*/ 3743273 w 7555230"/>
              <a:gd name="connsiteY18" fmla="*/ 735486 h 735486"/>
              <a:gd name="connsiteX19" fmla="*/ 3283091 w 7555230"/>
              <a:gd name="connsiteY19" fmla="*/ 735486 h 735486"/>
              <a:gd name="connsiteX20" fmla="*/ 2445147 w 7555230"/>
              <a:gd name="connsiteY20" fmla="*/ 735486 h 735486"/>
              <a:gd name="connsiteX21" fmla="*/ 1607203 w 7555230"/>
              <a:gd name="connsiteY21" fmla="*/ 735486 h 735486"/>
              <a:gd name="connsiteX22" fmla="*/ 995917 w 7555230"/>
              <a:gd name="connsiteY22" fmla="*/ 735486 h 735486"/>
              <a:gd name="connsiteX23" fmla="*/ 0 w 7555230"/>
              <a:gd name="connsiteY23" fmla="*/ 735486 h 735486"/>
              <a:gd name="connsiteX24" fmla="*/ 0 w 7555230"/>
              <a:gd name="connsiteY24" fmla="*/ 360388 h 735486"/>
              <a:gd name="connsiteX25" fmla="*/ 0 w 7555230"/>
              <a:gd name="connsiteY25" fmla="*/ 0 h 73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55230" h="735486" fill="none" extrusionOk="0">
                <a:moveTo>
                  <a:pt x="0" y="0"/>
                </a:moveTo>
                <a:cubicBezTo>
                  <a:pt x="138085" y="-958"/>
                  <a:pt x="362321" y="-27563"/>
                  <a:pt x="686839" y="0"/>
                </a:cubicBezTo>
                <a:cubicBezTo>
                  <a:pt x="1011357" y="27563"/>
                  <a:pt x="1115056" y="3650"/>
                  <a:pt x="1222574" y="0"/>
                </a:cubicBezTo>
                <a:cubicBezTo>
                  <a:pt x="1330093" y="-3650"/>
                  <a:pt x="1845091" y="1204"/>
                  <a:pt x="2060517" y="0"/>
                </a:cubicBezTo>
                <a:cubicBezTo>
                  <a:pt x="2275943" y="-1204"/>
                  <a:pt x="2426924" y="17191"/>
                  <a:pt x="2596252" y="0"/>
                </a:cubicBezTo>
                <a:cubicBezTo>
                  <a:pt x="2765581" y="-17191"/>
                  <a:pt x="2925564" y="15836"/>
                  <a:pt x="3131986" y="0"/>
                </a:cubicBezTo>
                <a:cubicBezTo>
                  <a:pt x="3338408" y="-15836"/>
                  <a:pt x="3786142" y="36827"/>
                  <a:pt x="3969930" y="0"/>
                </a:cubicBezTo>
                <a:cubicBezTo>
                  <a:pt x="4153718" y="-36827"/>
                  <a:pt x="4442125" y="-18083"/>
                  <a:pt x="4581217" y="0"/>
                </a:cubicBezTo>
                <a:cubicBezTo>
                  <a:pt x="4720309" y="18083"/>
                  <a:pt x="5022264" y="22009"/>
                  <a:pt x="5268056" y="0"/>
                </a:cubicBezTo>
                <a:cubicBezTo>
                  <a:pt x="5513848" y="-22009"/>
                  <a:pt x="5781793" y="13475"/>
                  <a:pt x="6106000" y="0"/>
                </a:cubicBezTo>
                <a:cubicBezTo>
                  <a:pt x="6430207" y="-13475"/>
                  <a:pt x="6478179" y="-3368"/>
                  <a:pt x="6641734" y="0"/>
                </a:cubicBezTo>
                <a:cubicBezTo>
                  <a:pt x="6805289" y="3368"/>
                  <a:pt x="7366850" y="-18559"/>
                  <a:pt x="7555230" y="0"/>
                </a:cubicBezTo>
                <a:cubicBezTo>
                  <a:pt x="7560565" y="79999"/>
                  <a:pt x="7570624" y="295317"/>
                  <a:pt x="7555230" y="375098"/>
                </a:cubicBezTo>
                <a:cubicBezTo>
                  <a:pt x="7539836" y="454879"/>
                  <a:pt x="7560914" y="558329"/>
                  <a:pt x="7555230" y="735486"/>
                </a:cubicBezTo>
                <a:cubicBezTo>
                  <a:pt x="7219484" y="741837"/>
                  <a:pt x="6894849" y="744681"/>
                  <a:pt x="6717286" y="735486"/>
                </a:cubicBezTo>
                <a:cubicBezTo>
                  <a:pt x="6539723" y="726291"/>
                  <a:pt x="6060560" y="737845"/>
                  <a:pt x="5879343" y="735486"/>
                </a:cubicBezTo>
                <a:cubicBezTo>
                  <a:pt x="5698126" y="733127"/>
                  <a:pt x="5388470" y="715496"/>
                  <a:pt x="5192504" y="735486"/>
                </a:cubicBezTo>
                <a:cubicBezTo>
                  <a:pt x="4996538" y="755476"/>
                  <a:pt x="4711922" y="724651"/>
                  <a:pt x="4354560" y="735486"/>
                </a:cubicBezTo>
                <a:cubicBezTo>
                  <a:pt x="3997198" y="746321"/>
                  <a:pt x="4041228" y="718660"/>
                  <a:pt x="3743273" y="735486"/>
                </a:cubicBezTo>
                <a:cubicBezTo>
                  <a:pt x="3445318" y="752312"/>
                  <a:pt x="3452749" y="751030"/>
                  <a:pt x="3283091" y="735486"/>
                </a:cubicBezTo>
                <a:cubicBezTo>
                  <a:pt x="3113433" y="719942"/>
                  <a:pt x="2742789" y="697861"/>
                  <a:pt x="2445147" y="735486"/>
                </a:cubicBezTo>
                <a:cubicBezTo>
                  <a:pt x="2147505" y="773111"/>
                  <a:pt x="1942234" y="749516"/>
                  <a:pt x="1607203" y="735486"/>
                </a:cubicBezTo>
                <a:cubicBezTo>
                  <a:pt x="1272172" y="721456"/>
                  <a:pt x="1264286" y="740741"/>
                  <a:pt x="995917" y="735486"/>
                </a:cubicBezTo>
                <a:cubicBezTo>
                  <a:pt x="727548" y="730231"/>
                  <a:pt x="390912" y="751108"/>
                  <a:pt x="0" y="735486"/>
                </a:cubicBezTo>
                <a:cubicBezTo>
                  <a:pt x="15080" y="629952"/>
                  <a:pt x="15631" y="444187"/>
                  <a:pt x="0" y="360388"/>
                </a:cubicBezTo>
                <a:cubicBezTo>
                  <a:pt x="-15631" y="276589"/>
                  <a:pt x="901" y="160607"/>
                  <a:pt x="0" y="0"/>
                </a:cubicBezTo>
                <a:close/>
              </a:path>
              <a:path w="7555230" h="735486" stroke="0" extrusionOk="0">
                <a:moveTo>
                  <a:pt x="0" y="0"/>
                </a:moveTo>
                <a:cubicBezTo>
                  <a:pt x="162714" y="-18203"/>
                  <a:pt x="557754" y="-21876"/>
                  <a:pt x="762391" y="0"/>
                </a:cubicBezTo>
                <a:cubicBezTo>
                  <a:pt x="967028" y="21876"/>
                  <a:pt x="1191820" y="15252"/>
                  <a:pt x="1373678" y="0"/>
                </a:cubicBezTo>
                <a:cubicBezTo>
                  <a:pt x="1555536" y="-15252"/>
                  <a:pt x="1789735" y="28752"/>
                  <a:pt x="1984965" y="0"/>
                </a:cubicBezTo>
                <a:cubicBezTo>
                  <a:pt x="2180195" y="-28752"/>
                  <a:pt x="2397075" y="27452"/>
                  <a:pt x="2671804" y="0"/>
                </a:cubicBezTo>
                <a:cubicBezTo>
                  <a:pt x="2946533" y="-27452"/>
                  <a:pt x="3100821" y="21133"/>
                  <a:pt x="3358643" y="0"/>
                </a:cubicBezTo>
                <a:cubicBezTo>
                  <a:pt x="3616465" y="-21133"/>
                  <a:pt x="3668775" y="-5438"/>
                  <a:pt x="3818825" y="0"/>
                </a:cubicBezTo>
                <a:cubicBezTo>
                  <a:pt x="3968875" y="5438"/>
                  <a:pt x="4126134" y="-15590"/>
                  <a:pt x="4430112" y="0"/>
                </a:cubicBezTo>
                <a:cubicBezTo>
                  <a:pt x="4734090" y="15590"/>
                  <a:pt x="4891983" y="-14742"/>
                  <a:pt x="5041399" y="0"/>
                </a:cubicBezTo>
                <a:cubicBezTo>
                  <a:pt x="5190815" y="14742"/>
                  <a:pt x="5432611" y="2150"/>
                  <a:pt x="5652686" y="0"/>
                </a:cubicBezTo>
                <a:cubicBezTo>
                  <a:pt x="5872761" y="-2150"/>
                  <a:pt x="6195613" y="-9068"/>
                  <a:pt x="6339525" y="0"/>
                </a:cubicBezTo>
                <a:cubicBezTo>
                  <a:pt x="6483437" y="9068"/>
                  <a:pt x="6807913" y="351"/>
                  <a:pt x="6950812" y="0"/>
                </a:cubicBezTo>
                <a:cubicBezTo>
                  <a:pt x="7093711" y="-351"/>
                  <a:pt x="7383602" y="24261"/>
                  <a:pt x="7555230" y="0"/>
                </a:cubicBezTo>
                <a:cubicBezTo>
                  <a:pt x="7563386" y="125701"/>
                  <a:pt x="7551861" y="184924"/>
                  <a:pt x="7555230" y="360388"/>
                </a:cubicBezTo>
                <a:cubicBezTo>
                  <a:pt x="7558599" y="535852"/>
                  <a:pt x="7536641" y="595477"/>
                  <a:pt x="7555230" y="735486"/>
                </a:cubicBezTo>
                <a:cubicBezTo>
                  <a:pt x="7149070" y="753768"/>
                  <a:pt x="7081725" y="733902"/>
                  <a:pt x="6717286" y="735486"/>
                </a:cubicBezTo>
                <a:cubicBezTo>
                  <a:pt x="6352847" y="737070"/>
                  <a:pt x="6309971" y="751350"/>
                  <a:pt x="6106000" y="735486"/>
                </a:cubicBezTo>
                <a:cubicBezTo>
                  <a:pt x="5902029" y="719622"/>
                  <a:pt x="5491196" y="764945"/>
                  <a:pt x="5268056" y="735486"/>
                </a:cubicBezTo>
                <a:cubicBezTo>
                  <a:pt x="5044916" y="706027"/>
                  <a:pt x="4818175" y="711321"/>
                  <a:pt x="4656769" y="735486"/>
                </a:cubicBezTo>
                <a:cubicBezTo>
                  <a:pt x="4495363" y="759651"/>
                  <a:pt x="4182593" y="745292"/>
                  <a:pt x="3969930" y="735486"/>
                </a:cubicBezTo>
                <a:cubicBezTo>
                  <a:pt x="3757267" y="725680"/>
                  <a:pt x="3626038" y="724129"/>
                  <a:pt x="3434195" y="735486"/>
                </a:cubicBezTo>
                <a:cubicBezTo>
                  <a:pt x="3242352" y="746843"/>
                  <a:pt x="3120698" y="720015"/>
                  <a:pt x="2974013" y="735486"/>
                </a:cubicBezTo>
                <a:cubicBezTo>
                  <a:pt x="2827328" y="750957"/>
                  <a:pt x="2612729" y="746136"/>
                  <a:pt x="2287174" y="735486"/>
                </a:cubicBezTo>
                <a:cubicBezTo>
                  <a:pt x="1961619" y="724836"/>
                  <a:pt x="1842049" y="744219"/>
                  <a:pt x="1449230" y="735486"/>
                </a:cubicBezTo>
                <a:cubicBezTo>
                  <a:pt x="1056411" y="726753"/>
                  <a:pt x="1206545" y="730038"/>
                  <a:pt x="989048" y="735486"/>
                </a:cubicBezTo>
                <a:cubicBezTo>
                  <a:pt x="771551" y="740934"/>
                  <a:pt x="319076" y="732597"/>
                  <a:pt x="0" y="735486"/>
                </a:cubicBezTo>
                <a:cubicBezTo>
                  <a:pt x="-14880" y="612971"/>
                  <a:pt x="7280" y="491441"/>
                  <a:pt x="0" y="375098"/>
                </a:cubicBezTo>
                <a:cubicBezTo>
                  <a:pt x="-7280" y="258755"/>
                  <a:pt x="-16705" y="13519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8825817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92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A4DD1AD8-E1AD-FACB-F90B-46A3C769DACE}"/>
                  </a:ext>
                </a:extLst>
              </p:cNvPr>
              <p:cNvSpPr txBox="1"/>
              <p:nvPr/>
            </p:nvSpPr>
            <p:spPr>
              <a:xfrm>
                <a:off x="2592704" y="1682239"/>
                <a:ext cx="7555230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72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16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𝑁𝑜𝑚𝑖𝑛𝑎𝑙𝑧𝑖𝑛𝑠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] – [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𝐼𝑛𝑓𝑙𝑎𝑡𝑖𝑜𝑛𝑠𝑟𝑎𝑡𝑒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] = 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𝑹𝒆𝒂𝒍𝒛𝒊𝒏𝒔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de-AT" sz="120" b="1" i="1" dirty="0">
                  <a:latin typeface="Gadugi" panose="020B0502040204020203" pitchFamily="34" charset="0"/>
                  <a:ea typeface="Gadugi" panose="020B0502040204020203" pitchFamily="34" charset="0"/>
                </a:endParaRPr>
              </a:p>
            </p:txBody>
          </p:sp>
        </mc:Choice>
        <mc:Fallback xmlns="">
          <p:sp>
            <p:nvSpPr>
              <p:cNvPr id="7" name="Textfeld 6">
                <a:extLst>
                  <a:ext uri="{FF2B5EF4-FFF2-40B4-BE49-F238E27FC236}">
                    <a16:creationId xmlns:a16="http://schemas.microsoft.com/office/drawing/2014/main" id="{A4DD1AD8-E1AD-FACB-F90B-46A3C769D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704" y="1682239"/>
                <a:ext cx="7555230" cy="424732"/>
              </a:xfrm>
              <a:prstGeom prst="rect">
                <a:avLst/>
              </a:prstGeom>
              <a:blipFill>
                <a:blip r:embed="rId3"/>
                <a:stretch>
                  <a:fillRect b="-1857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Grafik 7" descr="Taschenrechner Silhouette">
            <a:extLst>
              <a:ext uri="{FF2B5EF4-FFF2-40B4-BE49-F238E27FC236}">
                <a16:creationId xmlns:a16="http://schemas.microsoft.com/office/drawing/2014/main" id="{6125D03C-0762-4296-C4E7-BC96DD282B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342271" y="1377439"/>
            <a:ext cx="1084586" cy="1084586"/>
          </a:xfrm>
          <a:prstGeom prst="rect">
            <a:avLst/>
          </a:prstGeom>
        </p:spPr>
      </p:pic>
      <p:graphicFrame>
        <p:nvGraphicFramePr>
          <p:cNvPr id="9" name="Diagramm 8">
            <a:extLst>
              <a:ext uri="{FF2B5EF4-FFF2-40B4-BE49-F238E27FC236}">
                <a16:creationId xmlns:a16="http://schemas.microsoft.com/office/drawing/2014/main" id="{56CB0762-2279-065F-5C28-8C32C21AFA9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9065552"/>
              </p:ext>
            </p:extLst>
          </p:nvPr>
        </p:nvGraphicFramePr>
        <p:xfrm>
          <a:off x="1157703" y="2523728"/>
          <a:ext cx="9876595" cy="41107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99811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30289B2-5642-2366-66DD-40C24FF22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11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A0FF944C-AF5C-3728-ACDF-D826127C6F4E}"/>
              </a:ext>
            </a:extLst>
          </p:cNvPr>
          <p:cNvSpPr/>
          <p:nvPr/>
        </p:nvSpPr>
        <p:spPr>
          <a:xfrm>
            <a:off x="777473" y="1348894"/>
            <a:ext cx="10637054" cy="4884003"/>
          </a:xfrm>
          <a:custGeom>
            <a:avLst/>
            <a:gdLst>
              <a:gd name="connsiteX0" fmla="*/ 0 w 10637054"/>
              <a:gd name="connsiteY0" fmla="*/ 0 h 4884003"/>
              <a:gd name="connsiteX1" fmla="*/ 664816 w 10637054"/>
              <a:gd name="connsiteY1" fmla="*/ 0 h 4884003"/>
              <a:gd name="connsiteX2" fmla="*/ 1010520 w 10637054"/>
              <a:gd name="connsiteY2" fmla="*/ 0 h 4884003"/>
              <a:gd name="connsiteX3" fmla="*/ 1356224 w 10637054"/>
              <a:gd name="connsiteY3" fmla="*/ 0 h 4884003"/>
              <a:gd name="connsiteX4" fmla="*/ 1701929 w 10637054"/>
              <a:gd name="connsiteY4" fmla="*/ 0 h 4884003"/>
              <a:gd name="connsiteX5" fmla="*/ 2579486 w 10637054"/>
              <a:gd name="connsiteY5" fmla="*/ 0 h 4884003"/>
              <a:gd name="connsiteX6" fmla="*/ 3137931 w 10637054"/>
              <a:gd name="connsiteY6" fmla="*/ 0 h 4884003"/>
              <a:gd name="connsiteX7" fmla="*/ 3909117 w 10637054"/>
              <a:gd name="connsiteY7" fmla="*/ 0 h 4884003"/>
              <a:gd name="connsiteX8" fmla="*/ 4254822 w 10637054"/>
              <a:gd name="connsiteY8" fmla="*/ 0 h 4884003"/>
              <a:gd name="connsiteX9" fmla="*/ 5026008 w 10637054"/>
              <a:gd name="connsiteY9" fmla="*/ 0 h 4884003"/>
              <a:gd name="connsiteX10" fmla="*/ 5690824 w 10637054"/>
              <a:gd name="connsiteY10" fmla="*/ 0 h 4884003"/>
              <a:gd name="connsiteX11" fmla="*/ 6036528 w 10637054"/>
              <a:gd name="connsiteY11" fmla="*/ 0 h 4884003"/>
              <a:gd name="connsiteX12" fmla="*/ 6914085 w 10637054"/>
              <a:gd name="connsiteY12" fmla="*/ 0 h 4884003"/>
              <a:gd name="connsiteX13" fmla="*/ 7791642 w 10637054"/>
              <a:gd name="connsiteY13" fmla="*/ 0 h 4884003"/>
              <a:gd name="connsiteX14" fmla="*/ 8669199 w 10637054"/>
              <a:gd name="connsiteY14" fmla="*/ 0 h 4884003"/>
              <a:gd name="connsiteX15" fmla="*/ 9014903 w 10637054"/>
              <a:gd name="connsiteY15" fmla="*/ 0 h 4884003"/>
              <a:gd name="connsiteX16" fmla="*/ 9466978 w 10637054"/>
              <a:gd name="connsiteY16" fmla="*/ 0 h 4884003"/>
              <a:gd name="connsiteX17" fmla="*/ 10637054 w 10637054"/>
              <a:gd name="connsiteY17" fmla="*/ 0 h 4884003"/>
              <a:gd name="connsiteX18" fmla="*/ 10637054 w 10637054"/>
              <a:gd name="connsiteY18" fmla="*/ 648875 h 4884003"/>
              <a:gd name="connsiteX19" fmla="*/ 10637054 w 10637054"/>
              <a:gd name="connsiteY19" fmla="*/ 1444269 h 4884003"/>
              <a:gd name="connsiteX20" fmla="*/ 10637054 w 10637054"/>
              <a:gd name="connsiteY20" fmla="*/ 1995464 h 4884003"/>
              <a:gd name="connsiteX21" fmla="*/ 10637054 w 10637054"/>
              <a:gd name="connsiteY21" fmla="*/ 2644339 h 4884003"/>
              <a:gd name="connsiteX22" fmla="*/ 10637054 w 10637054"/>
              <a:gd name="connsiteY22" fmla="*/ 3390894 h 4884003"/>
              <a:gd name="connsiteX23" fmla="*/ 10637054 w 10637054"/>
              <a:gd name="connsiteY23" fmla="*/ 4137448 h 4884003"/>
              <a:gd name="connsiteX24" fmla="*/ 10637054 w 10637054"/>
              <a:gd name="connsiteY24" fmla="*/ 4884003 h 4884003"/>
              <a:gd name="connsiteX25" fmla="*/ 9972238 w 10637054"/>
              <a:gd name="connsiteY25" fmla="*/ 4884003 h 4884003"/>
              <a:gd name="connsiteX26" fmla="*/ 9201052 w 10637054"/>
              <a:gd name="connsiteY26" fmla="*/ 4884003 h 4884003"/>
              <a:gd name="connsiteX27" fmla="*/ 8748977 w 10637054"/>
              <a:gd name="connsiteY27" fmla="*/ 4884003 h 4884003"/>
              <a:gd name="connsiteX28" fmla="*/ 8296902 w 10637054"/>
              <a:gd name="connsiteY28" fmla="*/ 4884003 h 4884003"/>
              <a:gd name="connsiteX29" fmla="*/ 7632086 w 10637054"/>
              <a:gd name="connsiteY29" fmla="*/ 4884003 h 4884003"/>
              <a:gd name="connsiteX30" fmla="*/ 6754529 w 10637054"/>
              <a:gd name="connsiteY30" fmla="*/ 4884003 h 4884003"/>
              <a:gd name="connsiteX31" fmla="*/ 5983343 w 10637054"/>
              <a:gd name="connsiteY31" fmla="*/ 4884003 h 4884003"/>
              <a:gd name="connsiteX32" fmla="*/ 5318527 w 10637054"/>
              <a:gd name="connsiteY32" fmla="*/ 4884003 h 4884003"/>
              <a:gd name="connsiteX33" fmla="*/ 4653711 w 10637054"/>
              <a:gd name="connsiteY33" fmla="*/ 4884003 h 4884003"/>
              <a:gd name="connsiteX34" fmla="*/ 3776154 w 10637054"/>
              <a:gd name="connsiteY34" fmla="*/ 4884003 h 4884003"/>
              <a:gd name="connsiteX35" fmla="*/ 2898597 w 10637054"/>
              <a:gd name="connsiteY35" fmla="*/ 4884003 h 4884003"/>
              <a:gd name="connsiteX36" fmla="*/ 2021040 w 10637054"/>
              <a:gd name="connsiteY36" fmla="*/ 4884003 h 4884003"/>
              <a:gd name="connsiteX37" fmla="*/ 1462595 w 10637054"/>
              <a:gd name="connsiteY37" fmla="*/ 4884003 h 4884003"/>
              <a:gd name="connsiteX38" fmla="*/ 1010520 w 10637054"/>
              <a:gd name="connsiteY38" fmla="*/ 4884003 h 4884003"/>
              <a:gd name="connsiteX39" fmla="*/ 0 w 10637054"/>
              <a:gd name="connsiteY39" fmla="*/ 4884003 h 4884003"/>
              <a:gd name="connsiteX40" fmla="*/ 0 w 10637054"/>
              <a:gd name="connsiteY40" fmla="*/ 4332808 h 4884003"/>
              <a:gd name="connsiteX41" fmla="*/ 0 w 10637054"/>
              <a:gd name="connsiteY41" fmla="*/ 3586254 h 4884003"/>
              <a:gd name="connsiteX42" fmla="*/ 0 w 10637054"/>
              <a:gd name="connsiteY42" fmla="*/ 2839699 h 4884003"/>
              <a:gd name="connsiteX43" fmla="*/ 0 w 10637054"/>
              <a:gd name="connsiteY43" fmla="*/ 2190824 h 4884003"/>
              <a:gd name="connsiteX44" fmla="*/ 0 w 10637054"/>
              <a:gd name="connsiteY44" fmla="*/ 1395429 h 4884003"/>
              <a:gd name="connsiteX45" fmla="*/ 0 w 10637054"/>
              <a:gd name="connsiteY45" fmla="*/ 746555 h 4884003"/>
              <a:gd name="connsiteX46" fmla="*/ 0 w 10637054"/>
              <a:gd name="connsiteY46" fmla="*/ 0 h 488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0637054" h="4884003" extrusionOk="0">
                <a:moveTo>
                  <a:pt x="0" y="0"/>
                </a:moveTo>
                <a:cubicBezTo>
                  <a:pt x="300516" y="3698"/>
                  <a:pt x="508731" y="7387"/>
                  <a:pt x="664816" y="0"/>
                </a:cubicBezTo>
                <a:cubicBezTo>
                  <a:pt x="820901" y="-7387"/>
                  <a:pt x="918814" y="5647"/>
                  <a:pt x="1010520" y="0"/>
                </a:cubicBezTo>
                <a:cubicBezTo>
                  <a:pt x="1102226" y="-5647"/>
                  <a:pt x="1222313" y="-13054"/>
                  <a:pt x="1356224" y="0"/>
                </a:cubicBezTo>
                <a:cubicBezTo>
                  <a:pt x="1490135" y="13054"/>
                  <a:pt x="1627029" y="-5023"/>
                  <a:pt x="1701929" y="0"/>
                </a:cubicBezTo>
                <a:cubicBezTo>
                  <a:pt x="1776829" y="5023"/>
                  <a:pt x="2402101" y="-9049"/>
                  <a:pt x="2579486" y="0"/>
                </a:cubicBezTo>
                <a:cubicBezTo>
                  <a:pt x="2756871" y="9049"/>
                  <a:pt x="3020924" y="10859"/>
                  <a:pt x="3137931" y="0"/>
                </a:cubicBezTo>
                <a:cubicBezTo>
                  <a:pt x="3254938" y="-10859"/>
                  <a:pt x="3580636" y="18724"/>
                  <a:pt x="3909117" y="0"/>
                </a:cubicBezTo>
                <a:cubicBezTo>
                  <a:pt x="4237598" y="-18724"/>
                  <a:pt x="4089033" y="-2659"/>
                  <a:pt x="4254822" y="0"/>
                </a:cubicBezTo>
                <a:cubicBezTo>
                  <a:pt x="4420612" y="2659"/>
                  <a:pt x="4674982" y="21080"/>
                  <a:pt x="5026008" y="0"/>
                </a:cubicBezTo>
                <a:cubicBezTo>
                  <a:pt x="5377034" y="-21080"/>
                  <a:pt x="5520039" y="25679"/>
                  <a:pt x="5690824" y="0"/>
                </a:cubicBezTo>
                <a:cubicBezTo>
                  <a:pt x="5861609" y="-25679"/>
                  <a:pt x="5878813" y="15812"/>
                  <a:pt x="6036528" y="0"/>
                </a:cubicBezTo>
                <a:cubicBezTo>
                  <a:pt x="6194243" y="-15812"/>
                  <a:pt x="6710376" y="-12447"/>
                  <a:pt x="6914085" y="0"/>
                </a:cubicBezTo>
                <a:cubicBezTo>
                  <a:pt x="7117794" y="12447"/>
                  <a:pt x="7470949" y="25485"/>
                  <a:pt x="7791642" y="0"/>
                </a:cubicBezTo>
                <a:cubicBezTo>
                  <a:pt x="8112335" y="-25485"/>
                  <a:pt x="8277154" y="10438"/>
                  <a:pt x="8669199" y="0"/>
                </a:cubicBezTo>
                <a:cubicBezTo>
                  <a:pt x="9061244" y="-10438"/>
                  <a:pt x="8875785" y="-3229"/>
                  <a:pt x="9014903" y="0"/>
                </a:cubicBezTo>
                <a:cubicBezTo>
                  <a:pt x="9154021" y="3229"/>
                  <a:pt x="9352944" y="10429"/>
                  <a:pt x="9466978" y="0"/>
                </a:cubicBezTo>
                <a:cubicBezTo>
                  <a:pt x="9581013" y="-10429"/>
                  <a:pt x="10273671" y="-36731"/>
                  <a:pt x="10637054" y="0"/>
                </a:cubicBezTo>
                <a:cubicBezTo>
                  <a:pt x="10616699" y="265696"/>
                  <a:pt x="10619544" y="467156"/>
                  <a:pt x="10637054" y="648875"/>
                </a:cubicBezTo>
                <a:cubicBezTo>
                  <a:pt x="10654564" y="830595"/>
                  <a:pt x="10675974" y="1144748"/>
                  <a:pt x="10637054" y="1444269"/>
                </a:cubicBezTo>
                <a:cubicBezTo>
                  <a:pt x="10598134" y="1743790"/>
                  <a:pt x="10655025" y="1734501"/>
                  <a:pt x="10637054" y="1995464"/>
                </a:cubicBezTo>
                <a:cubicBezTo>
                  <a:pt x="10619083" y="2256428"/>
                  <a:pt x="10618958" y="2504855"/>
                  <a:pt x="10637054" y="2644339"/>
                </a:cubicBezTo>
                <a:cubicBezTo>
                  <a:pt x="10655150" y="2783824"/>
                  <a:pt x="10657556" y="3218249"/>
                  <a:pt x="10637054" y="3390894"/>
                </a:cubicBezTo>
                <a:cubicBezTo>
                  <a:pt x="10616552" y="3563539"/>
                  <a:pt x="10629893" y="3912902"/>
                  <a:pt x="10637054" y="4137448"/>
                </a:cubicBezTo>
                <a:cubicBezTo>
                  <a:pt x="10644215" y="4361994"/>
                  <a:pt x="10659673" y="4606422"/>
                  <a:pt x="10637054" y="4884003"/>
                </a:cubicBezTo>
                <a:cubicBezTo>
                  <a:pt x="10433777" y="4897819"/>
                  <a:pt x="10219075" y="4899379"/>
                  <a:pt x="9972238" y="4884003"/>
                </a:cubicBezTo>
                <a:cubicBezTo>
                  <a:pt x="9725401" y="4868627"/>
                  <a:pt x="9480119" y="4901607"/>
                  <a:pt x="9201052" y="4884003"/>
                </a:cubicBezTo>
                <a:cubicBezTo>
                  <a:pt x="8921985" y="4866399"/>
                  <a:pt x="8874770" y="4895293"/>
                  <a:pt x="8748977" y="4884003"/>
                </a:cubicBezTo>
                <a:cubicBezTo>
                  <a:pt x="8623184" y="4872713"/>
                  <a:pt x="8387625" y="4864318"/>
                  <a:pt x="8296902" y="4884003"/>
                </a:cubicBezTo>
                <a:cubicBezTo>
                  <a:pt x="8206180" y="4903688"/>
                  <a:pt x="7913710" y="4882802"/>
                  <a:pt x="7632086" y="4884003"/>
                </a:cubicBezTo>
                <a:cubicBezTo>
                  <a:pt x="7350462" y="4885204"/>
                  <a:pt x="7031871" y="4887827"/>
                  <a:pt x="6754529" y="4884003"/>
                </a:cubicBezTo>
                <a:cubicBezTo>
                  <a:pt x="6477187" y="4880179"/>
                  <a:pt x="6156211" y="4880650"/>
                  <a:pt x="5983343" y="4884003"/>
                </a:cubicBezTo>
                <a:cubicBezTo>
                  <a:pt x="5810475" y="4887356"/>
                  <a:pt x="5513734" y="4852500"/>
                  <a:pt x="5318527" y="4884003"/>
                </a:cubicBezTo>
                <a:cubicBezTo>
                  <a:pt x="5123320" y="4915506"/>
                  <a:pt x="4856745" y="4907083"/>
                  <a:pt x="4653711" y="4884003"/>
                </a:cubicBezTo>
                <a:cubicBezTo>
                  <a:pt x="4450677" y="4860923"/>
                  <a:pt x="4014581" y="4856706"/>
                  <a:pt x="3776154" y="4884003"/>
                </a:cubicBezTo>
                <a:cubicBezTo>
                  <a:pt x="3537727" y="4911300"/>
                  <a:pt x="3183349" y="4904160"/>
                  <a:pt x="2898597" y="4884003"/>
                </a:cubicBezTo>
                <a:cubicBezTo>
                  <a:pt x="2613845" y="4863846"/>
                  <a:pt x="2384034" y="4896033"/>
                  <a:pt x="2021040" y="4884003"/>
                </a:cubicBezTo>
                <a:cubicBezTo>
                  <a:pt x="1658046" y="4871973"/>
                  <a:pt x="1632664" y="4910833"/>
                  <a:pt x="1462595" y="4884003"/>
                </a:cubicBezTo>
                <a:cubicBezTo>
                  <a:pt x="1292527" y="4857173"/>
                  <a:pt x="1219992" y="4865886"/>
                  <a:pt x="1010520" y="4884003"/>
                </a:cubicBezTo>
                <a:cubicBezTo>
                  <a:pt x="801048" y="4902120"/>
                  <a:pt x="239769" y="4840931"/>
                  <a:pt x="0" y="4884003"/>
                </a:cubicBezTo>
                <a:cubicBezTo>
                  <a:pt x="14857" y="4657612"/>
                  <a:pt x="-10863" y="4596059"/>
                  <a:pt x="0" y="4332808"/>
                </a:cubicBezTo>
                <a:cubicBezTo>
                  <a:pt x="10863" y="4069557"/>
                  <a:pt x="8188" y="3893469"/>
                  <a:pt x="0" y="3586254"/>
                </a:cubicBezTo>
                <a:cubicBezTo>
                  <a:pt x="-8188" y="3279039"/>
                  <a:pt x="-15785" y="3097586"/>
                  <a:pt x="0" y="2839699"/>
                </a:cubicBezTo>
                <a:cubicBezTo>
                  <a:pt x="15785" y="2581813"/>
                  <a:pt x="31072" y="2395711"/>
                  <a:pt x="0" y="2190824"/>
                </a:cubicBezTo>
                <a:cubicBezTo>
                  <a:pt x="-31072" y="1985938"/>
                  <a:pt x="-8891" y="1721350"/>
                  <a:pt x="0" y="1395429"/>
                </a:cubicBezTo>
                <a:cubicBezTo>
                  <a:pt x="8891" y="1069509"/>
                  <a:pt x="23427" y="942628"/>
                  <a:pt x="0" y="746555"/>
                </a:cubicBezTo>
                <a:cubicBezTo>
                  <a:pt x="-23427" y="550482"/>
                  <a:pt x="-23586" y="220962"/>
                  <a:pt x="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205384513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16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7A14B3A6-249E-60FB-CA8A-247D33D1B015}"/>
              </a:ext>
            </a:extLst>
          </p:cNvPr>
          <p:cNvGrpSpPr/>
          <p:nvPr/>
        </p:nvGrpSpPr>
        <p:grpSpPr>
          <a:xfrm>
            <a:off x="728054" y="1348895"/>
            <a:ext cx="10686473" cy="4945729"/>
            <a:chOff x="-304800" y="1396999"/>
            <a:chExt cx="10686473" cy="4945729"/>
          </a:xfrm>
        </p:grpSpPr>
        <p:graphicFrame>
          <p:nvGraphicFramePr>
            <p:cNvPr id="7" name="Diagramm 6">
              <a:extLst>
                <a:ext uri="{FF2B5EF4-FFF2-40B4-BE49-F238E27FC236}">
                  <a16:creationId xmlns:a16="http://schemas.microsoft.com/office/drawing/2014/main" id="{05C5C166-5BB3-646C-878D-31ECD8752DCE}"/>
                </a:ext>
              </a:extLst>
            </p:cNvPr>
            <p:cNvGraphicFramePr/>
            <p:nvPr/>
          </p:nvGraphicFramePr>
          <p:xfrm>
            <a:off x="1524000" y="1396999"/>
            <a:ext cx="6285722" cy="44159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A6D78B60-16AE-482E-696F-689748CE44A2}"/>
                </a:ext>
              </a:extLst>
            </p:cNvPr>
            <p:cNvSpPr txBox="1"/>
            <p:nvPr/>
          </p:nvSpPr>
          <p:spPr>
            <a:xfrm>
              <a:off x="5326012" y="1396999"/>
              <a:ext cx="36576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b="1" dirty="0"/>
                <a:t>SICHERHEIT </a:t>
              </a:r>
            </a:p>
            <a:p>
              <a:pPr lvl="1">
                <a:defRPr sz="1400"/>
              </a:pPr>
              <a:r>
                <a:rPr lang="de-AT" sz="1400" dirty="0"/>
                <a:t>Notgroschen</a:t>
              </a:r>
            </a:p>
            <a:p>
              <a:pPr lvl="1">
                <a:defRPr sz="1400"/>
              </a:pPr>
              <a:r>
                <a:rPr lang="de-AT" sz="1400" dirty="0"/>
                <a:t>Existenzsicherung</a:t>
              </a:r>
            </a:p>
            <a:p>
              <a:pPr lvl="1">
                <a:defRPr sz="1400"/>
              </a:pPr>
              <a:r>
                <a:rPr lang="de-AT" sz="1400" dirty="0"/>
                <a:t>„Was ist, wenn…?“</a:t>
              </a: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9A5B2273-2E37-2850-4334-AC245042F4FD}"/>
                </a:ext>
              </a:extLst>
            </p:cNvPr>
            <p:cNvSpPr txBox="1"/>
            <p:nvPr/>
          </p:nvSpPr>
          <p:spPr>
            <a:xfrm>
              <a:off x="7585552" y="3172692"/>
              <a:ext cx="2796121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b="1" dirty="0"/>
                <a:t>FREIHEIT </a:t>
              </a:r>
            </a:p>
            <a:p>
              <a:pPr lvl="1">
                <a:defRPr sz="1400"/>
              </a:pPr>
              <a:r>
                <a:rPr lang="de-AT" sz="1400" dirty="0"/>
                <a:t>Unabhängigkeit</a:t>
              </a:r>
            </a:p>
            <a:p>
              <a:pPr lvl="1">
                <a:defRPr sz="1400"/>
              </a:pPr>
              <a:r>
                <a:rPr lang="de-AT" sz="1400" dirty="0"/>
                <a:t>Selbstbestimmung</a:t>
              </a:r>
            </a:p>
            <a:p>
              <a:pPr lvl="1">
                <a:defRPr sz="1400"/>
              </a:pPr>
              <a:r>
                <a:rPr lang="de-AT" sz="1400" dirty="0"/>
                <a:t>berufliche/zeitliche Freiheit</a:t>
              </a:r>
            </a:p>
          </p:txBody>
        </p: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ACA42F3C-F66F-211D-E6F9-99B63072126B}"/>
                </a:ext>
              </a:extLst>
            </p:cNvPr>
            <p:cNvSpPr txBox="1"/>
            <p:nvPr/>
          </p:nvSpPr>
          <p:spPr>
            <a:xfrm>
              <a:off x="-304800" y="3172692"/>
              <a:ext cx="36576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AT" b="1" dirty="0"/>
                <a:t>GENUSS </a:t>
              </a:r>
            </a:p>
            <a:p>
              <a:pPr lvl="1">
                <a:defRPr sz="1400"/>
              </a:pPr>
              <a:r>
                <a:rPr lang="de-AT" sz="1400" dirty="0"/>
                <a:t>Wünsche &amp; Träume</a:t>
              </a:r>
            </a:p>
            <a:p>
              <a:pPr lvl="1">
                <a:defRPr sz="1400"/>
              </a:pPr>
              <a:r>
                <a:rPr lang="de-AT" sz="1400" dirty="0"/>
                <a:t>Urlaub, Hobby</a:t>
              </a:r>
            </a:p>
            <a:p>
              <a:pPr lvl="1">
                <a:defRPr sz="1400"/>
              </a:pPr>
              <a:r>
                <a:rPr lang="de-AT" sz="1400" dirty="0"/>
                <a:t>„Jetzt leben!“</a:t>
              </a:r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BFE7BC39-8B22-13A6-CC08-C320C202A249}"/>
                </a:ext>
              </a:extLst>
            </p:cNvPr>
            <p:cNvSpPr txBox="1"/>
            <p:nvPr/>
          </p:nvSpPr>
          <p:spPr>
            <a:xfrm>
              <a:off x="6724073" y="5327065"/>
              <a:ext cx="36576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539116" algn="l"/>
                </a:tabLst>
              </a:pPr>
              <a:r>
                <a:rPr b="1" dirty="0"/>
                <a:t>VERANTWORTUNG </a:t>
              </a:r>
              <a:endParaRPr lang="de-AT" b="1" dirty="0"/>
            </a:p>
            <a:p>
              <a:pPr>
                <a:tabLst>
                  <a:tab pos="539116" algn="l"/>
                </a:tabLst>
              </a:pPr>
              <a:r>
                <a:rPr lang="de-AT" sz="1400" b="1" dirty="0"/>
                <a:t>	</a:t>
              </a:r>
              <a:r>
                <a:rPr lang="de-AT" sz="1400" dirty="0"/>
                <a:t>nachhaltiger Umgang mit Geld</a:t>
              </a:r>
            </a:p>
            <a:p>
              <a:pPr>
                <a:tabLst>
                  <a:tab pos="539116" algn="l"/>
                </a:tabLst>
              </a:pPr>
              <a:r>
                <a:rPr lang="de-AT" sz="1400" dirty="0"/>
                <a:t>	Nachhaltigkeit &amp; Ethik</a:t>
              </a:r>
            </a:p>
            <a:p>
              <a:pPr>
                <a:tabLst>
                  <a:tab pos="539116" algn="l"/>
                </a:tabLst>
              </a:pPr>
              <a:r>
                <a:rPr lang="de-AT" sz="1400" dirty="0"/>
                <a:t>	</a:t>
              </a: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16F41A45-1064-6601-5B47-D815E02336CF}"/>
                </a:ext>
              </a:extLst>
            </p:cNvPr>
            <p:cNvSpPr txBox="1"/>
            <p:nvPr/>
          </p:nvSpPr>
          <p:spPr>
            <a:xfrm>
              <a:off x="-304800" y="5327065"/>
              <a:ext cx="399751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AT" b="1" dirty="0"/>
                <a:t>SELBSTVERWIRKLICHUNG</a:t>
              </a:r>
            </a:p>
            <a:p>
              <a:pPr lvl="1">
                <a:defRPr sz="1400"/>
              </a:pPr>
              <a:r>
                <a:rPr lang="de-AT" sz="1400" dirty="0"/>
                <a:t>Zukunft gestalten</a:t>
              </a:r>
            </a:p>
            <a:p>
              <a:pPr lvl="1">
                <a:defRPr sz="1400"/>
              </a:pPr>
              <a:r>
                <a:rPr lang="de-AT" sz="1400" dirty="0"/>
                <a:t>Ausbildung, Projekte</a:t>
              </a:r>
            </a:p>
            <a:p>
              <a:pPr lvl="1">
                <a:defRPr sz="1400"/>
              </a:pPr>
              <a:r>
                <a:rPr lang="de-AT" sz="1400" dirty="0"/>
                <a:t>Investitionen in mich selbst</a:t>
              </a:r>
            </a:p>
          </p:txBody>
        </p:sp>
      </p:grpSp>
      <p:sp>
        <p:nvSpPr>
          <p:cNvPr id="14" name="Titel 2">
            <a:extLst>
              <a:ext uri="{FF2B5EF4-FFF2-40B4-BE49-F238E27FC236}">
                <a16:creationId xmlns:a16="http://schemas.microsoft.com/office/drawing/2014/main" id="{041E50A9-472F-8F8F-414D-602081FB5E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489" y="512410"/>
            <a:ext cx="9941732" cy="1084586"/>
          </a:xfrm>
        </p:spPr>
        <p:txBody>
          <a:bodyPr>
            <a:normAutofit/>
          </a:bodyPr>
          <a:lstStyle/>
          <a:p>
            <a:pPr algn="ctr"/>
            <a:r>
              <a:rPr lang="de-AT" sz="4000" b="1" dirty="0"/>
              <a:t>Sparen und Investieren – meine Werte</a:t>
            </a:r>
          </a:p>
        </p:txBody>
      </p:sp>
    </p:spTree>
    <p:extLst>
      <p:ext uri="{BB962C8B-B14F-4D97-AF65-F5344CB8AC3E}">
        <p14:creationId xmlns:p14="http://schemas.microsoft.com/office/powerpoint/2010/main" val="2321523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FB8F85-A86A-4440-247A-261305745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DB049F-950A-534D-5114-685CC29D5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4400" dirty="0">
                <a:latin typeface="+mj-lt"/>
              </a:rPr>
              <a:t>Anlagedreieck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023651A-08AE-B7F7-A17D-0F86B9A39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12</a:t>
            </a:fld>
            <a:endParaRPr lang="de-AT"/>
          </a:p>
        </p:txBody>
      </p:sp>
      <p:sp>
        <p:nvSpPr>
          <p:cNvPr id="90" name="Gleichschenkliges Dreieck 89">
            <a:extLst>
              <a:ext uri="{FF2B5EF4-FFF2-40B4-BE49-F238E27FC236}">
                <a16:creationId xmlns:a16="http://schemas.microsoft.com/office/drawing/2014/main" id="{FA7A950B-ED0B-E413-AD0E-2A65FA73703C}"/>
              </a:ext>
            </a:extLst>
          </p:cNvPr>
          <p:cNvSpPr/>
          <p:nvPr/>
        </p:nvSpPr>
        <p:spPr>
          <a:xfrm>
            <a:off x="3572717" y="3387909"/>
            <a:ext cx="5281559" cy="2292968"/>
          </a:xfrm>
          <a:prstGeom prst="triangle">
            <a:avLst/>
          </a:prstGeom>
          <a:solidFill>
            <a:srgbClr val="E2F0D9"/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CB6552EB-F819-6B71-6F8D-3914B5E77AAF}"/>
              </a:ext>
            </a:extLst>
          </p:cNvPr>
          <p:cNvGrpSpPr/>
          <p:nvPr/>
        </p:nvGrpSpPr>
        <p:grpSpPr>
          <a:xfrm>
            <a:off x="5313496" y="1583187"/>
            <a:ext cx="1800000" cy="1619999"/>
            <a:chOff x="3085993" y="1920706"/>
            <a:chExt cx="1800000" cy="1619999"/>
          </a:xfrm>
        </p:grpSpPr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90544D2E-85FD-F88D-7F43-8F50CA2AFC86}"/>
                </a:ext>
              </a:extLst>
            </p:cNvPr>
            <p:cNvSpPr/>
            <p:nvPr/>
          </p:nvSpPr>
          <p:spPr>
            <a:xfrm>
              <a:off x="3085993" y="1920706"/>
              <a:ext cx="1800000" cy="1619999"/>
            </a:xfrm>
            <a:prstGeom prst="rect">
              <a:avLst/>
            </a:prstGeom>
            <a:solidFill>
              <a:srgbClr val="E2F0D9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>
                <a:lnSpc>
                  <a:spcPct val="150000"/>
                </a:lnSpc>
              </a:pPr>
              <a:endParaRPr lang="de-AT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31733D04-5B35-B8F7-B73A-552CAADDF4BB}"/>
                </a:ext>
              </a:extLst>
            </p:cNvPr>
            <p:cNvGrpSpPr/>
            <p:nvPr/>
          </p:nvGrpSpPr>
          <p:grpSpPr>
            <a:xfrm>
              <a:off x="3333772" y="2278870"/>
              <a:ext cx="1303020" cy="903670"/>
              <a:chOff x="9625663" y="1580322"/>
              <a:chExt cx="1303020" cy="903670"/>
            </a:xfrm>
          </p:grpSpPr>
          <p:sp>
            <p:nvSpPr>
              <p:cNvPr id="92" name="Textfeld 91">
                <a:extLst>
                  <a:ext uri="{FF2B5EF4-FFF2-40B4-BE49-F238E27FC236}">
                    <a16:creationId xmlns:a16="http://schemas.microsoft.com/office/drawing/2014/main" id="{2FAC0629-0D72-AD1C-29F3-121D9D351E66}"/>
                  </a:ext>
                </a:extLst>
              </p:cNvPr>
              <p:cNvSpPr txBox="1"/>
              <p:nvPr/>
            </p:nvSpPr>
            <p:spPr>
              <a:xfrm>
                <a:off x="9625663" y="2142360"/>
                <a:ext cx="1303020" cy="3416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AT" sz="162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dugi" panose="020B0502040204020203" pitchFamily="34" charset="0"/>
                    <a:ea typeface="Gadugi" panose="020B0502040204020203" pitchFamily="34" charset="0"/>
                  </a:rPr>
                  <a:t>Sicherheit</a:t>
                </a:r>
                <a:endParaRPr lang="de-AT" sz="1620" dirty="0"/>
              </a:p>
            </p:txBody>
          </p:sp>
          <p:pic>
            <p:nvPicPr>
              <p:cNvPr id="94" name="Grafik 93" descr="Entsperren Silhouette">
                <a:extLst>
                  <a:ext uri="{FF2B5EF4-FFF2-40B4-BE49-F238E27FC236}">
                    <a16:creationId xmlns:a16="http://schemas.microsoft.com/office/drawing/2014/main" id="{19C781A3-C5E4-26DE-A0A4-94A8D560ACB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025720" y="1580322"/>
                <a:ext cx="498202" cy="498202"/>
              </a:xfrm>
              <a:prstGeom prst="rect">
                <a:avLst/>
              </a:prstGeom>
            </p:spPr>
          </p:pic>
        </p:grp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1BE7F4F1-3EC0-6A16-55D4-CBAAAA6E76D1}"/>
              </a:ext>
            </a:extLst>
          </p:cNvPr>
          <p:cNvGrpSpPr/>
          <p:nvPr/>
        </p:nvGrpSpPr>
        <p:grpSpPr>
          <a:xfrm>
            <a:off x="1352590" y="4458017"/>
            <a:ext cx="1800000" cy="1619999"/>
            <a:chOff x="852651" y="3122203"/>
            <a:chExt cx="1800000" cy="1619999"/>
          </a:xfrm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5F671975-DC24-355B-7A63-DE0231B7453E}"/>
                </a:ext>
              </a:extLst>
            </p:cNvPr>
            <p:cNvSpPr/>
            <p:nvPr/>
          </p:nvSpPr>
          <p:spPr>
            <a:xfrm>
              <a:off x="852651" y="3122203"/>
              <a:ext cx="1800000" cy="1619999"/>
            </a:xfrm>
            <a:prstGeom prst="rect">
              <a:avLst/>
            </a:prstGeom>
            <a:solidFill>
              <a:srgbClr val="E2F0D9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>
                <a:lnSpc>
                  <a:spcPct val="150000"/>
                </a:lnSpc>
              </a:pPr>
              <a:endParaRPr lang="de-AT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  <p:grpSp>
          <p:nvGrpSpPr>
            <p:cNvPr id="8" name="Gruppieren 7">
              <a:extLst>
                <a:ext uri="{FF2B5EF4-FFF2-40B4-BE49-F238E27FC236}">
                  <a16:creationId xmlns:a16="http://schemas.microsoft.com/office/drawing/2014/main" id="{F9538478-9B15-7B60-22BE-2895E79F41E6}"/>
                </a:ext>
              </a:extLst>
            </p:cNvPr>
            <p:cNvGrpSpPr/>
            <p:nvPr/>
          </p:nvGrpSpPr>
          <p:grpSpPr>
            <a:xfrm>
              <a:off x="1165434" y="3461220"/>
              <a:ext cx="1174433" cy="1191263"/>
              <a:chOff x="7147049" y="1542028"/>
              <a:chExt cx="1174433" cy="1191263"/>
            </a:xfrm>
          </p:grpSpPr>
          <p:sp>
            <p:nvSpPr>
              <p:cNvPr id="91" name="Textfeld 90">
                <a:extLst>
                  <a:ext uri="{FF2B5EF4-FFF2-40B4-BE49-F238E27FC236}">
                    <a16:creationId xmlns:a16="http://schemas.microsoft.com/office/drawing/2014/main" id="{07DED6CE-6EDE-978B-EC56-120CE3AC5B9C}"/>
                  </a:ext>
                </a:extLst>
              </p:cNvPr>
              <p:cNvSpPr txBox="1"/>
              <p:nvPr/>
            </p:nvSpPr>
            <p:spPr>
              <a:xfrm>
                <a:off x="7147049" y="2142360"/>
                <a:ext cx="1174433" cy="5909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AT" sz="162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dugi" panose="020B0502040204020203" pitchFamily="34" charset="0"/>
                    <a:ea typeface="Gadugi" panose="020B0502040204020203" pitchFamily="34" charset="0"/>
                  </a:rPr>
                  <a:t>Verfügbarkeit</a:t>
                </a:r>
              </a:p>
            </p:txBody>
          </p:sp>
          <p:pic>
            <p:nvPicPr>
              <p:cNvPr id="95" name="Grafik 94" descr="Geld Silhouette">
                <a:extLst>
                  <a:ext uri="{FF2B5EF4-FFF2-40B4-BE49-F238E27FC236}">
                    <a16:creationId xmlns:a16="http://schemas.microsoft.com/office/drawing/2014/main" id="{D40DA549-74A2-0A80-7E6F-C8698373D24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7434099" y="1542028"/>
                <a:ext cx="600332" cy="600332"/>
              </a:xfrm>
              <a:prstGeom prst="rect">
                <a:avLst/>
              </a:prstGeom>
            </p:spPr>
          </p:pic>
        </p:grp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314DE7C5-F4F3-08CF-24D3-3F8E990F33EA}"/>
              </a:ext>
            </a:extLst>
          </p:cNvPr>
          <p:cNvGrpSpPr/>
          <p:nvPr/>
        </p:nvGrpSpPr>
        <p:grpSpPr>
          <a:xfrm>
            <a:off x="9082200" y="4345932"/>
            <a:ext cx="1800000" cy="1619999"/>
            <a:chOff x="8441002" y="2030908"/>
            <a:chExt cx="1800000" cy="1619999"/>
          </a:xfrm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58AF603E-D8DA-A77A-5546-6F52114DC239}"/>
                </a:ext>
              </a:extLst>
            </p:cNvPr>
            <p:cNvSpPr/>
            <p:nvPr/>
          </p:nvSpPr>
          <p:spPr>
            <a:xfrm>
              <a:off x="8441002" y="2030908"/>
              <a:ext cx="1800000" cy="1619999"/>
            </a:xfrm>
            <a:prstGeom prst="rect">
              <a:avLst/>
            </a:prstGeom>
            <a:solidFill>
              <a:srgbClr val="E2F0D9"/>
            </a:solidFill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>
                <a:lnSpc>
                  <a:spcPct val="150000"/>
                </a:lnSpc>
              </a:pPr>
              <a:endParaRPr lang="de-AT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  <p:grpSp>
          <p:nvGrpSpPr>
            <p:cNvPr id="7" name="Gruppieren 6">
              <a:extLst>
                <a:ext uri="{FF2B5EF4-FFF2-40B4-BE49-F238E27FC236}">
                  <a16:creationId xmlns:a16="http://schemas.microsoft.com/office/drawing/2014/main" id="{DC3AA8CE-36B4-84EF-C83F-393B2C0EEF0A}"/>
                </a:ext>
              </a:extLst>
            </p:cNvPr>
            <p:cNvGrpSpPr/>
            <p:nvPr/>
          </p:nvGrpSpPr>
          <p:grpSpPr>
            <a:xfrm>
              <a:off x="8824771" y="2393187"/>
              <a:ext cx="1037273" cy="895440"/>
              <a:chOff x="8479548" y="1588552"/>
              <a:chExt cx="1037273" cy="895440"/>
            </a:xfrm>
          </p:grpSpPr>
          <p:sp>
            <p:nvSpPr>
              <p:cNvPr id="93" name="Textfeld 92">
                <a:extLst>
                  <a:ext uri="{FF2B5EF4-FFF2-40B4-BE49-F238E27FC236}">
                    <a16:creationId xmlns:a16="http://schemas.microsoft.com/office/drawing/2014/main" id="{7515CE8E-4C3B-2F26-E560-150E76AC5052}"/>
                  </a:ext>
                </a:extLst>
              </p:cNvPr>
              <p:cNvSpPr txBox="1"/>
              <p:nvPr/>
            </p:nvSpPr>
            <p:spPr>
              <a:xfrm>
                <a:off x="8479548" y="2142360"/>
                <a:ext cx="1037273" cy="3416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AT" sz="162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dugi" panose="020B0502040204020203" pitchFamily="34" charset="0"/>
                    <a:ea typeface="Gadugi" panose="020B0502040204020203" pitchFamily="34" charset="0"/>
                  </a:rPr>
                  <a:t>Ertrag</a:t>
                </a:r>
                <a:endParaRPr lang="de-AT" sz="1620" dirty="0"/>
              </a:p>
            </p:txBody>
          </p:sp>
          <p:pic>
            <p:nvPicPr>
              <p:cNvPr id="96" name="Grafik 95" descr="Aufwärtstrend Silhouette">
                <a:extLst>
                  <a:ext uri="{FF2B5EF4-FFF2-40B4-BE49-F238E27FC236}">
                    <a16:creationId xmlns:a16="http://schemas.microsoft.com/office/drawing/2014/main" id="{CF706BCA-1955-A631-32E3-39995C52DCE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8749083" y="1588552"/>
                <a:ext cx="498202" cy="498202"/>
              </a:xfrm>
              <a:prstGeom prst="rect">
                <a:avLst/>
              </a:prstGeom>
            </p:spPr>
          </p:pic>
        </p:grpSp>
      </p:grpSp>
      <p:sp>
        <p:nvSpPr>
          <p:cNvPr id="107" name="Rechteck 106">
            <a:extLst>
              <a:ext uri="{FF2B5EF4-FFF2-40B4-BE49-F238E27FC236}">
                <a16:creationId xmlns:a16="http://schemas.microsoft.com/office/drawing/2014/main" id="{BBE9B35B-DEE5-1116-AA57-6C507AC3E8D6}"/>
              </a:ext>
            </a:extLst>
          </p:cNvPr>
          <p:cNvSpPr/>
          <p:nvPr/>
        </p:nvSpPr>
        <p:spPr>
          <a:xfrm>
            <a:off x="3572718" y="5686725"/>
            <a:ext cx="5281559" cy="5584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Nachhaltigkeit und Ethik </a:t>
            </a:r>
          </a:p>
        </p:txBody>
      </p:sp>
      <p:pic>
        <p:nvPicPr>
          <p:cNvPr id="6" name="Grafik 5" descr="Laubbaum Silhouette">
            <a:extLst>
              <a:ext uri="{FF2B5EF4-FFF2-40B4-BE49-F238E27FC236}">
                <a16:creationId xmlns:a16="http://schemas.microsoft.com/office/drawing/2014/main" id="{FC3406D2-9385-63CF-4630-651D766AAEF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12975" y="5786007"/>
            <a:ext cx="379336" cy="3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03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6EEDF756-D80E-0B38-52ED-F0CBBCE31ED5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085854" y="1549736"/>
            <a:ext cx="32596" cy="4125293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>
            <a:extLst>
              <a:ext uri="{FF2B5EF4-FFF2-40B4-BE49-F238E27FC236}">
                <a16:creationId xmlns:a16="http://schemas.microsoft.com/office/drawing/2014/main" id="{F644A8AF-C643-C4EC-D305-64400D33FA3F}"/>
              </a:ext>
            </a:extLst>
          </p:cNvPr>
          <p:cNvCxnSpPr>
            <a:cxnSpLocks/>
            <a:endCxn id="90" idx="3"/>
          </p:cNvCxnSpPr>
          <p:nvPr/>
        </p:nvCxnSpPr>
        <p:spPr>
          <a:xfrm>
            <a:off x="2453266" y="4251105"/>
            <a:ext cx="3651091" cy="143562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B4256EF0-428D-2CC1-B6D3-36BAB9E1BDB9}"/>
              </a:ext>
            </a:extLst>
          </p:cNvPr>
          <p:cNvCxnSpPr>
            <a:cxnSpLocks/>
            <a:endCxn id="107" idx="0"/>
          </p:cNvCxnSpPr>
          <p:nvPr/>
        </p:nvCxnSpPr>
        <p:spPr>
          <a:xfrm>
            <a:off x="3360703" y="2817550"/>
            <a:ext cx="2743651" cy="2869175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08461CF6-C0D1-67DB-EE21-A17249D49B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4400" dirty="0">
                <a:latin typeface="+mj-lt"/>
              </a:rPr>
              <a:t>Zusammenhang Ertrag und Risiko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FEBD3D-43D0-1416-82C0-9B5B5640ED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13</a:t>
            </a:fld>
            <a:endParaRPr lang="de-AT"/>
          </a:p>
        </p:txBody>
      </p: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789CA88C-1231-9826-9CBD-E226492DFBF5}"/>
              </a:ext>
            </a:extLst>
          </p:cNvPr>
          <p:cNvCxnSpPr>
            <a:cxnSpLocks/>
            <a:endCxn id="107" idx="0"/>
          </p:cNvCxnSpPr>
          <p:nvPr/>
        </p:nvCxnSpPr>
        <p:spPr>
          <a:xfrm>
            <a:off x="4757669" y="2095934"/>
            <a:ext cx="1346685" cy="3590791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>
            <a:extLst>
              <a:ext uri="{FF2B5EF4-FFF2-40B4-BE49-F238E27FC236}">
                <a16:creationId xmlns:a16="http://schemas.microsoft.com/office/drawing/2014/main" id="{7041EBA1-FE0E-9473-26AE-3EC7D1082D5A}"/>
              </a:ext>
            </a:extLst>
          </p:cNvPr>
          <p:cNvCxnSpPr>
            <a:cxnSpLocks/>
          </p:cNvCxnSpPr>
          <p:nvPr/>
        </p:nvCxnSpPr>
        <p:spPr>
          <a:xfrm flipH="1">
            <a:off x="6104354" y="4493661"/>
            <a:ext cx="3393857" cy="1167346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>
            <a:extLst>
              <a:ext uri="{FF2B5EF4-FFF2-40B4-BE49-F238E27FC236}">
                <a16:creationId xmlns:a16="http://schemas.microsoft.com/office/drawing/2014/main" id="{3AEA64FB-D46C-6195-D636-BBA5DC6B241F}"/>
              </a:ext>
            </a:extLst>
          </p:cNvPr>
          <p:cNvCxnSpPr>
            <a:cxnSpLocks/>
            <a:endCxn id="90" idx="3"/>
          </p:cNvCxnSpPr>
          <p:nvPr/>
        </p:nvCxnSpPr>
        <p:spPr>
          <a:xfrm flipH="1">
            <a:off x="6104357" y="2553999"/>
            <a:ext cx="2572103" cy="3132726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Gleichschenkliges Dreieck 89">
            <a:extLst>
              <a:ext uri="{FF2B5EF4-FFF2-40B4-BE49-F238E27FC236}">
                <a16:creationId xmlns:a16="http://schemas.microsoft.com/office/drawing/2014/main" id="{F35D8DCF-8C75-D7D7-47D1-089486AA517E}"/>
              </a:ext>
            </a:extLst>
          </p:cNvPr>
          <p:cNvSpPr/>
          <p:nvPr/>
        </p:nvSpPr>
        <p:spPr>
          <a:xfrm>
            <a:off x="4889511" y="4275937"/>
            <a:ext cx="2429692" cy="141078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DB32B100-1E4A-B848-EFBB-479B3C874CA3}"/>
              </a:ext>
            </a:extLst>
          </p:cNvPr>
          <p:cNvSpPr txBox="1"/>
          <p:nvPr/>
        </p:nvSpPr>
        <p:spPr>
          <a:xfrm>
            <a:off x="5039066" y="5354326"/>
            <a:ext cx="11744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Verfügbarkeit</a:t>
            </a:r>
            <a:endParaRPr lang="de-AT" sz="1200" dirty="0"/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07C89E4A-DE56-54CC-2EDF-3B2D7C622078}"/>
              </a:ext>
            </a:extLst>
          </p:cNvPr>
          <p:cNvSpPr txBox="1"/>
          <p:nvPr/>
        </p:nvSpPr>
        <p:spPr>
          <a:xfrm>
            <a:off x="5452844" y="4762066"/>
            <a:ext cx="130302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Sicherheit</a:t>
            </a:r>
            <a:endParaRPr lang="de-AT" sz="1620"/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289A189C-9F9C-EC6D-73D8-488CF235967F}"/>
              </a:ext>
            </a:extLst>
          </p:cNvPr>
          <p:cNvSpPr txBox="1"/>
          <p:nvPr/>
        </p:nvSpPr>
        <p:spPr>
          <a:xfrm>
            <a:off x="6160972" y="5357307"/>
            <a:ext cx="1037273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</a:t>
            </a:r>
            <a:endParaRPr lang="de-AT" sz="1620"/>
          </a:p>
        </p:txBody>
      </p:sp>
      <p:pic>
        <p:nvPicPr>
          <p:cNvPr id="94" name="Grafik 93" descr="Entsperren Silhouette">
            <a:extLst>
              <a:ext uri="{FF2B5EF4-FFF2-40B4-BE49-F238E27FC236}">
                <a16:creationId xmlns:a16="http://schemas.microsoft.com/office/drawing/2014/main" id="{59302994-9338-50F0-6840-F6FB505BD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42354" y="4438066"/>
            <a:ext cx="324000" cy="324000"/>
          </a:xfrm>
          <a:prstGeom prst="rect">
            <a:avLst/>
          </a:prstGeom>
        </p:spPr>
      </p:pic>
      <p:pic>
        <p:nvPicPr>
          <p:cNvPr id="95" name="Grafik 94" descr="Geld Silhouette">
            <a:extLst>
              <a:ext uri="{FF2B5EF4-FFF2-40B4-BE49-F238E27FC236}">
                <a16:creationId xmlns:a16="http://schemas.microsoft.com/office/drawing/2014/main" id="{8EF08AD7-A235-A69D-ECEA-1736EE4768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851056">
            <a:off x="5560286" y="5108520"/>
            <a:ext cx="324000" cy="324000"/>
          </a:xfrm>
          <a:prstGeom prst="rect">
            <a:avLst/>
          </a:prstGeom>
        </p:spPr>
      </p:pic>
      <p:pic>
        <p:nvPicPr>
          <p:cNvPr id="96" name="Grafik 95" descr="Aufwärtstrend Silhouette">
            <a:extLst>
              <a:ext uri="{FF2B5EF4-FFF2-40B4-BE49-F238E27FC236}">
                <a16:creationId xmlns:a16="http://schemas.microsoft.com/office/drawing/2014/main" id="{060D793E-9053-1B11-DB08-0949D514534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88060" y="5143469"/>
            <a:ext cx="324000" cy="324000"/>
          </a:xfrm>
          <a:prstGeom prst="rect">
            <a:avLst/>
          </a:prstGeom>
        </p:spPr>
      </p:pic>
      <p:sp>
        <p:nvSpPr>
          <p:cNvPr id="97" name="Halbbogen 96">
            <a:extLst>
              <a:ext uri="{FF2B5EF4-FFF2-40B4-BE49-F238E27FC236}">
                <a16:creationId xmlns:a16="http://schemas.microsoft.com/office/drawing/2014/main" id="{BAAE784F-DC17-D0C5-B3C5-FB2D46CB81F0}"/>
              </a:ext>
            </a:extLst>
          </p:cNvPr>
          <p:cNvSpPr/>
          <p:nvPr/>
        </p:nvSpPr>
        <p:spPr>
          <a:xfrm>
            <a:off x="2054354" y="1636724"/>
            <a:ext cx="8100000" cy="8100000"/>
          </a:xfrm>
          <a:prstGeom prst="blockArc">
            <a:avLst>
              <a:gd name="adj1" fmla="val 10800000"/>
              <a:gd name="adj2" fmla="val 2704"/>
              <a:gd name="adj3" fmla="val 6776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47114FD3-841A-FDB7-88D5-9EC3FB5A9C5A}"/>
              </a:ext>
            </a:extLst>
          </p:cNvPr>
          <p:cNvSpPr txBox="1"/>
          <p:nvPr/>
        </p:nvSpPr>
        <p:spPr>
          <a:xfrm>
            <a:off x="2539991" y="5293915"/>
            <a:ext cx="224900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Sparbuch /-konten </a:t>
            </a:r>
            <a:endParaRPr lang="de-AT" sz="1620"/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EC4F74E8-EBA7-CB4F-1D2B-C5E5D2785740}"/>
              </a:ext>
            </a:extLst>
          </p:cNvPr>
          <p:cNvSpPr txBox="1"/>
          <p:nvPr/>
        </p:nvSpPr>
        <p:spPr>
          <a:xfrm rot="18742043">
            <a:off x="1513401" y="2778694"/>
            <a:ext cx="3335678" cy="865572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595941"/>
              </a:avLst>
            </a:prstTxWarp>
            <a:spAutoFit/>
          </a:bodyPr>
          <a:lstStyle/>
          <a:p>
            <a:pPr algn="ctr"/>
            <a:r>
              <a:rPr lang="de-AT" sz="162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 und Risiko geringer</a:t>
            </a:r>
            <a:endParaRPr lang="de-AT" sz="1620"/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ACC458CD-8166-AEBA-02BC-6A514B5352F6}"/>
              </a:ext>
            </a:extLst>
          </p:cNvPr>
          <p:cNvSpPr txBox="1"/>
          <p:nvPr/>
        </p:nvSpPr>
        <p:spPr>
          <a:xfrm rot="3092466">
            <a:off x="7500151" y="2973362"/>
            <a:ext cx="3335678" cy="865572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595941"/>
              </a:avLst>
            </a:prstTxWarp>
            <a:spAutoFit/>
          </a:bodyPr>
          <a:lstStyle/>
          <a:p>
            <a:pPr algn="ctr"/>
            <a:r>
              <a:rPr lang="de-AT" sz="162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 und Risiko höher</a:t>
            </a:r>
            <a:endParaRPr lang="de-AT" sz="1620"/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5D564C37-3283-B60D-DC07-58056CEC2C8D}"/>
              </a:ext>
            </a:extLst>
          </p:cNvPr>
          <p:cNvSpPr txBox="1"/>
          <p:nvPr/>
        </p:nvSpPr>
        <p:spPr>
          <a:xfrm>
            <a:off x="2987100" y="4139892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Anleihen</a:t>
            </a:r>
            <a:endParaRPr lang="de-AT" sz="1620" dirty="0"/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388395A2-9351-B808-342A-3856EDF69BEF}"/>
              </a:ext>
            </a:extLst>
          </p:cNvPr>
          <p:cNvSpPr txBox="1"/>
          <p:nvPr/>
        </p:nvSpPr>
        <p:spPr>
          <a:xfrm>
            <a:off x="6462324" y="3019168"/>
            <a:ext cx="144076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Investment-fonds</a:t>
            </a:r>
            <a:endParaRPr lang="de-AT" sz="1620" dirty="0"/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E5FEC7D7-6CE2-9DD6-6EC0-B528FD050E95}"/>
              </a:ext>
            </a:extLst>
          </p:cNvPr>
          <p:cNvSpPr txBox="1"/>
          <p:nvPr/>
        </p:nvSpPr>
        <p:spPr>
          <a:xfrm>
            <a:off x="7750863" y="4106909"/>
            <a:ext cx="101688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Aktien</a:t>
            </a:r>
            <a:endParaRPr lang="de-AT" sz="1620" dirty="0"/>
          </a:p>
        </p:txBody>
      </p:sp>
      <p:sp>
        <p:nvSpPr>
          <p:cNvPr id="107" name="Rechteck 106">
            <a:extLst>
              <a:ext uri="{FF2B5EF4-FFF2-40B4-BE49-F238E27FC236}">
                <a16:creationId xmlns:a16="http://schemas.microsoft.com/office/drawing/2014/main" id="{85AD452D-ED35-4E0D-48CA-1B4F4F83D322}"/>
              </a:ext>
            </a:extLst>
          </p:cNvPr>
          <p:cNvSpPr/>
          <p:nvPr/>
        </p:nvSpPr>
        <p:spPr>
          <a:xfrm>
            <a:off x="2054354" y="5686725"/>
            <a:ext cx="8100000" cy="5584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Nachhaltigkeit und Ethik </a:t>
            </a:r>
          </a:p>
        </p:txBody>
      </p:sp>
      <p:pic>
        <p:nvPicPr>
          <p:cNvPr id="110" name="Grafik 109" descr="Bankscheck Silhouette">
            <a:extLst>
              <a:ext uri="{FF2B5EF4-FFF2-40B4-BE49-F238E27FC236}">
                <a16:creationId xmlns:a16="http://schemas.microsoft.com/office/drawing/2014/main" id="{A107AD32-1FA9-5162-ACE1-9750C3C55E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25465" y="3806691"/>
            <a:ext cx="388800" cy="388800"/>
          </a:xfrm>
          <a:prstGeom prst="rect">
            <a:avLst/>
          </a:prstGeom>
        </p:spPr>
      </p:pic>
      <p:pic>
        <p:nvPicPr>
          <p:cNvPr id="112" name="Grafik 111" descr="Geschlossenes Buch Silhouette">
            <a:extLst>
              <a:ext uri="{FF2B5EF4-FFF2-40B4-BE49-F238E27FC236}">
                <a16:creationId xmlns:a16="http://schemas.microsoft.com/office/drawing/2014/main" id="{CB430254-E0DB-37BD-D19A-AC46F48C1E6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075875" y="4945228"/>
            <a:ext cx="388800" cy="388800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686CF671-9EA1-685F-89B5-606A57E31E2F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974865" y="2672074"/>
            <a:ext cx="388800" cy="388800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0ABB4D9E-6D54-B284-4E36-CD1334FB9D6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08914" y="3717301"/>
            <a:ext cx="388800" cy="388800"/>
          </a:xfrm>
          <a:prstGeom prst="rect">
            <a:avLst/>
          </a:prstGeom>
        </p:spPr>
      </p:pic>
      <p:sp>
        <p:nvSpPr>
          <p:cNvPr id="118" name="Textfeld 117">
            <a:extLst>
              <a:ext uri="{FF2B5EF4-FFF2-40B4-BE49-F238E27FC236}">
                <a16:creationId xmlns:a16="http://schemas.microsoft.com/office/drawing/2014/main" id="{29807F7B-B27A-59DA-A716-4CCDE982B664}"/>
              </a:ext>
            </a:extLst>
          </p:cNvPr>
          <p:cNvSpPr txBox="1"/>
          <p:nvPr/>
        </p:nvSpPr>
        <p:spPr>
          <a:xfrm>
            <a:off x="7613444" y="5116341"/>
            <a:ext cx="155953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Krypto-Assets</a:t>
            </a:r>
            <a:endParaRPr lang="de-AT" sz="1620"/>
          </a:p>
        </p:txBody>
      </p:sp>
      <p:pic>
        <p:nvPicPr>
          <p:cNvPr id="119" name="Grafik 118" descr="Bitcoin Silhouette">
            <a:extLst>
              <a:ext uri="{FF2B5EF4-FFF2-40B4-BE49-F238E27FC236}">
                <a16:creationId xmlns:a16="http://schemas.microsoft.com/office/drawing/2014/main" id="{04265EE7-6B7D-51BB-E467-E0DD9C15CE5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76144" y="5074906"/>
            <a:ext cx="388800" cy="388800"/>
          </a:xfrm>
          <a:prstGeom prst="rect">
            <a:avLst/>
          </a:prstGeom>
        </p:spPr>
      </p:pic>
      <p:sp>
        <p:nvSpPr>
          <p:cNvPr id="3" name="Foliennummernplatzhalter 3">
            <a:extLst>
              <a:ext uri="{FF2B5EF4-FFF2-40B4-BE49-F238E27FC236}">
                <a16:creationId xmlns:a16="http://schemas.microsoft.com/office/drawing/2014/main" id="{5B697FFF-6875-9D67-E4D3-74E6A1063B69}"/>
              </a:ext>
            </a:extLst>
          </p:cNvPr>
          <p:cNvSpPr txBox="1">
            <a:spLocks/>
          </p:cNvSpPr>
          <p:nvPr/>
        </p:nvSpPr>
        <p:spPr>
          <a:xfrm>
            <a:off x="103013" y="6475155"/>
            <a:ext cx="4685984" cy="2580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AT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Quelle: Wiener Börse. 2022. Der Österreichische Kapitalmarkt, Grafik vereinfacht.</a:t>
            </a:r>
          </a:p>
        </p:txBody>
      </p:sp>
      <p:pic>
        <p:nvPicPr>
          <p:cNvPr id="6" name="Grafik 5" descr="Laubbaum Silhouette">
            <a:extLst>
              <a:ext uri="{FF2B5EF4-FFF2-40B4-BE49-F238E27FC236}">
                <a16:creationId xmlns:a16="http://schemas.microsoft.com/office/drawing/2014/main" id="{A02A31D1-B38C-8FC4-6F12-DEBD267BEF4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05353" y="5675029"/>
            <a:ext cx="361001" cy="361001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1724ADF5-586C-B8D0-3E3C-0CB9FA9A6D35}"/>
              </a:ext>
            </a:extLst>
          </p:cNvPr>
          <p:cNvSpPr txBox="1"/>
          <p:nvPr/>
        </p:nvSpPr>
        <p:spPr>
          <a:xfrm>
            <a:off x="3667344" y="2961794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Immobilien</a:t>
            </a:r>
            <a:endParaRPr lang="de-AT" sz="162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FF371715-DD80-AFED-CE03-D96286108053}"/>
              </a:ext>
            </a:extLst>
          </p:cNvPr>
          <p:cNvSpPr txBox="1"/>
          <p:nvPr/>
        </p:nvSpPr>
        <p:spPr>
          <a:xfrm>
            <a:off x="4844826" y="2953427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Gold</a:t>
            </a:r>
            <a:endParaRPr lang="de-AT" sz="1620" dirty="0"/>
          </a:p>
        </p:txBody>
      </p:sp>
      <p:pic>
        <p:nvPicPr>
          <p:cNvPr id="42" name="Grafik 41" descr="Goldbarren Silhouette">
            <a:extLst>
              <a:ext uri="{FF2B5EF4-FFF2-40B4-BE49-F238E27FC236}">
                <a16:creationId xmlns:a16="http://schemas.microsoft.com/office/drawing/2014/main" id="{828A0D90-CE56-F434-F086-358EF67E9B0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341522" y="2449644"/>
            <a:ext cx="585468" cy="585468"/>
          </a:xfrm>
          <a:prstGeom prst="rect">
            <a:avLst/>
          </a:prstGeom>
        </p:spPr>
      </p:pic>
      <p:pic>
        <p:nvPicPr>
          <p:cNvPr id="44" name="Grafik 43" descr="Gebäude Silhouette">
            <a:extLst>
              <a:ext uri="{FF2B5EF4-FFF2-40B4-BE49-F238E27FC236}">
                <a16:creationId xmlns:a16="http://schemas.microsoft.com/office/drawing/2014/main" id="{8058FAFF-79F2-D7BC-4FDA-20A902BA199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442204" y="3248358"/>
            <a:ext cx="580648" cy="58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06772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C15E12-B247-F41A-F303-FD6527BD52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0D0D248-56E2-7B6C-44EB-1058B7187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Sparkonto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32BF4BA-3098-70A4-D5B5-5E83FF6EE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14</a:t>
            </a:fld>
            <a:endParaRPr lang="de-AT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3C65EDA-81D3-763E-6091-C370E657A14B}"/>
              </a:ext>
            </a:extLst>
          </p:cNvPr>
          <p:cNvGrpSpPr/>
          <p:nvPr/>
        </p:nvGrpSpPr>
        <p:grpSpPr>
          <a:xfrm>
            <a:off x="902506" y="2454421"/>
            <a:ext cx="1646257" cy="1459011"/>
            <a:chOff x="902506" y="2454421"/>
            <a:chExt cx="1646257" cy="1459011"/>
          </a:xfrm>
        </p:grpSpPr>
        <p:pic>
          <p:nvPicPr>
            <p:cNvPr id="9" name="Grafik 8" descr="Benutzer mit einfarbiger Füllung">
              <a:extLst>
                <a:ext uri="{FF2B5EF4-FFF2-40B4-BE49-F238E27FC236}">
                  <a16:creationId xmlns:a16="http://schemas.microsoft.com/office/drawing/2014/main" id="{AF786F6C-9AE9-F423-4A3A-4EA0317B021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56750" y="2454421"/>
              <a:ext cx="1445289" cy="1445289"/>
            </a:xfrm>
            <a:prstGeom prst="rect">
              <a:avLst/>
            </a:prstGeom>
          </p:spPr>
        </p:pic>
        <p:sp>
          <p:nvSpPr>
            <p:cNvPr id="10" name="Textfeld 9">
              <a:extLst>
                <a:ext uri="{FF2B5EF4-FFF2-40B4-BE49-F238E27FC236}">
                  <a16:creationId xmlns:a16="http://schemas.microsoft.com/office/drawing/2014/main" id="{92F8B210-F187-AB28-1DBA-86638A36C1A0}"/>
                </a:ext>
              </a:extLst>
            </p:cNvPr>
            <p:cNvSpPr txBox="1"/>
            <p:nvPr/>
          </p:nvSpPr>
          <p:spPr>
            <a:xfrm>
              <a:off x="902506" y="3571800"/>
              <a:ext cx="1646257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Sparer*innen</a:t>
              </a:r>
            </a:p>
          </p:txBody>
        </p:sp>
      </p:grpSp>
      <p:pic>
        <p:nvPicPr>
          <p:cNvPr id="11" name="Grafik 10" descr="Gebäude mit einfarbiger Füllung">
            <a:extLst>
              <a:ext uri="{FF2B5EF4-FFF2-40B4-BE49-F238E27FC236}">
                <a16:creationId xmlns:a16="http://schemas.microsoft.com/office/drawing/2014/main" id="{EFC7FCDF-3178-C8DC-163B-038F04FAB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17064" y="2546213"/>
            <a:ext cx="914400" cy="914400"/>
          </a:xfrm>
          <a:prstGeom prst="rect">
            <a:avLst/>
          </a:prstGeom>
        </p:spPr>
      </p:pic>
      <p:sp>
        <p:nvSpPr>
          <p:cNvPr id="12" name="Textfeld 11">
            <a:extLst>
              <a:ext uri="{FF2B5EF4-FFF2-40B4-BE49-F238E27FC236}">
                <a16:creationId xmlns:a16="http://schemas.microsoft.com/office/drawing/2014/main" id="{F9A5235F-CB53-730F-ED95-08117A636AAF}"/>
              </a:ext>
            </a:extLst>
          </p:cNvPr>
          <p:cNvSpPr txBox="1"/>
          <p:nvPr/>
        </p:nvSpPr>
        <p:spPr>
          <a:xfrm>
            <a:off x="9584943" y="3400984"/>
            <a:ext cx="778641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Bank</a:t>
            </a:r>
          </a:p>
        </p:txBody>
      </p: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03A8134-B759-78C1-94DF-FC8DF7256B06}"/>
              </a:ext>
            </a:extLst>
          </p:cNvPr>
          <p:cNvGrpSpPr/>
          <p:nvPr/>
        </p:nvGrpSpPr>
        <p:grpSpPr>
          <a:xfrm>
            <a:off x="4189190" y="2097952"/>
            <a:ext cx="3421948" cy="698115"/>
            <a:chOff x="4189190" y="2097952"/>
            <a:chExt cx="3421948" cy="698115"/>
          </a:xfrm>
        </p:grpSpPr>
        <p:sp>
          <p:nvSpPr>
            <p:cNvPr id="14" name="Textfeld 13">
              <a:extLst>
                <a:ext uri="{FF2B5EF4-FFF2-40B4-BE49-F238E27FC236}">
                  <a16:creationId xmlns:a16="http://schemas.microsoft.com/office/drawing/2014/main" id="{5D138435-D8A8-7B2E-B5B4-A0F1EDA3B624}"/>
                </a:ext>
              </a:extLst>
            </p:cNvPr>
            <p:cNvSpPr txBox="1"/>
            <p:nvPr/>
          </p:nvSpPr>
          <p:spPr>
            <a:xfrm>
              <a:off x="4391370" y="2097952"/>
              <a:ext cx="321976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Rückzahlung + Zinsen</a:t>
              </a:r>
            </a:p>
          </p:txBody>
        </p:sp>
        <p:sp>
          <p:nvSpPr>
            <p:cNvPr id="15" name="Pfeil: nach links 14">
              <a:extLst>
                <a:ext uri="{FF2B5EF4-FFF2-40B4-BE49-F238E27FC236}">
                  <a16:creationId xmlns:a16="http://schemas.microsoft.com/office/drawing/2014/main" id="{21F338E9-1CA3-081D-CF37-E490C1FAEA4E}"/>
                </a:ext>
              </a:extLst>
            </p:cNvPr>
            <p:cNvSpPr/>
            <p:nvPr/>
          </p:nvSpPr>
          <p:spPr>
            <a:xfrm>
              <a:off x="4189190" y="2380568"/>
              <a:ext cx="3421948" cy="415499"/>
            </a:xfrm>
            <a:prstGeom prst="leftArrow">
              <a:avLst/>
            </a:prstGeom>
            <a:solidFill>
              <a:srgbClr val="FFB93B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9F3958A6-A107-F5F7-9FB6-5A6A97EEE44E}"/>
              </a:ext>
            </a:extLst>
          </p:cNvPr>
          <p:cNvGrpSpPr/>
          <p:nvPr/>
        </p:nvGrpSpPr>
        <p:grpSpPr>
          <a:xfrm>
            <a:off x="4237386" y="2955631"/>
            <a:ext cx="3421948" cy="657041"/>
            <a:chOff x="4237386" y="2955631"/>
            <a:chExt cx="3421948" cy="657041"/>
          </a:xfrm>
        </p:grpSpPr>
        <p:sp>
          <p:nvSpPr>
            <p:cNvPr id="17" name="Pfeil: nach links 16">
              <a:extLst>
                <a:ext uri="{FF2B5EF4-FFF2-40B4-BE49-F238E27FC236}">
                  <a16:creationId xmlns:a16="http://schemas.microsoft.com/office/drawing/2014/main" id="{2850C514-A1A7-F442-FD1F-F6FC873F2A2E}"/>
                </a:ext>
              </a:extLst>
            </p:cNvPr>
            <p:cNvSpPr/>
            <p:nvPr/>
          </p:nvSpPr>
          <p:spPr>
            <a:xfrm rot="10800000">
              <a:off x="4237386" y="2955631"/>
              <a:ext cx="3421948" cy="415499"/>
            </a:xfrm>
            <a:prstGeom prst="leftArrow">
              <a:avLst/>
            </a:prstGeom>
            <a:solidFill>
              <a:srgbClr val="548235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FC20EC45-93CC-833E-C0DD-5DD8D516C0C1}"/>
                </a:ext>
              </a:extLst>
            </p:cNvPr>
            <p:cNvSpPr txBox="1"/>
            <p:nvPr/>
          </p:nvSpPr>
          <p:spPr>
            <a:xfrm>
              <a:off x="4237386" y="3271040"/>
              <a:ext cx="319794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gespartes Geld</a:t>
              </a:r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A755CD51-E947-71C6-DFA1-E9AF9C514B96}"/>
              </a:ext>
            </a:extLst>
          </p:cNvPr>
          <p:cNvGrpSpPr/>
          <p:nvPr/>
        </p:nvGrpSpPr>
        <p:grpSpPr>
          <a:xfrm>
            <a:off x="8682115" y="1961070"/>
            <a:ext cx="940665" cy="1374966"/>
            <a:chOff x="8153400" y="4053007"/>
            <a:chExt cx="940665" cy="1374966"/>
          </a:xfrm>
        </p:grpSpPr>
        <p:pic>
          <p:nvPicPr>
            <p:cNvPr id="21" name="Grafik 20" descr="Geld mit einfarbiger Füllung">
              <a:extLst>
                <a:ext uri="{FF2B5EF4-FFF2-40B4-BE49-F238E27FC236}">
                  <a16:creationId xmlns:a16="http://schemas.microsoft.com/office/drawing/2014/main" id="{E301129A-7E66-CD6A-A068-BA3A037C3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8153400" y="4053007"/>
              <a:ext cx="914400" cy="914400"/>
            </a:xfrm>
            <a:prstGeom prst="rect">
              <a:avLst/>
            </a:prstGeom>
          </p:spPr>
        </p:pic>
        <p:pic>
          <p:nvPicPr>
            <p:cNvPr id="22" name="Grafik 21" descr="Münzen Silhouette">
              <a:extLst>
                <a:ext uri="{FF2B5EF4-FFF2-40B4-BE49-F238E27FC236}">
                  <a16:creationId xmlns:a16="http://schemas.microsoft.com/office/drawing/2014/main" id="{287E115E-F0BF-013E-E101-5CC39E72955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514564" y="4848472"/>
              <a:ext cx="579501" cy="579501"/>
            </a:xfrm>
            <a:prstGeom prst="rect">
              <a:avLst/>
            </a:prstGeom>
          </p:spPr>
        </p:pic>
      </p:grpSp>
      <p:sp>
        <p:nvSpPr>
          <p:cNvPr id="23" name="Rechteck 22">
            <a:extLst>
              <a:ext uri="{FF2B5EF4-FFF2-40B4-BE49-F238E27FC236}">
                <a16:creationId xmlns:a16="http://schemas.microsoft.com/office/drawing/2014/main" id="{CB57A373-9160-23DE-11EF-9186AF36D54E}"/>
              </a:ext>
            </a:extLst>
          </p:cNvPr>
          <p:cNvSpPr/>
          <p:nvPr/>
        </p:nvSpPr>
        <p:spPr>
          <a:xfrm>
            <a:off x="8450664" y="1818752"/>
            <a:ext cx="1172116" cy="15822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pic>
        <p:nvPicPr>
          <p:cNvPr id="7" name="Grafik 6" descr="Geld mit einfarbiger Füllung">
            <a:extLst>
              <a:ext uri="{FF2B5EF4-FFF2-40B4-BE49-F238E27FC236}">
                <a16:creationId xmlns:a16="http://schemas.microsoft.com/office/drawing/2014/main" id="{E492E7F1-E53F-6AB5-5F88-F42CFB53CE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5487" y="291393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52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0.51276 -0.1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-516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3.33333E-6 L -0.50026 0.1055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026" y="530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BF7CB6-D126-1E4B-803E-4329F25F3C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4478520-69AE-4F0A-052E-C07747D00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Sparkonto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955AC23-2FFA-B01E-43C8-19F3C13F6B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15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98AE80E-E151-1684-7E10-20F981E315AB}"/>
              </a:ext>
            </a:extLst>
          </p:cNvPr>
          <p:cNvSpPr/>
          <p:nvPr/>
        </p:nvSpPr>
        <p:spPr>
          <a:xfrm>
            <a:off x="1357364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11610 w 4170066"/>
              <a:gd name="connsiteY1" fmla="*/ 0 h 4267776"/>
              <a:gd name="connsiteX2" fmla="*/ 1181519 w 4170066"/>
              <a:gd name="connsiteY2" fmla="*/ 0 h 4267776"/>
              <a:gd name="connsiteX3" fmla="*/ 1918230 w 4170066"/>
              <a:gd name="connsiteY3" fmla="*/ 0 h 4267776"/>
              <a:gd name="connsiteX4" fmla="*/ 2571541 w 4170066"/>
              <a:gd name="connsiteY4" fmla="*/ 0 h 4267776"/>
              <a:gd name="connsiteX5" fmla="*/ 3308252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481649 h 4267776"/>
              <a:gd name="connsiteX8" fmla="*/ 4170066 w 4170066"/>
              <a:gd name="connsiteY8" fmla="*/ 963298 h 4267776"/>
              <a:gd name="connsiteX9" fmla="*/ 4170066 w 4170066"/>
              <a:gd name="connsiteY9" fmla="*/ 1615658 h 4267776"/>
              <a:gd name="connsiteX10" fmla="*/ 4170066 w 4170066"/>
              <a:gd name="connsiteY10" fmla="*/ 2139985 h 4267776"/>
              <a:gd name="connsiteX11" fmla="*/ 4170066 w 4170066"/>
              <a:gd name="connsiteY11" fmla="*/ 2749667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821745 w 4170066"/>
              <a:gd name="connsiteY15" fmla="*/ 4267776 h 4267776"/>
              <a:gd name="connsiteX16" fmla="*/ 2251836 w 4170066"/>
              <a:gd name="connsiteY16" fmla="*/ 4267776 h 4267776"/>
              <a:gd name="connsiteX17" fmla="*/ 1556825 w 4170066"/>
              <a:gd name="connsiteY17" fmla="*/ 4267776 h 4267776"/>
              <a:gd name="connsiteX18" fmla="*/ 903514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658094 h 4267776"/>
              <a:gd name="connsiteX21" fmla="*/ 0 w 4170066"/>
              <a:gd name="connsiteY21" fmla="*/ 3048411 h 4267776"/>
              <a:gd name="connsiteX22" fmla="*/ 0 w 4170066"/>
              <a:gd name="connsiteY22" fmla="*/ 2438729 h 4267776"/>
              <a:gd name="connsiteX23" fmla="*/ 0 w 4170066"/>
              <a:gd name="connsiteY23" fmla="*/ 1957080 h 4267776"/>
              <a:gd name="connsiteX24" fmla="*/ 0 w 4170066"/>
              <a:gd name="connsiteY24" fmla="*/ 1475431 h 4267776"/>
              <a:gd name="connsiteX25" fmla="*/ 0 w 4170066"/>
              <a:gd name="connsiteY25" fmla="*/ 823071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184340" y="-14207"/>
                  <a:pt x="402661" y="28430"/>
                  <a:pt x="611610" y="0"/>
                </a:cubicBezTo>
                <a:cubicBezTo>
                  <a:pt x="820559" y="-28430"/>
                  <a:pt x="1033620" y="-13336"/>
                  <a:pt x="1181519" y="0"/>
                </a:cubicBezTo>
                <a:cubicBezTo>
                  <a:pt x="1329418" y="13336"/>
                  <a:pt x="1694371" y="-31482"/>
                  <a:pt x="1918230" y="0"/>
                </a:cubicBezTo>
                <a:cubicBezTo>
                  <a:pt x="2142089" y="31482"/>
                  <a:pt x="2412460" y="25826"/>
                  <a:pt x="2571541" y="0"/>
                </a:cubicBezTo>
                <a:cubicBezTo>
                  <a:pt x="2730622" y="-25826"/>
                  <a:pt x="2999915" y="-21201"/>
                  <a:pt x="3308252" y="0"/>
                </a:cubicBezTo>
                <a:cubicBezTo>
                  <a:pt x="3616589" y="21201"/>
                  <a:pt x="3796785" y="26703"/>
                  <a:pt x="4170066" y="0"/>
                </a:cubicBezTo>
                <a:cubicBezTo>
                  <a:pt x="4155568" y="161271"/>
                  <a:pt x="4185311" y="243604"/>
                  <a:pt x="4170066" y="481649"/>
                </a:cubicBezTo>
                <a:cubicBezTo>
                  <a:pt x="4154821" y="719694"/>
                  <a:pt x="4167425" y="852296"/>
                  <a:pt x="4170066" y="963298"/>
                </a:cubicBezTo>
                <a:cubicBezTo>
                  <a:pt x="4172707" y="1074300"/>
                  <a:pt x="4152756" y="1389942"/>
                  <a:pt x="4170066" y="1615658"/>
                </a:cubicBezTo>
                <a:cubicBezTo>
                  <a:pt x="4187376" y="1841374"/>
                  <a:pt x="4162511" y="1991219"/>
                  <a:pt x="4170066" y="2139985"/>
                </a:cubicBezTo>
                <a:cubicBezTo>
                  <a:pt x="4177621" y="2288751"/>
                  <a:pt x="4186056" y="2549765"/>
                  <a:pt x="4170066" y="2749667"/>
                </a:cubicBezTo>
                <a:cubicBezTo>
                  <a:pt x="4154076" y="2949569"/>
                  <a:pt x="4192327" y="3194366"/>
                  <a:pt x="4170066" y="3444705"/>
                </a:cubicBezTo>
                <a:cubicBezTo>
                  <a:pt x="4147805" y="3695044"/>
                  <a:pt x="4146408" y="3861506"/>
                  <a:pt x="4170066" y="4267776"/>
                </a:cubicBezTo>
                <a:cubicBezTo>
                  <a:pt x="3851371" y="4258929"/>
                  <a:pt x="3710950" y="4272230"/>
                  <a:pt x="3516756" y="4267776"/>
                </a:cubicBezTo>
                <a:cubicBezTo>
                  <a:pt x="3322562" y="4263323"/>
                  <a:pt x="2979514" y="4272296"/>
                  <a:pt x="2821745" y="4267776"/>
                </a:cubicBezTo>
                <a:cubicBezTo>
                  <a:pt x="2663976" y="4263256"/>
                  <a:pt x="2423696" y="4284651"/>
                  <a:pt x="2251836" y="4267776"/>
                </a:cubicBezTo>
                <a:cubicBezTo>
                  <a:pt x="2079976" y="4250901"/>
                  <a:pt x="1746959" y="4263308"/>
                  <a:pt x="1556825" y="4267776"/>
                </a:cubicBezTo>
                <a:cubicBezTo>
                  <a:pt x="1366691" y="4272244"/>
                  <a:pt x="1196674" y="4297428"/>
                  <a:pt x="903514" y="4267776"/>
                </a:cubicBezTo>
                <a:cubicBezTo>
                  <a:pt x="610354" y="4238124"/>
                  <a:pt x="313976" y="4271519"/>
                  <a:pt x="0" y="4267776"/>
                </a:cubicBezTo>
                <a:cubicBezTo>
                  <a:pt x="-16000" y="4071332"/>
                  <a:pt x="-6267" y="3882844"/>
                  <a:pt x="0" y="3658094"/>
                </a:cubicBezTo>
                <a:cubicBezTo>
                  <a:pt x="6267" y="3433344"/>
                  <a:pt x="-15178" y="3281632"/>
                  <a:pt x="0" y="3048411"/>
                </a:cubicBezTo>
                <a:cubicBezTo>
                  <a:pt x="15178" y="2815190"/>
                  <a:pt x="7762" y="2572697"/>
                  <a:pt x="0" y="2438729"/>
                </a:cubicBezTo>
                <a:cubicBezTo>
                  <a:pt x="-7762" y="2304761"/>
                  <a:pt x="-6347" y="2165229"/>
                  <a:pt x="0" y="1957080"/>
                </a:cubicBezTo>
                <a:cubicBezTo>
                  <a:pt x="6347" y="1748931"/>
                  <a:pt x="-5265" y="1714129"/>
                  <a:pt x="0" y="1475431"/>
                </a:cubicBezTo>
                <a:cubicBezTo>
                  <a:pt x="5265" y="1236733"/>
                  <a:pt x="-30208" y="1135228"/>
                  <a:pt x="0" y="823071"/>
                </a:cubicBezTo>
                <a:cubicBezTo>
                  <a:pt x="30208" y="510914"/>
                  <a:pt x="26282" y="31836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40321" y="323780"/>
                  <a:pt x="4171988" y="433607"/>
                  <a:pt x="4170066" y="652360"/>
                </a:cubicBezTo>
                <a:cubicBezTo>
                  <a:pt x="4168144" y="871113"/>
                  <a:pt x="4162824" y="1012959"/>
                  <a:pt x="4170066" y="1262042"/>
                </a:cubicBezTo>
                <a:cubicBezTo>
                  <a:pt x="4177308" y="1511125"/>
                  <a:pt x="4170017" y="1729912"/>
                  <a:pt x="4170066" y="1957080"/>
                </a:cubicBezTo>
                <a:cubicBezTo>
                  <a:pt x="4170115" y="2184248"/>
                  <a:pt x="4172336" y="2450590"/>
                  <a:pt x="4170066" y="2609440"/>
                </a:cubicBezTo>
                <a:cubicBezTo>
                  <a:pt x="4167796" y="2768290"/>
                  <a:pt x="4192071" y="2988528"/>
                  <a:pt x="4170066" y="3133767"/>
                </a:cubicBezTo>
                <a:cubicBezTo>
                  <a:pt x="4148061" y="3279006"/>
                  <a:pt x="4188405" y="3777784"/>
                  <a:pt x="4170066" y="4267776"/>
                </a:cubicBezTo>
                <a:cubicBezTo>
                  <a:pt x="3892150" y="4243901"/>
                  <a:pt x="3697378" y="4279239"/>
                  <a:pt x="3516756" y="4267776"/>
                </a:cubicBezTo>
                <a:cubicBezTo>
                  <a:pt x="3336134" y="4256314"/>
                  <a:pt x="3210903" y="4281238"/>
                  <a:pt x="2905146" y="4267776"/>
                </a:cubicBezTo>
                <a:cubicBezTo>
                  <a:pt x="2599389" y="4254315"/>
                  <a:pt x="2592052" y="4274326"/>
                  <a:pt x="2335237" y="4267776"/>
                </a:cubicBezTo>
                <a:cubicBezTo>
                  <a:pt x="2078422" y="4261226"/>
                  <a:pt x="1772977" y="4289387"/>
                  <a:pt x="1556825" y="4267776"/>
                </a:cubicBezTo>
                <a:cubicBezTo>
                  <a:pt x="1340673" y="4246165"/>
                  <a:pt x="1203359" y="4279197"/>
                  <a:pt x="861814" y="4267776"/>
                </a:cubicBezTo>
                <a:cubicBezTo>
                  <a:pt x="520269" y="4256355"/>
                  <a:pt x="336015" y="4282472"/>
                  <a:pt x="0" y="4267776"/>
                </a:cubicBezTo>
                <a:cubicBezTo>
                  <a:pt x="-25537" y="3941635"/>
                  <a:pt x="-13458" y="3779192"/>
                  <a:pt x="0" y="3615416"/>
                </a:cubicBezTo>
                <a:cubicBezTo>
                  <a:pt x="13458" y="3451640"/>
                  <a:pt x="-16809" y="3187015"/>
                  <a:pt x="0" y="2963056"/>
                </a:cubicBezTo>
                <a:cubicBezTo>
                  <a:pt x="16809" y="2739097"/>
                  <a:pt x="8265" y="2543474"/>
                  <a:pt x="0" y="2310696"/>
                </a:cubicBezTo>
                <a:cubicBezTo>
                  <a:pt x="-8265" y="2077918"/>
                  <a:pt x="-17672" y="1995581"/>
                  <a:pt x="0" y="1829047"/>
                </a:cubicBezTo>
                <a:cubicBezTo>
                  <a:pt x="17672" y="1662513"/>
                  <a:pt x="2947" y="1414413"/>
                  <a:pt x="0" y="1304720"/>
                </a:cubicBezTo>
                <a:cubicBezTo>
                  <a:pt x="-2947" y="1195027"/>
                  <a:pt x="-17200" y="879904"/>
                  <a:pt x="0" y="695038"/>
                </a:cubicBezTo>
                <a:cubicBezTo>
                  <a:pt x="17200" y="510172"/>
                  <a:pt x="-26359" y="18712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sehr sicher – kaum Risiko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einfach zu verstehen und zu nutzen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gut geeignet für kurz- und mittelfristige Sparziele</a:t>
            </a:r>
          </a:p>
          <a:p>
            <a:pPr algn="ctr">
              <a:lnSpc>
                <a:spcPct val="150000"/>
              </a:lnSpc>
            </a:pP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3FF5D0BC-5221-E455-F461-57C0FB52A54A}"/>
              </a:ext>
            </a:extLst>
          </p:cNvPr>
          <p:cNvSpPr/>
          <p:nvPr/>
        </p:nvSpPr>
        <p:spPr>
          <a:xfrm>
            <a:off x="6664569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95011 w 4170066"/>
              <a:gd name="connsiteY1" fmla="*/ 0 h 4267776"/>
              <a:gd name="connsiteX2" fmla="*/ 1390022 w 4170066"/>
              <a:gd name="connsiteY2" fmla="*/ 0 h 4267776"/>
              <a:gd name="connsiteX3" fmla="*/ 2126734 w 4170066"/>
              <a:gd name="connsiteY3" fmla="*/ 0 h 4267776"/>
              <a:gd name="connsiteX4" fmla="*/ 2905146 w 4170066"/>
              <a:gd name="connsiteY4" fmla="*/ 0 h 4267776"/>
              <a:gd name="connsiteX5" fmla="*/ 3558456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652360 h 4267776"/>
              <a:gd name="connsiteX8" fmla="*/ 4170066 w 4170066"/>
              <a:gd name="connsiteY8" fmla="*/ 1304720 h 4267776"/>
              <a:gd name="connsiteX9" fmla="*/ 4170066 w 4170066"/>
              <a:gd name="connsiteY9" fmla="*/ 1914402 h 4267776"/>
              <a:gd name="connsiteX10" fmla="*/ 4170066 w 4170066"/>
              <a:gd name="connsiteY10" fmla="*/ 2396051 h 4267776"/>
              <a:gd name="connsiteX11" fmla="*/ 4170066 w 4170066"/>
              <a:gd name="connsiteY11" fmla="*/ 2963056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780044 w 4170066"/>
              <a:gd name="connsiteY15" fmla="*/ 4267776 h 4267776"/>
              <a:gd name="connsiteX16" fmla="*/ 2043332 w 4170066"/>
              <a:gd name="connsiteY16" fmla="*/ 4267776 h 4267776"/>
              <a:gd name="connsiteX17" fmla="*/ 1431723 w 4170066"/>
              <a:gd name="connsiteY17" fmla="*/ 4267776 h 4267776"/>
              <a:gd name="connsiteX18" fmla="*/ 695011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700771 h 4267776"/>
              <a:gd name="connsiteX21" fmla="*/ 0 w 4170066"/>
              <a:gd name="connsiteY21" fmla="*/ 3048411 h 4267776"/>
              <a:gd name="connsiteX22" fmla="*/ 0 w 4170066"/>
              <a:gd name="connsiteY22" fmla="*/ 2481407 h 4267776"/>
              <a:gd name="connsiteX23" fmla="*/ 0 w 4170066"/>
              <a:gd name="connsiteY23" fmla="*/ 1914402 h 4267776"/>
              <a:gd name="connsiteX24" fmla="*/ 0 w 4170066"/>
              <a:gd name="connsiteY24" fmla="*/ 1432753 h 4267776"/>
              <a:gd name="connsiteX25" fmla="*/ 0 w 4170066"/>
              <a:gd name="connsiteY25" fmla="*/ 737716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205443" y="-8118"/>
                  <a:pt x="514634" y="20838"/>
                  <a:pt x="695011" y="0"/>
                </a:cubicBezTo>
                <a:cubicBezTo>
                  <a:pt x="875388" y="-20838"/>
                  <a:pt x="1234471" y="-23471"/>
                  <a:pt x="1390022" y="0"/>
                </a:cubicBezTo>
                <a:cubicBezTo>
                  <a:pt x="1545573" y="23471"/>
                  <a:pt x="1978205" y="-7080"/>
                  <a:pt x="2126734" y="0"/>
                </a:cubicBezTo>
                <a:cubicBezTo>
                  <a:pt x="2275263" y="7080"/>
                  <a:pt x="2743586" y="31640"/>
                  <a:pt x="2905146" y="0"/>
                </a:cubicBezTo>
                <a:cubicBezTo>
                  <a:pt x="3066706" y="-31640"/>
                  <a:pt x="3334113" y="-14250"/>
                  <a:pt x="3558456" y="0"/>
                </a:cubicBezTo>
                <a:cubicBezTo>
                  <a:pt x="3782799" y="14250"/>
                  <a:pt x="3870854" y="17223"/>
                  <a:pt x="4170066" y="0"/>
                </a:cubicBezTo>
                <a:cubicBezTo>
                  <a:pt x="4143776" y="140715"/>
                  <a:pt x="4196427" y="451061"/>
                  <a:pt x="4170066" y="652360"/>
                </a:cubicBezTo>
                <a:cubicBezTo>
                  <a:pt x="4143705" y="853659"/>
                  <a:pt x="4195952" y="1028563"/>
                  <a:pt x="4170066" y="1304720"/>
                </a:cubicBezTo>
                <a:cubicBezTo>
                  <a:pt x="4144180" y="1580877"/>
                  <a:pt x="4196241" y="1609882"/>
                  <a:pt x="4170066" y="1914402"/>
                </a:cubicBezTo>
                <a:cubicBezTo>
                  <a:pt x="4143891" y="2218922"/>
                  <a:pt x="4178825" y="2193894"/>
                  <a:pt x="4170066" y="2396051"/>
                </a:cubicBezTo>
                <a:cubicBezTo>
                  <a:pt x="4161307" y="2598208"/>
                  <a:pt x="4197565" y="2719955"/>
                  <a:pt x="4170066" y="2963056"/>
                </a:cubicBezTo>
                <a:cubicBezTo>
                  <a:pt x="4142567" y="3206158"/>
                  <a:pt x="4165051" y="3213146"/>
                  <a:pt x="4170066" y="3444705"/>
                </a:cubicBezTo>
                <a:cubicBezTo>
                  <a:pt x="4175081" y="3676264"/>
                  <a:pt x="4172764" y="4044744"/>
                  <a:pt x="4170066" y="4267776"/>
                </a:cubicBezTo>
                <a:cubicBezTo>
                  <a:pt x="4001162" y="4267900"/>
                  <a:pt x="3738977" y="4251065"/>
                  <a:pt x="3516756" y="4267776"/>
                </a:cubicBezTo>
                <a:cubicBezTo>
                  <a:pt x="3294535" y="4284488"/>
                  <a:pt x="3100320" y="4289180"/>
                  <a:pt x="2780044" y="4267776"/>
                </a:cubicBezTo>
                <a:cubicBezTo>
                  <a:pt x="2459768" y="4246372"/>
                  <a:pt x="2310443" y="4276471"/>
                  <a:pt x="2043332" y="4267776"/>
                </a:cubicBezTo>
                <a:cubicBezTo>
                  <a:pt x="1776221" y="4259081"/>
                  <a:pt x="1732804" y="4290865"/>
                  <a:pt x="1431723" y="4267776"/>
                </a:cubicBezTo>
                <a:cubicBezTo>
                  <a:pt x="1130642" y="4244687"/>
                  <a:pt x="1046333" y="4246165"/>
                  <a:pt x="695011" y="4267776"/>
                </a:cubicBezTo>
                <a:cubicBezTo>
                  <a:pt x="343689" y="4289387"/>
                  <a:pt x="249837" y="4274194"/>
                  <a:pt x="0" y="4267776"/>
                </a:cubicBezTo>
                <a:cubicBezTo>
                  <a:pt x="-907" y="4011123"/>
                  <a:pt x="-9856" y="3924517"/>
                  <a:pt x="0" y="3700771"/>
                </a:cubicBezTo>
                <a:cubicBezTo>
                  <a:pt x="9856" y="3477025"/>
                  <a:pt x="24614" y="3186598"/>
                  <a:pt x="0" y="3048411"/>
                </a:cubicBezTo>
                <a:cubicBezTo>
                  <a:pt x="-24614" y="2910224"/>
                  <a:pt x="27097" y="2756038"/>
                  <a:pt x="0" y="2481407"/>
                </a:cubicBezTo>
                <a:cubicBezTo>
                  <a:pt x="-27097" y="2206776"/>
                  <a:pt x="-14650" y="2072113"/>
                  <a:pt x="0" y="1914402"/>
                </a:cubicBezTo>
                <a:cubicBezTo>
                  <a:pt x="14650" y="1756692"/>
                  <a:pt x="-12168" y="1545171"/>
                  <a:pt x="0" y="1432753"/>
                </a:cubicBezTo>
                <a:cubicBezTo>
                  <a:pt x="12168" y="1320335"/>
                  <a:pt x="-28719" y="1049821"/>
                  <a:pt x="0" y="737716"/>
                </a:cubicBezTo>
                <a:cubicBezTo>
                  <a:pt x="28719" y="425611"/>
                  <a:pt x="8194" y="23638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197118" y="264998"/>
                  <a:pt x="4198387" y="392465"/>
                  <a:pt x="4170066" y="652360"/>
                </a:cubicBezTo>
                <a:cubicBezTo>
                  <a:pt x="4141745" y="912255"/>
                  <a:pt x="4188029" y="1012490"/>
                  <a:pt x="4170066" y="1219365"/>
                </a:cubicBezTo>
                <a:cubicBezTo>
                  <a:pt x="4152103" y="1426240"/>
                  <a:pt x="4199977" y="1673988"/>
                  <a:pt x="4170066" y="1914402"/>
                </a:cubicBezTo>
                <a:cubicBezTo>
                  <a:pt x="4140155" y="2154816"/>
                  <a:pt x="4197183" y="2416155"/>
                  <a:pt x="4170066" y="2566762"/>
                </a:cubicBezTo>
                <a:cubicBezTo>
                  <a:pt x="4142949" y="2717369"/>
                  <a:pt x="4194827" y="2936163"/>
                  <a:pt x="4170066" y="3133767"/>
                </a:cubicBezTo>
                <a:cubicBezTo>
                  <a:pt x="4145305" y="3331371"/>
                  <a:pt x="4170390" y="3492511"/>
                  <a:pt x="4170066" y="3743449"/>
                </a:cubicBezTo>
                <a:cubicBezTo>
                  <a:pt x="4169742" y="3994387"/>
                  <a:pt x="4177793" y="4103934"/>
                  <a:pt x="4170066" y="4267776"/>
                </a:cubicBezTo>
                <a:cubicBezTo>
                  <a:pt x="4028463" y="4249604"/>
                  <a:pt x="3845712" y="4256182"/>
                  <a:pt x="3558456" y="4267776"/>
                </a:cubicBezTo>
                <a:cubicBezTo>
                  <a:pt x="3271200" y="4279371"/>
                  <a:pt x="3007135" y="4249668"/>
                  <a:pt x="2821745" y="4267776"/>
                </a:cubicBezTo>
                <a:cubicBezTo>
                  <a:pt x="2636355" y="4285884"/>
                  <a:pt x="2294017" y="4260425"/>
                  <a:pt x="2126734" y="4267776"/>
                </a:cubicBezTo>
                <a:cubicBezTo>
                  <a:pt x="1959451" y="4275127"/>
                  <a:pt x="1561490" y="4291870"/>
                  <a:pt x="1348321" y="4267776"/>
                </a:cubicBezTo>
                <a:cubicBezTo>
                  <a:pt x="1135152" y="4243682"/>
                  <a:pt x="842358" y="4301714"/>
                  <a:pt x="611610" y="4267776"/>
                </a:cubicBezTo>
                <a:cubicBezTo>
                  <a:pt x="380862" y="4233838"/>
                  <a:pt x="142484" y="4295136"/>
                  <a:pt x="0" y="4267776"/>
                </a:cubicBezTo>
                <a:cubicBezTo>
                  <a:pt x="-1928" y="4095911"/>
                  <a:pt x="65" y="3764997"/>
                  <a:pt x="0" y="3572738"/>
                </a:cubicBezTo>
                <a:cubicBezTo>
                  <a:pt x="-65" y="3380479"/>
                  <a:pt x="21774" y="3222218"/>
                  <a:pt x="0" y="3091089"/>
                </a:cubicBezTo>
                <a:cubicBezTo>
                  <a:pt x="-21774" y="2959960"/>
                  <a:pt x="14797" y="2685994"/>
                  <a:pt x="0" y="2524085"/>
                </a:cubicBezTo>
                <a:cubicBezTo>
                  <a:pt x="-14797" y="2362176"/>
                  <a:pt x="18540" y="2133155"/>
                  <a:pt x="0" y="1914402"/>
                </a:cubicBezTo>
                <a:cubicBezTo>
                  <a:pt x="-18540" y="1695649"/>
                  <a:pt x="17971" y="1483992"/>
                  <a:pt x="0" y="1219365"/>
                </a:cubicBezTo>
                <a:cubicBezTo>
                  <a:pt x="-17971" y="954738"/>
                  <a:pt x="-9466" y="890834"/>
                  <a:pt x="0" y="652360"/>
                </a:cubicBezTo>
                <a:cubicBezTo>
                  <a:pt x="9466" y="413886"/>
                  <a:pt x="-11123" y="145888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sehr niedrige Zinsen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realer Geldwert kann durch Inflation sinken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kaum Rendite – nicht zur Vermögensbildung geeignet</a:t>
            </a:r>
          </a:p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35770107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1FB2E9-F7E5-D695-73B6-49A4A22EA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731B3ED-0DCE-A6B3-3BCE-69D576255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Anleihen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1645630-409A-DD74-701E-2783FF2625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16</a:t>
            </a:fld>
            <a:endParaRPr lang="de-AT"/>
          </a:p>
        </p:txBody>
      </p: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D96CAE97-A883-A0B0-BF4B-D425CAD74871}"/>
              </a:ext>
            </a:extLst>
          </p:cNvPr>
          <p:cNvGrpSpPr/>
          <p:nvPr/>
        </p:nvGrpSpPr>
        <p:grpSpPr>
          <a:xfrm>
            <a:off x="10408754" y="4436197"/>
            <a:ext cx="1157848" cy="914400"/>
            <a:chOff x="10408754" y="4436197"/>
            <a:chExt cx="1157848" cy="914400"/>
          </a:xfrm>
          <a:solidFill>
            <a:srgbClr val="FFB93B"/>
          </a:solidFill>
        </p:grpSpPr>
        <p:pic>
          <p:nvPicPr>
            <p:cNvPr id="8" name="Grafik 7" descr="Gabelung in der Straße Silhouette">
              <a:extLst>
                <a:ext uri="{FF2B5EF4-FFF2-40B4-BE49-F238E27FC236}">
                  <a16:creationId xmlns:a16="http://schemas.microsoft.com/office/drawing/2014/main" id="{E992CDAB-02E1-3AE6-1442-D5BB9468FF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0652202" y="4436197"/>
              <a:ext cx="914400" cy="914400"/>
            </a:xfrm>
            <a:prstGeom prst="rect">
              <a:avLst/>
            </a:prstGeom>
          </p:spPr>
        </p:pic>
        <p:pic>
          <p:nvPicPr>
            <p:cNvPr id="10" name="Grafik 9" descr="Verkehrspylon Silhouette">
              <a:extLst>
                <a:ext uri="{FF2B5EF4-FFF2-40B4-BE49-F238E27FC236}">
                  <a16:creationId xmlns:a16="http://schemas.microsoft.com/office/drawing/2014/main" id="{0359CB36-FC9A-E605-6182-4779EFBFFA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408754" y="4486200"/>
              <a:ext cx="481207" cy="481207"/>
            </a:xfrm>
            <a:prstGeom prst="rect">
              <a:avLst/>
            </a:prstGeom>
          </p:spPr>
        </p:pic>
      </p:grpSp>
      <p:pic>
        <p:nvPicPr>
          <p:cNvPr id="12" name="Grafik 11" descr="Zug Silhouette">
            <a:extLst>
              <a:ext uri="{FF2B5EF4-FFF2-40B4-BE49-F238E27FC236}">
                <a16:creationId xmlns:a16="http://schemas.microsoft.com/office/drawing/2014/main" id="{8F91FBA9-65F6-27D5-4293-7700C56119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02202" y="3571800"/>
            <a:ext cx="914400" cy="914400"/>
          </a:xfrm>
          <a:prstGeom prst="rect">
            <a:avLst/>
          </a:prstGeom>
        </p:spPr>
      </p:pic>
      <p:pic>
        <p:nvPicPr>
          <p:cNvPr id="20" name="Grafik 19" descr="Geld mit einfarbiger Füllung">
            <a:extLst>
              <a:ext uri="{FF2B5EF4-FFF2-40B4-BE49-F238E27FC236}">
                <a16:creationId xmlns:a16="http://schemas.microsoft.com/office/drawing/2014/main" id="{BCD6105D-ACBB-3107-D1AC-04F0571E5E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595487" y="2913930"/>
            <a:ext cx="914400" cy="914400"/>
          </a:xfrm>
          <a:prstGeom prst="rect">
            <a:avLst/>
          </a:prstGeom>
        </p:spPr>
      </p:pic>
      <p:pic>
        <p:nvPicPr>
          <p:cNvPr id="24" name="Grafik 23" descr="Bankscheck Silhouette">
            <a:extLst>
              <a:ext uri="{FF2B5EF4-FFF2-40B4-BE49-F238E27FC236}">
                <a16:creationId xmlns:a16="http://schemas.microsoft.com/office/drawing/2014/main" id="{1610F2E2-50EF-5F80-F154-759C28F6888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89915" y="1848222"/>
            <a:ext cx="914400" cy="914400"/>
          </a:xfrm>
          <a:prstGeom prst="rect">
            <a:avLst/>
          </a:prstGeom>
        </p:spPr>
      </p:pic>
      <p:sp>
        <p:nvSpPr>
          <p:cNvPr id="26" name="Pfeil: nach links 25">
            <a:extLst>
              <a:ext uri="{FF2B5EF4-FFF2-40B4-BE49-F238E27FC236}">
                <a16:creationId xmlns:a16="http://schemas.microsoft.com/office/drawing/2014/main" id="{686AAA8E-E525-F819-231F-D14CF6C238AC}"/>
              </a:ext>
            </a:extLst>
          </p:cNvPr>
          <p:cNvSpPr/>
          <p:nvPr/>
        </p:nvSpPr>
        <p:spPr>
          <a:xfrm>
            <a:off x="4238522" y="4429278"/>
            <a:ext cx="3421948" cy="415499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8" name="Gruppieren 37">
            <a:extLst>
              <a:ext uri="{FF2B5EF4-FFF2-40B4-BE49-F238E27FC236}">
                <a16:creationId xmlns:a16="http://schemas.microsoft.com/office/drawing/2014/main" id="{0172D200-1385-0543-050A-5877B0FCE4CF}"/>
              </a:ext>
            </a:extLst>
          </p:cNvPr>
          <p:cNvGrpSpPr/>
          <p:nvPr/>
        </p:nvGrpSpPr>
        <p:grpSpPr>
          <a:xfrm>
            <a:off x="4189190" y="2097952"/>
            <a:ext cx="3421948" cy="698115"/>
            <a:chOff x="4189190" y="2097952"/>
            <a:chExt cx="3421948" cy="698115"/>
          </a:xfrm>
        </p:grpSpPr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46695068-8EAB-A202-30C6-0DC721D8B989}"/>
                </a:ext>
              </a:extLst>
            </p:cNvPr>
            <p:cNvSpPr txBox="1"/>
            <p:nvPr/>
          </p:nvSpPr>
          <p:spPr>
            <a:xfrm>
              <a:off x="4391370" y="2097952"/>
              <a:ext cx="321976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Anleihe</a:t>
              </a:r>
            </a:p>
          </p:txBody>
        </p:sp>
        <p:sp>
          <p:nvSpPr>
            <p:cNvPr id="28" name="Pfeil: nach links 27">
              <a:extLst>
                <a:ext uri="{FF2B5EF4-FFF2-40B4-BE49-F238E27FC236}">
                  <a16:creationId xmlns:a16="http://schemas.microsoft.com/office/drawing/2014/main" id="{0CB86F7B-FB98-9A41-43A6-94A2AA210878}"/>
                </a:ext>
              </a:extLst>
            </p:cNvPr>
            <p:cNvSpPr/>
            <p:nvPr/>
          </p:nvSpPr>
          <p:spPr>
            <a:xfrm>
              <a:off x="4189190" y="2380568"/>
              <a:ext cx="3421948" cy="415499"/>
            </a:xfrm>
            <a:prstGeom prst="leftArrow">
              <a:avLst/>
            </a:prstGeom>
            <a:solidFill>
              <a:srgbClr val="FFB93B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sp>
        <p:nvSpPr>
          <p:cNvPr id="29" name="Textfeld 28">
            <a:extLst>
              <a:ext uri="{FF2B5EF4-FFF2-40B4-BE49-F238E27FC236}">
                <a16:creationId xmlns:a16="http://schemas.microsoft.com/office/drawing/2014/main" id="{5295B4E2-8EF4-EE6B-D6B6-CE0F1A4B97F3}"/>
              </a:ext>
            </a:extLst>
          </p:cNvPr>
          <p:cNvSpPr txBox="1"/>
          <p:nvPr/>
        </p:nvSpPr>
        <p:spPr>
          <a:xfrm>
            <a:off x="4481565" y="4796591"/>
            <a:ext cx="317776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Rückzahlung + Zinsen</a:t>
            </a:r>
          </a:p>
        </p:txBody>
      </p: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E4B12A94-8F01-8F4F-E112-A470F3DAB52A}"/>
              </a:ext>
            </a:extLst>
          </p:cNvPr>
          <p:cNvGrpSpPr/>
          <p:nvPr/>
        </p:nvGrpSpPr>
        <p:grpSpPr>
          <a:xfrm>
            <a:off x="4237386" y="2955631"/>
            <a:ext cx="3421948" cy="657041"/>
            <a:chOff x="4237386" y="2955631"/>
            <a:chExt cx="3421948" cy="657041"/>
          </a:xfrm>
        </p:grpSpPr>
        <p:sp>
          <p:nvSpPr>
            <p:cNvPr id="30" name="Pfeil: nach links 29">
              <a:extLst>
                <a:ext uri="{FF2B5EF4-FFF2-40B4-BE49-F238E27FC236}">
                  <a16:creationId xmlns:a16="http://schemas.microsoft.com/office/drawing/2014/main" id="{08D27A94-3D6B-D106-88BB-35438832ED1E}"/>
                </a:ext>
              </a:extLst>
            </p:cNvPr>
            <p:cNvSpPr/>
            <p:nvPr/>
          </p:nvSpPr>
          <p:spPr>
            <a:xfrm rot="10800000">
              <a:off x="4237386" y="2955631"/>
              <a:ext cx="3421948" cy="415499"/>
            </a:xfrm>
            <a:prstGeom prst="leftArrow">
              <a:avLst/>
            </a:prstGeom>
            <a:solidFill>
              <a:srgbClr val="548235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07CF73B8-1554-5660-68FD-CACF7A4C2BFF}"/>
                </a:ext>
              </a:extLst>
            </p:cNvPr>
            <p:cNvSpPr txBox="1"/>
            <p:nvPr/>
          </p:nvSpPr>
          <p:spPr>
            <a:xfrm>
              <a:off x="4237386" y="3271040"/>
              <a:ext cx="319794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geborgtes Geld</a:t>
              </a:r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6D996A26-1025-018B-5431-6F998A1C84F6}"/>
              </a:ext>
            </a:extLst>
          </p:cNvPr>
          <p:cNvGrpSpPr/>
          <p:nvPr/>
        </p:nvGrpSpPr>
        <p:grpSpPr>
          <a:xfrm>
            <a:off x="9766885" y="1738665"/>
            <a:ext cx="1186655" cy="1164352"/>
            <a:chOff x="9766885" y="1738665"/>
            <a:chExt cx="1186655" cy="1164352"/>
          </a:xfrm>
        </p:grpSpPr>
        <p:grpSp>
          <p:nvGrpSpPr>
            <p:cNvPr id="35" name="Gruppieren 34">
              <a:extLst>
                <a:ext uri="{FF2B5EF4-FFF2-40B4-BE49-F238E27FC236}">
                  <a16:creationId xmlns:a16="http://schemas.microsoft.com/office/drawing/2014/main" id="{77337724-EC57-135E-56B0-EA4AA53F15D5}"/>
                </a:ext>
              </a:extLst>
            </p:cNvPr>
            <p:cNvGrpSpPr/>
            <p:nvPr/>
          </p:nvGrpSpPr>
          <p:grpSpPr>
            <a:xfrm>
              <a:off x="9766885" y="1738665"/>
              <a:ext cx="1186655" cy="761410"/>
              <a:chOff x="9465547" y="1235947"/>
              <a:chExt cx="1186655" cy="761410"/>
            </a:xfrm>
          </p:grpSpPr>
          <p:sp>
            <p:nvSpPr>
              <p:cNvPr id="33" name="Rechteck 32">
                <a:extLst>
                  <a:ext uri="{FF2B5EF4-FFF2-40B4-BE49-F238E27FC236}">
                    <a16:creationId xmlns:a16="http://schemas.microsoft.com/office/drawing/2014/main" id="{BD99C6FC-38BB-1B5E-8468-CA68A3040BA5}"/>
                  </a:ext>
                </a:extLst>
              </p:cNvPr>
              <p:cNvSpPr/>
              <p:nvPr/>
            </p:nvSpPr>
            <p:spPr>
              <a:xfrm>
                <a:off x="9465547" y="1235947"/>
                <a:ext cx="1186655" cy="271456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4" name="Rechteck 33">
                <a:extLst>
                  <a:ext uri="{FF2B5EF4-FFF2-40B4-BE49-F238E27FC236}">
                    <a16:creationId xmlns:a16="http://schemas.microsoft.com/office/drawing/2014/main" id="{1571BE73-36D7-913E-9276-2912447E62D7}"/>
                  </a:ext>
                </a:extLst>
              </p:cNvPr>
              <p:cNvSpPr/>
              <p:nvPr/>
            </p:nvSpPr>
            <p:spPr>
              <a:xfrm>
                <a:off x="9465547" y="1725901"/>
                <a:ext cx="1186655" cy="271456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1E2F6D49-8EA8-C9CA-51A4-16DB4C8099C1}"/>
                </a:ext>
              </a:extLst>
            </p:cNvPr>
            <p:cNvSpPr txBox="1"/>
            <p:nvPr/>
          </p:nvSpPr>
          <p:spPr>
            <a:xfrm>
              <a:off x="9766885" y="2561385"/>
              <a:ext cx="1186655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Staat</a:t>
              </a:r>
            </a:p>
          </p:txBody>
        </p:sp>
      </p:grp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7B2E2E5B-104B-4773-98CE-689525885A00}"/>
              </a:ext>
            </a:extLst>
          </p:cNvPr>
          <p:cNvGrpSpPr/>
          <p:nvPr/>
        </p:nvGrpSpPr>
        <p:grpSpPr>
          <a:xfrm>
            <a:off x="902506" y="2454421"/>
            <a:ext cx="1646257" cy="1459011"/>
            <a:chOff x="902506" y="2454421"/>
            <a:chExt cx="1646257" cy="1459011"/>
          </a:xfrm>
        </p:grpSpPr>
        <p:pic>
          <p:nvPicPr>
            <p:cNvPr id="6" name="Grafik 5" descr="Benutzer mit einfarbiger Füllung">
              <a:extLst>
                <a:ext uri="{FF2B5EF4-FFF2-40B4-BE49-F238E27FC236}">
                  <a16:creationId xmlns:a16="http://schemas.microsoft.com/office/drawing/2014/main" id="{A3599D5A-84DA-3B8D-ECFB-9DC181C04F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1056750" y="2454421"/>
              <a:ext cx="1445289" cy="1445289"/>
            </a:xfrm>
            <a:prstGeom prst="rect">
              <a:avLst/>
            </a:prstGeom>
          </p:spPr>
        </p:pic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36ED5D2D-5D1E-89F2-EC23-20C177A62570}"/>
                </a:ext>
              </a:extLst>
            </p:cNvPr>
            <p:cNvSpPr txBox="1"/>
            <p:nvPr/>
          </p:nvSpPr>
          <p:spPr>
            <a:xfrm>
              <a:off x="902506" y="3571800"/>
              <a:ext cx="1646257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Anleger*innen</a:t>
              </a:r>
            </a:p>
          </p:txBody>
        </p:sp>
      </p:grpSp>
      <p:grpSp>
        <p:nvGrpSpPr>
          <p:cNvPr id="44" name="Gruppieren 43">
            <a:extLst>
              <a:ext uri="{FF2B5EF4-FFF2-40B4-BE49-F238E27FC236}">
                <a16:creationId xmlns:a16="http://schemas.microsoft.com/office/drawing/2014/main" id="{D61309FC-EAAE-F3F3-C43E-7A2A18A713BC}"/>
              </a:ext>
            </a:extLst>
          </p:cNvPr>
          <p:cNvGrpSpPr/>
          <p:nvPr/>
        </p:nvGrpSpPr>
        <p:grpSpPr>
          <a:xfrm>
            <a:off x="8153400" y="4053007"/>
            <a:ext cx="940665" cy="1374966"/>
            <a:chOff x="8153400" y="4053007"/>
            <a:chExt cx="940665" cy="1374966"/>
          </a:xfrm>
        </p:grpSpPr>
        <p:pic>
          <p:nvPicPr>
            <p:cNvPr id="32" name="Grafik 31" descr="Geld mit einfarbiger Füllung">
              <a:extLst>
                <a:ext uri="{FF2B5EF4-FFF2-40B4-BE49-F238E27FC236}">
                  <a16:creationId xmlns:a16="http://schemas.microsoft.com/office/drawing/2014/main" id="{35144AC8-F92D-D3B8-F0CA-055E9C6267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8153400" y="4053007"/>
              <a:ext cx="914400" cy="914400"/>
            </a:xfrm>
            <a:prstGeom prst="rect">
              <a:avLst/>
            </a:prstGeom>
          </p:spPr>
        </p:pic>
        <p:pic>
          <p:nvPicPr>
            <p:cNvPr id="43" name="Grafik 42" descr="Münzen Silhouette">
              <a:extLst>
                <a:ext uri="{FF2B5EF4-FFF2-40B4-BE49-F238E27FC236}">
                  <a16:creationId xmlns:a16="http://schemas.microsoft.com/office/drawing/2014/main" id="{DEBC9257-A3E8-438A-8057-E8EF2F458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8514564" y="4848472"/>
              <a:ext cx="579501" cy="579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8093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0.51276 -0.103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638" y="-516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-0.44154 0.09815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490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04 -0.00185 L -0.4569 -0.1995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839" y="-8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EEFB28-9A49-E00C-463E-006BC5F5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Anleihen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9C89E23-EF89-2DD9-8930-225E57780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17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CA53E62-2984-E184-7465-5E6516B90235}"/>
              </a:ext>
            </a:extLst>
          </p:cNvPr>
          <p:cNvSpPr/>
          <p:nvPr/>
        </p:nvSpPr>
        <p:spPr>
          <a:xfrm>
            <a:off x="1357364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11610 w 4170066"/>
              <a:gd name="connsiteY1" fmla="*/ 0 h 4267776"/>
              <a:gd name="connsiteX2" fmla="*/ 1181519 w 4170066"/>
              <a:gd name="connsiteY2" fmla="*/ 0 h 4267776"/>
              <a:gd name="connsiteX3" fmla="*/ 1918230 w 4170066"/>
              <a:gd name="connsiteY3" fmla="*/ 0 h 4267776"/>
              <a:gd name="connsiteX4" fmla="*/ 2571541 w 4170066"/>
              <a:gd name="connsiteY4" fmla="*/ 0 h 4267776"/>
              <a:gd name="connsiteX5" fmla="*/ 3308252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481649 h 4267776"/>
              <a:gd name="connsiteX8" fmla="*/ 4170066 w 4170066"/>
              <a:gd name="connsiteY8" fmla="*/ 963298 h 4267776"/>
              <a:gd name="connsiteX9" fmla="*/ 4170066 w 4170066"/>
              <a:gd name="connsiteY9" fmla="*/ 1615658 h 4267776"/>
              <a:gd name="connsiteX10" fmla="*/ 4170066 w 4170066"/>
              <a:gd name="connsiteY10" fmla="*/ 2139985 h 4267776"/>
              <a:gd name="connsiteX11" fmla="*/ 4170066 w 4170066"/>
              <a:gd name="connsiteY11" fmla="*/ 2749667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821745 w 4170066"/>
              <a:gd name="connsiteY15" fmla="*/ 4267776 h 4267776"/>
              <a:gd name="connsiteX16" fmla="*/ 2251836 w 4170066"/>
              <a:gd name="connsiteY16" fmla="*/ 4267776 h 4267776"/>
              <a:gd name="connsiteX17" fmla="*/ 1556825 w 4170066"/>
              <a:gd name="connsiteY17" fmla="*/ 4267776 h 4267776"/>
              <a:gd name="connsiteX18" fmla="*/ 903514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658094 h 4267776"/>
              <a:gd name="connsiteX21" fmla="*/ 0 w 4170066"/>
              <a:gd name="connsiteY21" fmla="*/ 3048411 h 4267776"/>
              <a:gd name="connsiteX22" fmla="*/ 0 w 4170066"/>
              <a:gd name="connsiteY22" fmla="*/ 2438729 h 4267776"/>
              <a:gd name="connsiteX23" fmla="*/ 0 w 4170066"/>
              <a:gd name="connsiteY23" fmla="*/ 1957080 h 4267776"/>
              <a:gd name="connsiteX24" fmla="*/ 0 w 4170066"/>
              <a:gd name="connsiteY24" fmla="*/ 1475431 h 4267776"/>
              <a:gd name="connsiteX25" fmla="*/ 0 w 4170066"/>
              <a:gd name="connsiteY25" fmla="*/ 823071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184340" y="-14207"/>
                  <a:pt x="402661" y="28430"/>
                  <a:pt x="611610" y="0"/>
                </a:cubicBezTo>
                <a:cubicBezTo>
                  <a:pt x="820559" y="-28430"/>
                  <a:pt x="1033620" y="-13336"/>
                  <a:pt x="1181519" y="0"/>
                </a:cubicBezTo>
                <a:cubicBezTo>
                  <a:pt x="1329418" y="13336"/>
                  <a:pt x="1694371" y="-31482"/>
                  <a:pt x="1918230" y="0"/>
                </a:cubicBezTo>
                <a:cubicBezTo>
                  <a:pt x="2142089" y="31482"/>
                  <a:pt x="2412460" y="25826"/>
                  <a:pt x="2571541" y="0"/>
                </a:cubicBezTo>
                <a:cubicBezTo>
                  <a:pt x="2730622" y="-25826"/>
                  <a:pt x="2999915" y="-21201"/>
                  <a:pt x="3308252" y="0"/>
                </a:cubicBezTo>
                <a:cubicBezTo>
                  <a:pt x="3616589" y="21201"/>
                  <a:pt x="3796785" y="26703"/>
                  <a:pt x="4170066" y="0"/>
                </a:cubicBezTo>
                <a:cubicBezTo>
                  <a:pt x="4155568" y="161271"/>
                  <a:pt x="4185311" y="243604"/>
                  <a:pt x="4170066" y="481649"/>
                </a:cubicBezTo>
                <a:cubicBezTo>
                  <a:pt x="4154821" y="719694"/>
                  <a:pt x="4167425" y="852296"/>
                  <a:pt x="4170066" y="963298"/>
                </a:cubicBezTo>
                <a:cubicBezTo>
                  <a:pt x="4172707" y="1074300"/>
                  <a:pt x="4152756" y="1389942"/>
                  <a:pt x="4170066" y="1615658"/>
                </a:cubicBezTo>
                <a:cubicBezTo>
                  <a:pt x="4187376" y="1841374"/>
                  <a:pt x="4162511" y="1991219"/>
                  <a:pt x="4170066" y="2139985"/>
                </a:cubicBezTo>
                <a:cubicBezTo>
                  <a:pt x="4177621" y="2288751"/>
                  <a:pt x="4186056" y="2549765"/>
                  <a:pt x="4170066" y="2749667"/>
                </a:cubicBezTo>
                <a:cubicBezTo>
                  <a:pt x="4154076" y="2949569"/>
                  <a:pt x="4192327" y="3194366"/>
                  <a:pt x="4170066" y="3444705"/>
                </a:cubicBezTo>
                <a:cubicBezTo>
                  <a:pt x="4147805" y="3695044"/>
                  <a:pt x="4146408" y="3861506"/>
                  <a:pt x="4170066" y="4267776"/>
                </a:cubicBezTo>
                <a:cubicBezTo>
                  <a:pt x="3851371" y="4258929"/>
                  <a:pt x="3710950" y="4272230"/>
                  <a:pt x="3516756" y="4267776"/>
                </a:cubicBezTo>
                <a:cubicBezTo>
                  <a:pt x="3322562" y="4263323"/>
                  <a:pt x="2979514" y="4272296"/>
                  <a:pt x="2821745" y="4267776"/>
                </a:cubicBezTo>
                <a:cubicBezTo>
                  <a:pt x="2663976" y="4263256"/>
                  <a:pt x="2423696" y="4284651"/>
                  <a:pt x="2251836" y="4267776"/>
                </a:cubicBezTo>
                <a:cubicBezTo>
                  <a:pt x="2079976" y="4250901"/>
                  <a:pt x="1746959" y="4263308"/>
                  <a:pt x="1556825" y="4267776"/>
                </a:cubicBezTo>
                <a:cubicBezTo>
                  <a:pt x="1366691" y="4272244"/>
                  <a:pt x="1196674" y="4297428"/>
                  <a:pt x="903514" y="4267776"/>
                </a:cubicBezTo>
                <a:cubicBezTo>
                  <a:pt x="610354" y="4238124"/>
                  <a:pt x="313976" y="4271519"/>
                  <a:pt x="0" y="4267776"/>
                </a:cubicBezTo>
                <a:cubicBezTo>
                  <a:pt x="-16000" y="4071332"/>
                  <a:pt x="-6267" y="3882844"/>
                  <a:pt x="0" y="3658094"/>
                </a:cubicBezTo>
                <a:cubicBezTo>
                  <a:pt x="6267" y="3433344"/>
                  <a:pt x="-15178" y="3281632"/>
                  <a:pt x="0" y="3048411"/>
                </a:cubicBezTo>
                <a:cubicBezTo>
                  <a:pt x="15178" y="2815190"/>
                  <a:pt x="7762" y="2572697"/>
                  <a:pt x="0" y="2438729"/>
                </a:cubicBezTo>
                <a:cubicBezTo>
                  <a:pt x="-7762" y="2304761"/>
                  <a:pt x="-6347" y="2165229"/>
                  <a:pt x="0" y="1957080"/>
                </a:cubicBezTo>
                <a:cubicBezTo>
                  <a:pt x="6347" y="1748931"/>
                  <a:pt x="-5265" y="1714129"/>
                  <a:pt x="0" y="1475431"/>
                </a:cubicBezTo>
                <a:cubicBezTo>
                  <a:pt x="5265" y="1236733"/>
                  <a:pt x="-30208" y="1135228"/>
                  <a:pt x="0" y="823071"/>
                </a:cubicBezTo>
                <a:cubicBezTo>
                  <a:pt x="30208" y="510914"/>
                  <a:pt x="26282" y="31836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40321" y="323780"/>
                  <a:pt x="4171988" y="433607"/>
                  <a:pt x="4170066" y="652360"/>
                </a:cubicBezTo>
                <a:cubicBezTo>
                  <a:pt x="4168144" y="871113"/>
                  <a:pt x="4162824" y="1012959"/>
                  <a:pt x="4170066" y="1262042"/>
                </a:cubicBezTo>
                <a:cubicBezTo>
                  <a:pt x="4177308" y="1511125"/>
                  <a:pt x="4170017" y="1729912"/>
                  <a:pt x="4170066" y="1957080"/>
                </a:cubicBezTo>
                <a:cubicBezTo>
                  <a:pt x="4170115" y="2184248"/>
                  <a:pt x="4172336" y="2450590"/>
                  <a:pt x="4170066" y="2609440"/>
                </a:cubicBezTo>
                <a:cubicBezTo>
                  <a:pt x="4167796" y="2768290"/>
                  <a:pt x="4192071" y="2988528"/>
                  <a:pt x="4170066" y="3133767"/>
                </a:cubicBezTo>
                <a:cubicBezTo>
                  <a:pt x="4148061" y="3279006"/>
                  <a:pt x="4188405" y="3777784"/>
                  <a:pt x="4170066" y="4267776"/>
                </a:cubicBezTo>
                <a:cubicBezTo>
                  <a:pt x="3892150" y="4243901"/>
                  <a:pt x="3697378" y="4279239"/>
                  <a:pt x="3516756" y="4267776"/>
                </a:cubicBezTo>
                <a:cubicBezTo>
                  <a:pt x="3336134" y="4256314"/>
                  <a:pt x="3210903" y="4281238"/>
                  <a:pt x="2905146" y="4267776"/>
                </a:cubicBezTo>
                <a:cubicBezTo>
                  <a:pt x="2599389" y="4254315"/>
                  <a:pt x="2592052" y="4274326"/>
                  <a:pt x="2335237" y="4267776"/>
                </a:cubicBezTo>
                <a:cubicBezTo>
                  <a:pt x="2078422" y="4261226"/>
                  <a:pt x="1772977" y="4289387"/>
                  <a:pt x="1556825" y="4267776"/>
                </a:cubicBezTo>
                <a:cubicBezTo>
                  <a:pt x="1340673" y="4246165"/>
                  <a:pt x="1203359" y="4279197"/>
                  <a:pt x="861814" y="4267776"/>
                </a:cubicBezTo>
                <a:cubicBezTo>
                  <a:pt x="520269" y="4256355"/>
                  <a:pt x="336015" y="4282472"/>
                  <a:pt x="0" y="4267776"/>
                </a:cubicBezTo>
                <a:cubicBezTo>
                  <a:pt x="-25537" y="3941635"/>
                  <a:pt x="-13458" y="3779192"/>
                  <a:pt x="0" y="3615416"/>
                </a:cubicBezTo>
                <a:cubicBezTo>
                  <a:pt x="13458" y="3451640"/>
                  <a:pt x="-16809" y="3187015"/>
                  <a:pt x="0" y="2963056"/>
                </a:cubicBezTo>
                <a:cubicBezTo>
                  <a:pt x="16809" y="2739097"/>
                  <a:pt x="8265" y="2543474"/>
                  <a:pt x="0" y="2310696"/>
                </a:cubicBezTo>
                <a:cubicBezTo>
                  <a:pt x="-8265" y="2077918"/>
                  <a:pt x="-17672" y="1995581"/>
                  <a:pt x="0" y="1829047"/>
                </a:cubicBezTo>
                <a:cubicBezTo>
                  <a:pt x="17672" y="1662513"/>
                  <a:pt x="2947" y="1414413"/>
                  <a:pt x="0" y="1304720"/>
                </a:cubicBezTo>
                <a:cubicBezTo>
                  <a:pt x="-2947" y="1195027"/>
                  <a:pt x="-17200" y="879904"/>
                  <a:pt x="0" y="695038"/>
                </a:cubicBezTo>
                <a:cubicBezTo>
                  <a:pt x="17200" y="510172"/>
                  <a:pt x="-26359" y="18712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Gute Bonität beim </a:t>
            </a:r>
            <a:r>
              <a:rPr lang="de-AT" dirty="0" err="1">
                <a:solidFill>
                  <a:schemeClr val="tx1"/>
                </a:solidFill>
              </a:rPr>
              <a:t>Anleihenschuldner</a:t>
            </a:r>
            <a:r>
              <a:rPr lang="de-AT" dirty="0">
                <a:solidFill>
                  <a:schemeClr val="tx1"/>
                </a:solidFill>
              </a:rPr>
              <a:t> führt zu geringem Risiko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weniger Schwankungen als bei Aktien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höhere Zinsen als bei Spareinlagen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fixe Zinszahlungen</a:t>
            </a:r>
          </a:p>
          <a:p>
            <a:pPr algn="ctr">
              <a:lnSpc>
                <a:spcPct val="150000"/>
              </a:lnSpc>
            </a:pP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DF99369-9EA0-872B-AF30-59102522EBBE}"/>
              </a:ext>
            </a:extLst>
          </p:cNvPr>
          <p:cNvSpPr/>
          <p:nvPr/>
        </p:nvSpPr>
        <p:spPr>
          <a:xfrm>
            <a:off x="6664569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95011 w 4170066"/>
              <a:gd name="connsiteY1" fmla="*/ 0 h 4267776"/>
              <a:gd name="connsiteX2" fmla="*/ 1390022 w 4170066"/>
              <a:gd name="connsiteY2" fmla="*/ 0 h 4267776"/>
              <a:gd name="connsiteX3" fmla="*/ 2126734 w 4170066"/>
              <a:gd name="connsiteY3" fmla="*/ 0 h 4267776"/>
              <a:gd name="connsiteX4" fmla="*/ 2905146 w 4170066"/>
              <a:gd name="connsiteY4" fmla="*/ 0 h 4267776"/>
              <a:gd name="connsiteX5" fmla="*/ 3558456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652360 h 4267776"/>
              <a:gd name="connsiteX8" fmla="*/ 4170066 w 4170066"/>
              <a:gd name="connsiteY8" fmla="*/ 1304720 h 4267776"/>
              <a:gd name="connsiteX9" fmla="*/ 4170066 w 4170066"/>
              <a:gd name="connsiteY9" fmla="*/ 1914402 h 4267776"/>
              <a:gd name="connsiteX10" fmla="*/ 4170066 w 4170066"/>
              <a:gd name="connsiteY10" fmla="*/ 2396051 h 4267776"/>
              <a:gd name="connsiteX11" fmla="*/ 4170066 w 4170066"/>
              <a:gd name="connsiteY11" fmla="*/ 2963056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780044 w 4170066"/>
              <a:gd name="connsiteY15" fmla="*/ 4267776 h 4267776"/>
              <a:gd name="connsiteX16" fmla="*/ 2043332 w 4170066"/>
              <a:gd name="connsiteY16" fmla="*/ 4267776 h 4267776"/>
              <a:gd name="connsiteX17" fmla="*/ 1431723 w 4170066"/>
              <a:gd name="connsiteY17" fmla="*/ 4267776 h 4267776"/>
              <a:gd name="connsiteX18" fmla="*/ 695011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700771 h 4267776"/>
              <a:gd name="connsiteX21" fmla="*/ 0 w 4170066"/>
              <a:gd name="connsiteY21" fmla="*/ 3048411 h 4267776"/>
              <a:gd name="connsiteX22" fmla="*/ 0 w 4170066"/>
              <a:gd name="connsiteY22" fmla="*/ 2481407 h 4267776"/>
              <a:gd name="connsiteX23" fmla="*/ 0 w 4170066"/>
              <a:gd name="connsiteY23" fmla="*/ 1914402 h 4267776"/>
              <a:gd name="connsiteX24" fmla="*/ 0 w 4170066"/>
              <a:gd name="connsiteY24" fmla="*/ 1432753 h 4267776"/>
              <a:gd name="connsiteX25" fmla="*/ 0 w 4170066"/>
              <a:gd name="connsiteY25" fmla="*/ 737716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205443" y="-8118"/>
                  <a:pt x="514634" y="20838"/>
                  <a:pt x="695011" y="0"/>
                </a:cubicBezTo>
                <a:cubicBezTo>
                  <a:pt x="875388" y="-20838"/>
                  <a:pt x="1234471" y="-23471"/>
                  <a:pt x="1390022" y="0"/>
                </a:cubicBezTo>
                <a:cubicBezTo>
                  <a:pt x="1545573" y="23471"/>
                  <a:pt x="1978205" y="-7080"/>
                  <a:pt x="2126734" y="0"/>
                </a:cubicBezTo>
                <a:cubicBezTo>
                  <a:pt x="2275263" y="7080"/>
                  <a:pt x="2743586" y="31640"/>
                  <a:pt x="2905146" y="0"/>
                </a:cubicBezTo>
                <a:cubicBezTo>
                  <a:pt x="3066706" y="-31640"/>
                  <a:pt x="3334113" y="-14250"/>
                  <a:pt x="3558456" y="0"/>
                </a:cubicBezTo>
                <a:cubicBezTo>
                  <a:pt x="3782799" y="14250"/>
                  <a:pt x="3870854" y="17223"/>
                  <a:pt x="4170066" y="0"/>
                </a:cubicBezTo>
                <a:cubicBezTo>
                  <a:pt x="4143776" y="140715"/>
                  <a:pt x="4196427" y="451061"/>
                  <a:pt x="4170066" y="652360"/>
                </a:cubicBezTo>
                <a:cubicBezTo>
                  <a:pt x="4143705" y="853659"/>
                  <a:pt x="4195952" y="1028563"/>
                  <a:pt x="4170066" y="1304720"/>
                </a:cubicBezTo>
                <a:cubicBezTo>
                  <a:pt x="4144180" y="1580877"/>
                  <a:pt x="4196241" y="1609882"/>
                  <a:pt x="4170066" y="1914402"/>
                </a:cubicBezTo>
                <a:cubicBezTo>
                  <a:pt x="4143891" y="2218922"/>
                  <a:pt x="4178825" y="2193894"/>
                  <a:pt x="4170066" y="2396051"/>
                </a:cubicBezTo>
                <a:cubicBezTo>
                  <a:pt x="4161307" y="2598208"/>
                  <a:pt x="4197565" y="2719955"/>
                  <a:pt x="4170066" y="2963056"/>
                </a:cubicBezTo>
                <a:cubicBezTo>
                  <a:pt x="4142567" y="3206158"/>
                  <a:pt x="4165051" y="3213146"/>
                  <a:pt x="4170066" y="3444705"/>
                </a:cubicBezTo>
                <a:cubicBezTo>
                  <a:pt x="4175081" y="3676264"/>
                  <a:pt x="4172764" y="4044744"/>
                  <a:pt x="4170066" y="4267776"/>
                </a:cubicBezTo>
                <a:cubicBezTo>
                  <a:pt x="4001162" y="4267900"/>
                  <a:pt x="3738977" y="4251065"/>
                  <a:pt x="3516756" y="4267776"/>
                </a:cubicBezTo>
                <a:cubicBezTo>
                  <a:pt x="3294535" y="4284488"/>
                  <a:pt x="3100320" y="4289180"/>
                  <a:pt x="2780044" y="4267776"/>
                </a:cubicBezTo>
                <a:cubicBezTo>
                  <a:pt x="2459768" y="4246372"/>
                  <a:pt x="2310443" y="4276471"/>
                  <a:pt x="2043332" y="4267776"/>
                </a:cubicBezTo>
                <a:cubicBezTo>
                  <a:pt x="1776221" y="4259081"/>
                  <a:pt x="1732804" y="4290865"/>
                  <a:pt x="1431723" y="4267776"/>
                </a:cubicBezTo>
                <a:cubicBezTo>
                  <a:pt x="1130642" y="4244687"/>
                  <a:pt x="1046333" y="4246165"/>
                  <a:pt x="695011" y="4267776"/>
                </a:cubicBezTo>
                <a:cubicBezTo>
                  <a:pt x="343689" y="4289387"/>
                  <a:pt x="249837" y="4274194"/>
                  <a:pt x="0" y="4267776"/>
                </a:cubicBezTo>
                <a:cubicBezTo>
                  <a:pt x="-907" y="4011123"/>
                  <a:pt x="-9856" y="3924517"/>
                  <a:pt x="0" y="3700771"/>
                </a:cubicBezTo>
                <a:cubicBezTo>
                  <a:pt x="9856" y="3477025"/>
                  <a:pt x="24614" y="3186598"/>
                  <a:pt x="0" y="3048411"/>
                </a:cubicBezTo>
                <a:cubicBezTo>
                  <a:pt x="-24614" y="2910224"/>
                  <a:pt x="27097" y="2756038"/>
                  <a:pt x="0" y="2481407"/>
                </a:cubicBezTo>
                <a:cubicBezTo>
                  <a:pt x="-27097" y="2206776"/>
                  <a:pt x="-14650" y="2072113"/>
                  <a:pt x="0" y="1914402"/>
                </a:cubicBezTo>
                <a:cubicBezTo>
                  <a:pt x="14650" y="1756692"/>
                  <a:pt x="-12168" y="1545171"/>
                  <a:pt x="0" y="1432753"/>
                </a:cubicBezTo>
                <a:cubicBezTo>
                  <a:pt x="12168" y="1320335"/>
                  <a:pt x="-28719" y="1049821"/>
                  <a:pt x="0" y="737716"/>
                </a:cubicBezTo>
                <a:cubicBezTo>
                  <a:pt x="28719" y="425611"/>
                  <a:pt x="8194" y="23638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197118" y="264998"/>
                  <a:pt x="4198387" y="392465"/>
                  <a:pt x="4170066" y="652360"/>
                </a:cubicBezTo>
                <a:cubicBezTo>
                  <a:pt x="4141745" y="912255"/>
                  <a:pt x="4188029" y="1012490"/>
                  <a:pt x="4170066" y="1219365"/>
                </a:cubicBezTo>
                <a:cubicBezTo>
                  <a:pt x="4152103" y="1426240"/>
                  <a:pt x="4199977" y="1673988"/>
                  <a:pt x="4170066" y="1914402"/>
                </a:cubicBezTo>
                <a:cubicBezTo>
                  <a:pt x="4140155" y="2154816"/>
                  <a:pt x="4197183" y="2416155"/>
                  <a:pt x="4170066" y="2566762"/>
                </a:cubicBezTo>
                <a:cubicBezTo>
                  <a:pt x="4142949" y="2717369"/>
                  <a:pt x="4194827" y="2936163"/>
                  <a:pt x="4170066" y="3133767"/>
                </a:cubicBezTo>
                <a:cubicBezTo>
                  <a:pt x="4145305" y="3331371"/>
                  <a:pt x="4170390" y="3492511"/>
                  <a:pt x="4170066" y="3743449"/>
                </a:cubicBezTo>
                <a:cubicBezTo>
                  <a:pt x="4169742" y="3994387"/>
                  <a:pt x="4177793" y="4103934"/>
                  <a:pt x="4170066" y="4267776"/>
                </a:cubicBezTo>
                <a:cubicBezTo>
                  <a:pt x="4028463" y="4249604"/>
                  <a:pt x="3845712" y="4256182"/>
                  <a:pt x="3558456" y="4267776"/>
                </a:cubicBezTo>
                <a:cubicBezTo>
                  <a:pt x="3271200" y="4279371"/>
                  <a:pt x="3007135" y="4249668"/>
                  <a:pt x="2821745" y="4267776"/>
                </a:cubicBezTo>
                <a:cubicBezTo>
                  <a:pt x="2636355" y="4285884"/>
                  <a:pt x="2294017" y="4260425"/>
                  <a:pt x="2126734" y="4267776"/>
                </a:cubicBezTo>
                <a:cubicBezTo>
                  <a:pt x="1959451" y="4275127"/>
                  <a:pt x="1561490" y="4291870"/>
                  <a:pt x="1348321" y="4267776"/>
                </a:cubicBezTo>
                <a:cubicBezTo>
                  <a:pt x="1135152" y="4243682"/>
                  <a:pt x="842358" y="4301714"/>
                  <a:pt x="611610" y="4267776"/>
                </a:cubicBezTo>
                <a:cubicBezTo>
                  <a:pt x="380862" y="4233838"/>
                  <a:pt x="142484" y="4295136"/>
                  <a:pt x="0" y="4267776"/>
                </a:cubicBezTo>
                <a:cubicBezTo>
                  <a:pt x="-1928" y="4095911"/>
                  <a:pt x="65" y="3764997"/>
                  <a:pt x="0" y="3572738"/>
                </a:cubicBezTo>
                <a:cubicBezTo>
                  <a:pt x="-65" y="3380479"/>
                  <a:pt x="21774" y="3222218"/>
                  <a:pt x="0" y="3091089"/>
                </a:cubicBezTo>
                <a:cubicBezTo>
                  <a:pt x="-21774" y="2959960"/>
                  <a:pt x="14797" y="2685994"/>
                  <a:pt x="0" y="2524085"/>
                </a:cubicBezTo>
                <a:cubicBezTo>
                  <a:pt x="-14797" y="2362176"/>
                  <a:pt x="18540" y="2133155"/>
                  <a:pt x="0" y="1914402"/>
                </a:cubicBezTo>
                <a:cubicBezTo>
                  <a:pt x="-18540" y="1695649"/>
                  <a:pt x="17971" y="1483992"/>
                  <a:pt x="0" y="1219365"/>
                </a:cubicBezTo>
                <a:cubicBezTo>
                  <a:pt x="-17971" y="954738"/>
                  <a:pt x="-9466" y="890834"/>
                  <a:pt x="0" y="652360"/>
                </a:cubicBezTo>
                <a:cubicBezTo>
                  <a:pt x="9466" y="413886"/>
                  <a:pt x="-11123" y="145888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Laufzeit kann lange sein – Rückzahlung erfolgt dann erst in vielen Jahren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Risiko, das Unternehmen oder Staat</a:t>
            </a:r>
            <a:br>
              <a:rPr lang="de-AT" dirty="0">
                <a:solidFill>
                  <a:schemeClr val="tx1"/>
                </a:solidFill>
              </a:rPr>
            </a:br>
            <a:r>
              <a:rPr lang="de-AT" dirty="0">
                <a:solidFill>
                  <a:schemeClr val="tx1"/>
                </a:solidFill>
              </a:rPr>
              <a:t> insolvent wird - Totalverlust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Bei vorzeitigem Verkauf über die Börse: möglicher Kursverlust</a:t>
            </a:r>
          </a:p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5096086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935DFA-7CB9-57C3-E50D-7A4AC7A0E4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Aktien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9A0E0A6-F8C0-B24D-219A-16D9BF760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18</a:t>
            </a:fld>
            <a:endParaRPr lang="de-AT"/>
          </a:p>
        </p:txBody>
      </p:sp>
      <p:grpSp>
        <p:nvGrpSpPr>
          <p:cNvPr id="8" name="Gruppieren 7">
            <a:extLst>
              <a:ext uri="{FF2B5EF4-FFF2-40B4-BE49-F238E27FC236}">
                <a16:creationId xmlns:a16="http://schemas.microsoft.com/office/drawing/2014/main" id="{9705962A-6822-986F-74E8-18E3154F688A}"/>
              </a:ext>
            </a:extLst>
          </p:cNvPr>
          <p:cNvGrpSpPr/>
          <p:nvPr/>
        </p:nvGrpSpPr>
        <p:grpSpPr>
          <a:xfrm>
            <a:off x="8612665" y="2528882"/>
            <a:ext cx="2782092" cy="1346025"/>
            <a:chOff x="8612665" y="2528882"/>
            <a:chExt cx="2782092" cy="1346025"/>
          </a:xfrm>
        </p:grpSpPr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55BBFF56-35C9-EA4E-D391-00E26BFA41BB}"/>
                </a:ext>
              </a:extLst>
            </p:cNvPr>
            <p:cNvSpPr txBox="1"/>
            <p:nvPr/>
          </p:nvSpPr>
          <p:spPr>
            <a:xfrm>
              <a:off x="8612665" y="2528882"/>
              <a:ext cx="27820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b="1" dirty="0">
                  <a:solidFill>
                    <a:schemeClr val="bg2">
                      <a:lumMod val="25000"/>
                    </a:schemeClr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Aktiengesellschaft  </a:t>
              </a:r>
            </a:p>
          </p:txBody>
        </p:sp>
        <p:grpSp>
          <p:nvGrpSpPr>
            <p:cNvPr id="10" name="Gruppieren 9">
              <a:extLst>
                <a:ext uri="{FF2B5EF4-FFF2-40B4-BE49-F238E27FC236}">
                  <a16:creationId xmlns:a16="http://schemas.microsoft.com/office/drawing/2014/main" id="{65F16060-8EEB-8FC7-F2D6-53F3A32E7C4D}"/>
                </a:ext>
              </a:extLst>
            </p:cNvPr>
            <p:cNvGrpSpPr/>
            <p:nvPr/>
          </p:nvGrpSpPr>
          <p:grpSpPr>
            <a:xfrm>
              <a:off x="8817871" y="2985623"/>
              <a:ext cx="2449867" cy="889284"/>
              <a:chOff x="8817871" y="2985623"/>
              <a:chExt cx="2449867" cy="889284"/>
            </a:xfrm>
          </p:grpSpPr>
          <p:grpSp>
            <p:nvGrpSpPr>
              <p:cNvPr id="11" name="Gruppieren 10">
                <a:extLst>
                  <a:ext uri="{FF2B5EF4-FFF2-40B4-BE49-F238E27FC236}">
                    <a16:creationId xmlns:a16="http://schemas.microsoft.com/office/drawing/2014/main" id="{B757CAE3-EC43-36BF-CF46-72A924080727}"/>
                  </a:ext>
                </a:extLst>
              </p:cNvPr>
              <p:cNvGrpSpPr/>
              <p:nvPr/>
            </p:nvGrpSpPr>
            <p:grpSpPr>
              <a:xfrm>
                <a:off x="8817871" y="2985623"/>
                <a:ext cx="1059182" cy="866099"/>
                <a:chOff x="8817871" y="2985623"/>
                <a:chExt cx="1059182" cy="866099"/>
              </a:xfrm>
            </p:grpSpPr>
            <p:pic>
              <p:nvPicPr>
                <p:cNvPr id="15" name="Grafik 14" descr="Gebäude mit einfarbiger Füllung">
                  <a:extLst>
                    <a:ext uri="{FF2B5EF4-FFF2-40B4-BE49-F238E27FC236}">
                      <a16:creationId xmlns:a16="http://schemas.microsoft.com/office/drawing/2014/main" id="{66557EC8-F2AF-89A4-5EAF-F580DEB6D80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17871" y="2985623"/>
                  <a:ext cx="600223" cy="600223"/>
                </a:xfrm>
                <a:prstGeom prst="rect">
                  <a:avLst/>
                </a:prstGeom>
              </p:spPr>
            </p:pic>
            <p:sp>
              <p:nvSpPr>
                <p:cNvPr id="16" name="Textfeld 15">
                  <a:extLst>
                    <a:ext uri="{FF2B5EF4-FFF2-40B4-BE49-F238E27FC236}">
                      <a16:creationId xmlns:a16="http://schemas.microsoft.com/office/drawing/2014/main" id="{87DA6B1D-B64B-313F-E028-BC1C6C4CEEDA}"/>
                    </a:ext>
                  </a:extLst>
                </p:cNvPr>
                <p:cNvSpPr txBox="1"/>
                <p:nvPr/>
              </p:nvSpPr>
              <p:spPr>
                <a:xfrm>
                  <a:off x="8817872" y="3510090"/>
                  <a:ext cx="1059181" cy="3416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822960">
                    <a:defRPr/>
                  </a:pPr>
                  <a:r>
                    <a:rPr lang="de-AT" sz="1620" b="1" dirty="0">
                      <a:solidFill>
                        <a:prstClr val="black"/>
                      </a:solidFill>
                      <a:latin typeface="Gadugi" panose="020B0502040204020203" pitchFamily="34" charset="0"/>
                      <a:ea typeface="Gadugi" panose="020B0502040204020203" pitchFamily="34" charset="0"/>
                    </a:rPr>
                    <a:t>Bank</a:t>
                  </a:r>
                </a:p>
              </p:txBody>
            </p:sp>
          </p:grpSp>
          <p:grpSp>
            <p:nvGrpSpPr>
              <p:cNvPr id="12" name="Gruppieren 11">
                <a:extLst>
                  <a:ext uri="{FF2B5EF4-FFF2-40B4-BE49-F238E27FC236}">
                    <a16:creationId xmlns:a16="http://schemas.microsoft.com/office/drawing/2014/main" id="{D08673C3-D48D-0D88-C590-16737F99DFF3}"/>
                  </a:ext>
                </a:extLst>
              </p:cNvPr>
              <p:cNvGrpSpPr/>
              <p:nvPr/>
            </p:nvGrpSpPr>
            <p:grpSpPr>
              <a:xfrm>
                <a:off x="9588128" y="3023402"/>
                <a:ext cx="1679610" cy="851505"/>
                <a:chOff x="9588128" y="3023402"/>
                <a:chExt cx="1679610" cy="851505"/>
              </a:xfrm>
            </p:grpSpPr>
            <p:pic>
              <p:nvPicPr>
                <p:cNvPr id="13" name="Grafik 12" descr="Fabrik mit einfarbiger Füllung">
                  <a:extLst>
                    <a:ext uri="{FF2B5EF4-FFF2-40B4-BE49-F238E27FC236}">
                      <a16:creationId xmlns:a16="http://schemas.microsoft.com/office/drawing/2014/main" id="{9C81706A-7153-3A34-48F6-07338828162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997672" y="3023402"/>
                  <a:ext cx="579812" cy="579812"/>
                </a:xfrm>
                <a:prstGeom prst="rect">
                  <a:avLst/>
                </a:prstGeom>
              </p:spPr>
            </p:pic>
            <p:sp>
              <p:nvSpPr>
                <p:cNvPr id="14" name="Textfeld 13">
                  <a:extLst>
                    <a:ext uri="{FF2B5EF4-FFF2-40B4-BE49-F238E27FC236}">
                      <a16:creationId xmlns:a16="http://schemas.microsoft.com/office/drawing/2014/main" id="{70904598-BBE3-3046-10F5-9EC06F64D4F9}"/>
                    </a:ext>
                  </a:extLst>
                </p:cNvPr>
                <p:cNvSpPr txBox="1"/>
                <p:nvPr/>
              </p:nvSpPr>
              <p:spPr>
                <a:xfrm>
                  <a:off x="9588128" y="3533275"/>
                  <a:ext cx="1679610" cy="3416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defTabSz="822960">
                    <a:defRPr/>
                  </a:pPr>
                  <a:r>
                    <a:rPr lang="de-AT" sz="1620" b="1">
                      <a:solidFill>
                        <a:prstClr val="black"/>
                      </a:solidFill>
                      <a:latin typeface="Gadugi" panose="020B0502040204020203" pitchFamily="34" charset="0"/>
                      <a:ea typeface="Gadugi" panose="020B0502040204020203" pitchFamily="34" charset="0"/>
                    </a:rPr>
                    <a:t>Unternehmen</a:t>
                  </a:r>
                </a:p>
              </p:txBody>
            </p:sp>
          </p:grpSp>
        </p:grp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13F4FB0A-B71D-A501-FBD3-D44D639B3E3F}"/>
              </a:ext>
            </a:extLst>
          </p:cNvPr>
          <p:cNvGrpSpPr/>
          <p:nvPr/>
        </p:nvGrpSpPr>
        <p:grpSpPr>
          <a:xfrm>
            <a:off x="4189190" y="2097952"/>
            <a:ext cx="3421948" cy="698115"/>
            <a:chOff x="4189190" y="2097952"/>
            <a:chExt cx="3421948" cy="698115"/>
          </a:xfrm>
        </p:grpSpPr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D9C5065F-4F90-C915-7FF8-3280843AA277}"/>
                </a:ext>
              </a:extLst>
            </p:cNvPr>
            <p:cNvSpPr txBox="1"/>
            <p:nvPr/>
          </p:nvSpPr>
          <p:spPr>
            <a:xfrm>
              <a:off x="4391370" y="2097952"/>
              <a:ext cx="321976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Aktie</a:t>
              </a:r>
            </a:p>
          </p:txBody>
        </p:sp>
        <p:sp>
          <p:nvSpPr>
            <p:cNvPr id="19" name="Pfeil: nach links 18">
              <a:extLst>
                <a:ext uri="{FF2B5EF4-FFF2-40B4-BE49-F238E27FC236}">
                  <a16:creationId xmlns:a16="http://schemas.microsoft.com/office/drawing/2014/main" id="{FDA4373A-28B0-7CED-EE90-7068878FB304}"/>
                </a:ext>
              </a:extLst>
            </p:cNvPr>
            <p:cNvSpPr/>
            <p:nvPr/>
          </p:nvSpPr>
          <p:spPr>
            <a:xfrm>
              <a:off x="4189190" y="2380568"/>
              <a:ext cx="3421948" cy="415499"/>
            </a:xfrm>
            <a:prstGeom prst="leftArrow">
              <a:avLst/>
            </a:prstGeom>
            <a:solidFill>
              <a:srgbClr val="FFB93B"/>
            </a:solidFill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20" name="Gruppieren 19">
            <a:extLst>
              <a:ext uri="{FF2B5EF4-FFF2-40B4-BE49-F238E27FC236}">
                <a16:creationId xmlns:a16="http://schemas.microsoft.com/office/drawing/2014/main" id="{EBBDBB6B-4E61-CF4A-9CD4-9EAB73C95AFF}"/>
              </a:ext>
            </a:extLst>
          </p:cNvPr>
          <p:cNvGrpSpPr/>
          <p:nvPr/>
        </p:nvGrpSpPr>
        <p:grpSpPr>
          <a:xfrm>
            <a:off x="4237386" y="2955631"/>
            <a:ext cx="3421948" cy="657041"/>
            <a:chOff x="4237386" y="2955631"/>
            <a:chExt cx="3421948" cy="657041"/>
          </a:xfrm>
        </p:grpSpPr>
        <p:sp>
          <p:nvSpPr>
            <p:cNvPr id="21" name="Pfeil: nach links 20">
              <a:extLst>
                <a:ext uri="{FF2B5EF4-FFF2-40B4-BE49-F238E27FC236}">
                  <a16:creationId xmlns:a16="http://schemas.microsoft.com/office/drawing/2014/main" id="{A741AE5A-0FC8-F559-5054-F2048794D92F}"/>
                </a:ext>
              </a:extLst>
            </p:cNvPr>
            <p:cNvSpPr/>
            <p:nvPr/>
          </p:nvSpPr>
          <p:spPr>
            <a:xfrm rot="10800000">
              <a:off x="4237386" y="2955631"/>
              <a:ext cx="3421948" cy="415499"/>
            </a:xfrm>
            <a:prstGeom prst="leftArrow">
              <a:avLst/>
            </a:prstGeom>
            <a:solidFill>
              <a:srgbClr val="548235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4135776D-316D-B564-E699-527E2B676FF4}"/>
                </a:ext>
              </a:extLst>
            </p:cNvPr>
            <p:cNvSpPr txBox="1"/>
            <p:nvPr/>
          </p:nvSpPr>
          <p:spPr>
            <a:xfrm>
              <a:off x="4237386" y="3271040"/>
              <a:ext cx="319794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Kaufpreis der Aktie</a:t>
              </a:r>
            </a:p>
          </p:txBody>
        </p:sp>
      </p:grpSp>
      <p:sp>
        <p:nvSpPr>
          <p:cNvPr id="23" name="Pfeil: nach links 22">
            <a:extLst>
              <a:ext uri="{FF2B5EF4-FFF2-40B4-BE49-F238E27FC236}">
                <a16:creationId xmlns:a16="http://schemas.microsoft.com/office/drawing/2014/main" id="{AFEF8154-9711-E749-C3A0-23831C0455E7}"/>
              </a:ext>
            </a:extLst>
          </p:cNvPr>
          <p:cNvSpPr/>
          <p:nvPr/>
        </p:nvSpPr>
        <p:spPr>
          <a:xfrm>
            <a:off x="4237386" y="4869296"/>
            <a:ext cx="3421948" cy="415499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89F12A23-44AE-4AA0-147E-C95C945ACF78}"/>
              </a:ext>
            </a:extLst>
          </p:cNvPr>
          <p:cNvSpPr txBox="1"/>
          <p:nvPr/>
        </p:nvSpPr>
        <p:spPr>
          <a:xfrm>
            <a:off x="4480429" y="5236609"/>
            <a:ext cx="3177769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Dividende + Kursgewinn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BB3F36FE-31F9-2F52-A16C-385222A1790D}"/>
              </a:ext>
            </a:extLst>
          </p:cNvPr>
          <p:cNvSpPr txBox="1"/>
          <p:nvPr/>
        </p:nvSpPr>
        <p:spPr>
          <a:xfrm>
            <a:off x="4151247" y="3756466"/>
            <a:ext cx="3700014" cy="929616"/>
          </a:xfrm>
          <a:prstGeom prst="round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Angebot &amp; Nachfrage </a:t>
            </a:r>
            <a:r>
              <a:rPr lang="de-AT" sz="1620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auf den Finanzmärkten bestimmen den Preis (Kurs) einer Aktie.</a:t>
            </a:r>
          </a:p>
        </p:txBody>
      </p:sp>
      <p:pic>
        <p:nvPicPr>
          <p:cNvPr id="26" name="Grafik 25" descr="Bankscheck Silhouette">
            <a:extLst>
              <a:ext uri="{FF2B5EF4-FFF2-40B4-BE49-F238E27FC236}">
                <a16:creationId xmlns:a16="http://schemas.microsoft.com/office/drawing/2014/main" id="{D8E52DAA-917D-7CE3-5018-E0F126D4CE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89915" y="1848222"/>
            <a:ext cx="914400" cy="914400"/>
          </a:xfrm>
          <a:prstGeom prst="rect">
            <a:avLst/>
          </a:prstGeom>
        </p:spPr>
      </p:pic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7B6D71BF-52FC-EC29-4978-380010D7E433}"/>
              </a:ext>
            </a:extLst>
          </p:cNvPr>
          <p:cNvGrpSpPr/>
          <p:nvPr/>
        </p:nvGrpSpPr>
        <p:grpSpPr>
          <a:xfrm>
            <a:off x="902506" y="2454421"/>
            <a:ext cx="1790452" cy="1486711"/>
            <a:chOff x="902506" y="2454421"/>
            <a:chExt cx="1790452" cy="1486711"/>
          </a:xfrm>
        </p:grpSpPr>
        <p:pic>
          <p:nvPicPr>
            <p:cNvPr id="6" name="Grafik 5" descr="Benutzer mit einfarbiger Füllung">
              <a:extLst>
                <a:ext uri="{FF2B5EF4-FFF2-40B4-BE49-F238E27FC236}">
                  <a16:creationId xmlns:a16="http://schemas.microsoft.com/office/drawing/2014/main" id="{01A552E0-09D6-6E5F-E842-7B97D588557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56750" y="2454421"/>
              <a:ext cx="1445289" cy="1445289"/>
            </a:xfrm>
            <a:prstGeom prst="rect">
              <a:avLst/>
            </a:prstGeom>
          </p:spPr>
        </p:pic>
        <p:sp>
          <p:nvSpPr>
            <p:cNvPr id="7" name="Textfeld 6">
              <a:extLst>
                <a:ext uri="{FF2B5EF4-FFF2-40B4-BE49-F238E27FC236}">
                  <a16:creationId xmlns:a16="http://schemas.microsoft.com/office/drawing/2014/main" id="{85F37B25-334C-C5FE-F1C2-8D4F6DEF2FEE}"/>
                </a:ext>
              </a:extLst>
            </p:cNvPr>
            <p:cNvSpPr txBox="1"/>
            <p:nvPr/>
          </p:nvSpPr>
          <p:spPr>
            <a:xfrm>
              <a:off x="902506" y="3571800"/>
              <a:ext cx="17904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Anleger*innen</a:t>
              </a:r>
            </a:p>
          </p:txBody>
        </p:sp>
      </p:grpSp>
      <p:pic>
        <p:nvPicPr>
          <p:cNvPr id="27" name="Grafik 26" descr="Geld mit einfarbiger Füllung">
            <a:extLst>
              <a:ext uri="{FF2B5EF4-FFF2-40B4-BE49-F238E27FC236}">
                <a16:creationId xmlns:a16="http://schemas.microsoft.com/office/drawing/2014/main" id="{327DD4B7-5E13-0F2E-A40C-552550CB3D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595487" y="291393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82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11111E-6 L -0.44154 0.0981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083" y="490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0.45586 -0.008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786" y="-44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D4A7D4-1F1C-D4A5-EC69-A39F43A8CD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115D99-D703-6168-21FC-B71C2860F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Aktien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B5C9D1-8DF9-641D-24D8-CA8113F04D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19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2EF9C65-E244-34B5-A3AA-3AA7046100E8}"/>
              </a:ext>
            </a:extLst>
          </p:cNvPr>
          <p:cNvSpPr/>
          <p:nvPr/>
        </p:nvSpPr>
        <p:spPr>
          <a:xfrm>
            <a:off x="1357364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11610 w 4170066"/>
              <a:gd name="connsiteY1" fmla="*/ 0 h 4267776"/>
              <a:gd name="connsiteX2" fmla="*/ 1181519 w 4170066"/>
              <a:gd name="connsiteY2" fmla="*/ 0 h 4267776"/>
              <a:gd name="connsiteX3" fmla="*/ 1918230 w 4170066"/>
              <a:gd name="connsiteY3" fmla="*/ 0 h 4267776"/>
              <a:gd name="connsiteX4" fmla="*/ 2571541 w 4170066"/>
              <a:gd name="connsiteY4" fmla="*/ 0 h 4267776"/>
              <a:gd name="connsiteX5" fmla="*/ 3308252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481649 h 4267776"/>
              <a:gd name="connsiteX8" fmla="*/ 4170066 w 4170066"/>
              <a:gd name="connsiteY8" fmla="*/ 963298 h 4267776"/>
              <a:gd name="connsiteX9" fmla="*/ 4170066 w 4170066"/>
              <a:gd name="connsiteY9" fmla="*/ 1615658 h 4267776"/>
              <a:gd name="connsiteX10" fmla="*/ 4170066 w 4170066"/>
              <a:gd name="connsiteY10" fmla="*/ 2139985 h 4267776"/>
              <a:gd name="connsiteX11" fmla="*/ 4170066 w 4170066"/>
              <a:gd name="connsiteY11" fmla="*/ 2749667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821745 w 4170066"/>
              <a:gd name="connsiteY15" fmla="*/ 4267776 h 4267776"/>
              <a:gd name="connsiteX16" fmla="*/ 2251836 w 4170066"/>
              <a:gd name="connsiteY16" fmla="*/ 4267776 h 4267776"/>
              <a:gd name="connsiteX17" fmla="*/ 1556825 w 4170066"/>
              <a:gd name="connsiteY17" fmla="*/ 4267776 h 4267776"/>
              <a:gd name="connsiteX18" fmla="*/ 903514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658094 h 4267776"/>
              <a:gd name="connsiteX21" fmla="*/ 0 w 4170066"/>
              <a:gd name="connsiteY21" fmla="*/ 3048411 h 4267776"/>
              <a:gd name="connsiteX22" fmla="*/ 0 w 4170066"/>
              <a:gd name="connsiteY22" fmla="*/ 2438729 h 4267776"/>
              <a:gd name="connsiteX23" fmla="*/ 0 w 4170066"/>
              <a:gd name="connsiteY23" fmla="*/ 1957080 h 4267776"/>
              <a:gd name="connsiteX24" fmla="*/ 0 w 4170066"/>
              <a:gd name="connsiteY24" fmla="*/ 1475431 h 4267776"/>
              <a:gd name="connsiteX25" fmla="*/ 0 w 4170066"/>
              <a:gd name="connsiteY25" fmla="*/ 823071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184340" y="-14207"/>
                  <a:pt x="402661" y="28430"/>
                  <a:pt x="611610" y="0"/>
                </a:cubicBezTo>
                <a:cubicBezTo>
                  <a:pt x="820559" y="-28430"/>
                  <a:pt x="1033620" y="-13336"/>
                  <a:pt x="1181519" y="0"/>
                </a:cubicBezTo>
                <a:cubicBezTo>
                  <a:pt x="1329418" y="13336"/>
                  <a:pt x="1694371" y="-31482"/>
                  <a:pt x="1918230" y="0"/>
                </a:cubicBezTo>
                <a:cubicBezTo>
                  <a:pt x="2142089" y="31482"/>
                  <a:pt x="2412460" y="25826"/>
                  <a:pt x="2571541" y="0"/>
                </a:cubicBezTo>
                <a:cubicBezTo>
                  <a:pt x="2730622" y="-25826"/>
                  <a:pt x="2999915" y="-21201"/>
                  <a:pt x="3308252" y="0"/>
                </a:cubicBezTo>
                <a:cubicBezTo>
                  <a:pt x="3616589" y="21201"/>
                  <a:pt x="3796785" y="26703"/>
                  <a:pt x="4170066" y="0"/>
                </a:cubicBezTo>
                <a:cubicBezTo>
                  <a:pt x="4155568" y="161271"/>
                  <a:pt x="4185311" y="243604"/>
                  <a:pt x="4170066" y="481649"/>
                </a:cubicBezTo>
                <a:cubicBezTo>
                  <a:pt x="4154821" y="719694"/>
                  <a:pt x="4167425" y="852296"/>
                  <a:pt x="4170066" y="963298"/>
                </a:cubicBezTo>
                <a:cubicBezTo>
                  <a:pt x="4172707" y="1074300"/>
                  <a:pt x="4152756" y="1389942"/>
                  <a:pt x="4170066" y="1615658"/>
                </a:cubicBezTo>
                <a:cubicBezTo>
                  <a:pt x="4187376" y="1841374"/>
                  <a:pt x="4162511" y="1991219"/>
                  <a:pt x="4170066" y="2139985"/>
                </a:cubicBezTo>
                <a:cubicBezTo>
                  <a:pt x="4177621" y="2288751"/>
                  <a:pt x="4186056" y="2549765"/>
                  <a:pt x="4170066" y="2749667"/>
                </a:cubicBezTo>
                <a:cubicBezTo>
                  <a:pt x="4154076" y="2949569"/>
                  <a:pt x="4192327" y="3194366"/>
                  <a:pt x="4170066" y="3444705"/>
                </a:cubicBezTo>
                <a:cubicBezTo>
                  <a:pt x="4147805" y="3695044"/>
                  <a:pt x="4146408" y="3861506"/>
                  <a:pt x="4170066" y="4267776"/>
                </a:cubicBezTo>
                <a:cubicBezTo>
                  <a:pt x="3851371" y="4258929"/>
                  <a:pt x="3710950" y="4272230"/>
                  <a:pt x="3516756" y="4267776"/>
                </a:cubicBezTo>
                <a:cubicBezTo>
                  <a:pt x="3322562" y="4263323"/>
                  <a:pt x="2979514" y="4272296"/>
                  <a:pt x="2821745" y="4267776"/>
                </a:cubicBezTo>
                <a:cubicBezTo>
                  <a:pt x="2663976" y="4263256"/>
                  <a:pt x="2423696" y="4284651"/>
                  <a:pt x="2251836" y="4267776"/>
                </a:cubicBezTo>
                <a:cubicBezTo>
                  <a:pt x="2079976" y="4250901"/>
                  <a:pt x="1746959" y="4263308"/>
                  <a:pt x="1556825" y="4267776"/>
                </a:cubicBezTo>
                <a:cubicBezTo>
                  <a:pt x="1366691" y="4272244"/>
                  <a:pt x="1196674" y="4297428"/>
                  <a:pt x="903514" y="4267776"/>
                </a:cubicBezTo>
                <a:cubicBezTo>
                  <a:pt x="610354" y="4238124"/>
                  <a:pt x="313976" y="4271519"/>
                  <a:pt x="0" y="4267776"/>
                </a:cubicBezTo>
                <a:cubicBezTo>
                  <a:pt x="-16000" y="4071332"/>
                  <a:pt x="-6267" y="3882844"/>
                  <a:pt x="0" y="3658094"/>
                </a:cubicBezTo>
                <a:cubicBezTo>
                  <a:pt x="6267" y="3433344"/>
                  <a:pt x="-15178" y="3281632"/>
                  <a:pt x="0" y="3048411"/>
                </a:cubicBezTo>
                <a:cubicBezTo>
                  <a:pt x="15178" y="2815190"/>
                  <a:pt x="7762" y="2572697"/>
                  <a:pt x="0" y="2438729"/>
                </a:cubicBezTo>
                <a:cubicBezTo>
                  <a:pt x="-7762" y="2304761"/>
                  <a:pt x="-6347" y="2165229"/>
                  <a:pt x="0" y="1957080"/>
                </a:cubicBezTo>
                <a:cubicBezTo>
                  <a:pt x="6347" y="1748931"/>
                  <a:pt x="-5265" y="1714129"/>
                  <a:pt x="0" y="1475431"/>
                </a:cubicBezTo>
                <a:cubicBezTo>
                  <a:pt x="5265" y="1236733"/>
                  <a:pt x="-30208" y="1135228"/>
                  <a:pt x="0" y="823071"/>
                </a:cubicBezTo>
                <a:cubicBezTo>
                  <a:pt x="30208" y="510914"/>
                  <a:pt x="26282" y="31836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40321" y="323780"/>
                  <a:pt x="4171988" y="433607"/>
                  <a:pt x="4170066" y="652360"/>
                </a:cubicBezTo>
                <a:cubicBezTo>
                  <a:pt x="4168144" y="871113"/>
                  <a:pt x="4162824" y="1012959"/>
                  <a:pt x="4170066" y="1262042"/>
                </a:cubicBezTo>
                <a:cubicBezTo>
                  <a:pt x="4177308" y="1511125"/>
                  <a:pt x="4170017" y="1729912"/>
                  <a:pt x="4170066" y="1957080"/>
                </a:cubicBezTo>
                <a:cubicBezTo>
                  <a:pt x="4170115" y="2184248"/>
                  <a:pt x="4172336" y="2450590"/>
                  <a:pt x="4170066" y="2609440"/>
                </a:cubicBezTo>
                <a:cubicBezTo>
                  <a:pt x="4167796" y="2768290"/>
                  <a:pt x="4192071" y="2988528"/>
                  <a:pt x="4170066" y="3133767"/>
                </a:cubicBezTo>
                <a:cubicBezTo>
                  <a:pt x="4148061" y="3279006"/>
                  <a:pt x="4188405" y="3777784"/>
                  <a:pt x="4170066" y="4267776"/>
                </a:cubicBezTo>
                <a:cubicBezTo>
                  <a:pt x="3892150" y="4243901"/>
                  <a:pt x="3697378" y="4279239"/>
                  <a:pt x="3516756" y="4267776"/>
                </a:cubicBezTo>
                <a:cubicBezTo>
                  <a:pt x="3336134" y="4256314"/>
                  <a:pt x="3210903" y="4281238"/>
                  <a:pt x="2905146" y="4267776"/>
                </a:cubicBezTo>
                <a:cubicBezTo>
                  <a:pt x="2599389" y="4254315"/>
                  <a:pt x="2592052" y="4274326"/>
                  <a:pt x="2335237" y="4267776"/>
                </a:cubicBezTo>
                <a:cubicBezTo>
                  <a:pt x="2078422" y="4261226"/>
                  <a:pt x="1772977" y="4289387"/>
                  <a:pt x="1556825" y="4267776"/>
                </a:cubicBezTo>
                <a:cubicBezTo>
                  <a:pt x="1340673" y="4246165"/>
                  <a:pt x="1203359" y="4279197"/>
                  <a:pt x="861814" y="4267776"/>
                </a:cubicBezTo>
                <a:cubicBezTo>
                  <a:pt x="520269" y="4256355"/>
                  <a:pt x="336015" y="4282472"/>
                  <a:pt x="0" y="4267776"/>
                </a:cubicBezTo>
                <a:cubicBezTo>
                  <a:pt x="-25537" y="3941635"/>
                  <a:pt x="-13458" y="3779192"/>
                  <a:pt x="0" y="3615416"/>
                </a:cubicBezTo>
                <a:cubicBezTo>
                  <a:pt x="13458" y="3451640"/>
                  <a:pt x="-16809" y="3187015"/>
                  <a:pt x="0" y="2963056"/>
                </a:cubicBezTo>
                <a:cubicBezTo>
                  <a:pt x="16809" y="2739097"/>
                  <a:pt x="8265" y="2543474"/>
                  <a:pt x="0" y="2310696"/>
                </a:cubicBezTo>
                <a:cubicBezTo>
                  <a:pt x="-8265" y="2077918"/>
                  <a:pt x="-17672" y="1995581"/>
                  <a:pt x="0" y="1829047"/>
                </a:cubicBezTo>
                <a:cubicBezTo>
                  <a:pt x="17672" y="1662513"/>
                  <a:pt x="2947" y="1414413"/>
                  <a:pt x="0" y="1304720"/>
                </a:cubicBezTo>
                <a:cubicBezTo>
                  <a:pt x="-2947" y="1195027"/>
                  <a:pt x="-17200" y="879904"/>
                  <a:pt x="0" y="695038"/>
                </a:cubicBezTo>
                <a:cubicBezTo>
                  <a:pt x="17200" y="510172"/>
                  <a:pt x="-26359" y="18712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Dividenden (Gewinnausschüttung)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höhere Rendite als Spareinlagen und Anleihen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möglicher </a:t>
            </a:r>
            <a:r>
              <a:rPr lang="de-AT" b="1" dirty="0">
                <a:solidFill>
                  <a:schemeClr val="tx1"/>
                </a:solidFill>
              </a:rPr>
              <a:t>Kursgewinn</a:t>
            </a:r>
            <a:r>
              <a:rPr lang="de-AT" dirty="0">
                <a:solidFill>
                  <a:schemeClr val="tx1"/>
                </a:solidFill>
              </a:rPr>
              <a:t> (Aktienkurs bei Verkauf höher als bei Kauf)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B1CE2BD-51CD-C660-AF95-3445E36C8FFE}"/>
              </a:ext>
            </a:extLst>
          </p:cNvPr>
          <p:cNvSpPr/>
          <p:nvPr/>
        </p:nvSpPr>
        <p:spPr>
          <a:xfrm>
            <a:off x="6664569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95011 w 4170066"/>
              <a:gd name="connsiteY1" fmla="*/ 0 h 4267776"/>
              <a:gd name="connsiteX2" fmla="*/ 1390022 w 4170066"/>
              <a:gd name="connsiteY2" fmla="*/ 0 h 4267776"/>
              <a:gd name="connsiteX3" fmla="*/ 2126734 w 4170066"/>
              <a:gd name="connsiteY3" fmla="*/ 0 h 4267776"/>
              <a:gd name="connsiteX4" fmla="*/ 2905146 w 4170066"/>
              <a:gd name="connsiteY4" fmla="*/ 0 h 4267776"/>
              <a:gd name="connsiteX5" fmla="*/ 3558456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652360 h 4267776"/>
              <a:gd name="connsiteX8" fmla="*/ 4170066 w 4170066"/>
              <a:gd name="connsiteY8" fmla="*/ 1304720 h 4267776"/>
              <a:gd name="connsiteX9" fmla="*/ 4170066 w 4170066"/>
              <a:gd name="connsiteY9" fmla="*/ 1914402 h 4267776"/>
              <a:gd name="connsiteX10" fmla="*/ 4170066 w 4170066"/>
              <a:gd name="connsiteY10" fmla="*/ 2396051 h 4267776"/>
              <a:gd name="connsiteX11" fmla="*/ 4170066 w 4170066"/>
              <a:gd name="connsiteY11" fmla="*/ 2963056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780044 w 4170066"/>
              <a:gd name="connsiteY15" fmla="*/ 4267776 h 4267776"/>
              <a:gd name="connsiteX16" fmla="*/ 2043332 w 4170066"/>
              <a:gd name="connsiteY16" fmla="*/ 4267776 h 4267776"/>
              <a:gd name="connsiteX17" fmla="*/ 1431723 w 4170066"/>
              <a:gd name="connsiteY17" fmla="*/ 4267776 h 4267776"/>
              <a:gd name="connsiteX18" fmla="*/ 695011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700771 h 4267776"/>
              <a:gd name="connsiteX21" fmla="*/ 0 w 4170066"/>
              <a:gd name="connsiteY21" fmla="*/ 3048411 h 4267776"/>
              <a:gd name="connsiteX22" fmla="*/ 0 w 4170066"/>
              <a:gd name="connsiteY22" fmla="*/ 2481407 h 4267776"/>
              <a:gd name="connsiteX23" fmla="*/ 0 w 4170066"/>
              <a:gd name="connsiteY23" fmla="*/ 1914402 h 4267776"/>
              <a:gd name="connsiteX24" fmla="*/ 0 w 4170066"/>
              <a:gd name="connsiteY24" fmla="*/ 1432753 h 4267776"/>
              <a:gd name="connsiteX25" fmla="*/ 0 w 4170066"/>
              <a:gd name="connsiteY25" fmla="*/ 737716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205443" y="-8118"/>
                  <a:pt x="514634" y="20838"/>
                  <a:pt x="695011" y="0"/>
                </a:cubicBezTo>
                <a:cubicBezTo>
                  <a:pt x="875388" y="-20838"/>
                  <a:pt x="1234471" y="-23471"/>
                  <a:pt x="1390022" y="0"/>
                </a:cubicBezTo>
                <a:cubicBezTo>
                  <a:pt x="1545573" y="23471"/>
                  <a:pt x="1978205" y="-7080"/>
                  <a:pt x="2126734" y="0"/>
                </a:cubicBezTo>
                <a:cubicBezTo>
                  <a:pt x="2275263" y="7080"/>
                  <a:pt x="2743586" y="31640"/>
                  <a:pt x="2905146" y="0"/>
                </a:cubicBezTo>
                <a:cubicBezTo>
                  <a:pt x="3066706" y="-31640"/>
                  <a:pt x="3334113" y="-14250"/>
                  <a:pt x="3558456" y="0"/>
                </a:cubicBezTo>
                <a:cubicBezTo>
                  <a:pt x="3782799" y="14250"/>
                  <a:pt x="3870854" y="17223"/>
                  <a:pt x="4170066" y="0"/>
                </a:cubicBezTo>
                <a:cubicBezTo>
                  <a:pt x="4143776" y="140715"/>
                  <a:pt x="4196427" y="451061"/>
                  <a:pt x="4170066" y="652360"/>
                </a:cubicBezTo>
                <a:cubicBezTo>
                  <a:pt x="4143705" y="853659"/>
                  <a:pt x="4195952" y="1028563"/>
                  <a:pt x="4170066" y="1304720"/>
                </a:cubicBezTo>
                <a:cubicBezTo>
                  <a:pt x="4144180" y="1580877"/>
                  <a:pt x="4196241" y="1609882"/>
                  <a:pt x="4170066" y="1914402"/>
                </a:cubicBezTo>
                <a:cubicBezTo>
                  <a:pt x="4143891" y="2218922"/>
                  <a:pt x="4178825" y="2193894"/>
                  <a:pt x="4170066" y="2396051"/>
                </a:cubicBezTo>
                <a:cubicBezTo>
                  <a:pt x="4161307" y="2598208"/>
                  <a:pt x="4197565" y="2719955"/>
                  <a:pt x="4170066" y="2963056"/>
                </a:cubicBezTo>
                <a:cubicBezTo>
                  <a:pt x="4142567" y="3206158"/>
                  <a:pt x="4165051" y="3213146"/>
                  <a:pt x="4170066" y="3444705"/>
                </a:cubicBezTo>
                <a:cubicBezTo>
                  <a:pt x="4175081" y="3676264"/>
                  <a:pt x="4172764" y="4044744"/>
                  <a:pt x="4170066" y="4267776"/>
                </a:cubicBezTo>
                <a:cubicBezTo>
                  <a:pt x="4001162" y="4267900"/>
                  <a:pt x="3738977" y="4251065"/>
                  <a:pt x="3516756" y="4267776"/>
                </a:cubicBezTo>
                <a:cubicBezTo>
                  <a:pt x="3294535" y="4284488"/>
                  <a:pt x="3100320" y="4289180"/>
                  <a:pt x="2780044" y="4267776"/>
                </a:cubicBezTo>
                <a:cubicBezTo>
                  <a:pt x="2459768" y="4246372"/>
                  <a:pt x="2310443" y="4276471"/>
                  <a:pt x="2043332" y="4267776"/>
                </a:cubicBezTo>
                <a:cubicBezTo>
                  <a:pt x="1776221" y="4259081"/>
                  <a:pt x="1732804" y="4290865"/>
                  <a:pt x="1431723" y="4267776"/>
                </a:cubicBezTo>
                <a:cubicBezTo>
                  <a:pt x="1130642" y="4244687"/>
                  <a:pt x="1046333" y="4246165"/>
                  <a:pt x="695011" y="4267776"/>
                </a:cubicBezTo>
                <a:cubicBezTo>
                  <a:pt x="343689" y="4289387"/>
                  <a:pt x="249837" y="4274194"/>
                  <a:pt x="0" y="4267776"/>
                </a:cubicBezTo>
                <a:cubicBezTo>
                  <a:pt x="-907" y="4011123"/>
                  <a:pt x="-9856" y="3924517"/>
                  <a:pt x="0" y="3700771"/>
                </a:cubicBezTo>
                <a:cubicBezTo>
                  <a:pt x="9856" y="3477025"/>
                  <a:pt x="24614" y="3186598"/>
                  <a:pt x="0" y="3048411"/>
                </a:cubicBezTo>
                <a:cubicBezTo>
                  <a:pt x="-24614" y="2910224"/>
                  <a:pt x="27097" y="2756038"/>
                  <a:pt x="0" y="2481407"/>
                </a:cubicBezTo>
                <a:cubicBezTo>
                  <a:pt x="-27097" y="2206776"/>
                  <a:pt x="-14650" y="2072113"/>
                  <a:pt x="0" y="1914402"/>
                </a:cubicBezTo>
                <a:cubicBezTo>
                  <a:pt x="14650" y="1756692"/>
                  <a:pt x="-12168" y="1545171"/>
                  <a:pt x="0" y="1432753"/>
                </a:cubicBezTo>
                <a:cubicBezTo>
                  <a:pt x="12168" y="1320335"/>
                  <a:pt x="-28719" y="1049821"/>
                  <a:pt x="0" y="737716"/>
                </a:cubicBezTo>
                <a:cubicBezTo>
                  <a:pt x="28719" y="425611"/>
                  <a:pt x="8194" y="23638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197118" y="264998"/>
                  <a:pt x="4198387" y="392465"/>
                  <a:pt x="4170066" y="652360"/>
                </a:cubicBezTo>
                <a:cubicBezTo>
                  <a:pt x="4141745" y="912255"/>
                  <a:pt x="4188029" y="1012490"/>
                  <a:pt x="4170066" y="1219365"/>
                </a:cubicBezTo>
                <a:cubicBezTo>
                  <a:pt x="4152103" y="1426240"/>
                  <a:pt x="4199977" y="1673988"/>
                  <a:pt x="4170066" y="1914402"/>
                </a:cubicBezTo>
                <a:cubicBezTo>
                  <a:pt x="4140155" y="2154816"/>
                  <a:pt x="4197183" y="2416155"/>
                  <a:pt x="4170066" y="2566762"/>
                </a:cubicBezTo>
                <a:cubicBezTo>
                  <a:pt x="4142949" y="2717369"/>
                  <a:pt x="4194827" y="2936163"/>
                  <a:pt x="4170066" y="3133767"/>
                </a:cubicBezTo>
                <a:cubicBezTo>
                  <a:pt x="4145305" y="3331371"/>
                  <a:pt x="4170390" y="3492511"/>
                  <a:pt x="4170066" y="3743449"/>
                </a:cubicBezTo>
                <a:cubicBezTo>
                  <a:pt x="4169742" y="3994387"/>
                  <a:pt x="4177793" y="4103934"/>
                  <a:pt x="4170066" y="4267776"/>
                </a:cubicBezTo>
                <a:cubicBezTo>
                  <a:pt x="4028463" y="4249604"/>
                  <a:pt x="3845712" y="4256182"/>
                  <a:pt x="3558456" y="4267776"/>
                </a:cubicBezTo>
                <a:cubicBezTo>
                  <a:pt x="3271200" y="4279371"/>
                  <a:pt x="3007135" y="4249668"/>
                  <a:pt x="2821745" y="4267776"/>
                </a:cubicBezTo>
                <a:cubicBezTo>
                  <a:pt x="2636355" y="4285884"/>
                  <a:pt x="2294017" y="4260425"/>
                  <a:pt x="2126734" y="4267776"/>
                </a:cubicBezTo>
                <a:cubicBezTo>
                  <a:pt x="1959451" y="4275127"/>
                  <a:pt x="1561490" y="4291870"/>
                  <a:pt x="1348321" y="4267776"/>
                </a:cubicBezTo>
                <a:cubicBezTo>
                  <a:pt x="1135152" y="4243682"/>
                  <a:pt x="842358" y="4301714"/>
                  <a:pt x="611610" y="4267776"/>
                </a:cubicBezTo>
                <a:cubicBezTo>
                  <a:pt x="380862" y="4233838"/>
                  <a:pt x="142484" y="4295136"/>
                  <a:pt x="0" y="4267776"/>
                </a:cubicBezTo>
                <a:cubicBezTo>
                  <a:pt x="-1928" y="4095911"/>
                  <a:pt x="65" y="3764997"/>
                  <a:pt x="0" y="3572738"/>
                </a:cubicBezTo>
                <a:cubicBezTo>
                  <a:pt x="-65" y="3380479"/>
                  <a:pt x="21774" y="3222218"/>
                  <a:pt x="0" y="3091089"/>
                </a:cubicBezTo>
                <a:cubicBezTo>
                  <a:pt x="-21774" y="2959960"/>
                  <a:pt x="14797" y="2685994"/>
                  <a:pt x="0" y="2524085"/>
                </a:cubicBezTo>
                <a:cubicBezTo>
                  <a:pt x="-14797" y="2362176"/>
                  <a:pt x="18540" y="2133155"/>
                  <a:pt x="0" y="1914402"/>
                </a:cubicBezTo>
                <a:cubicBezTo>
                  <a:pt x="-18540" y="1695649"/>
                  <a:pt x="17971" y="1483992"/>
                  <a:pt x="0" y="1219365"/>
                </a:cubicBezTo>
                <a:cubicBezTo>
                  <a:pt x="-17971" y="954738"/>
                  <a:pt x="-9466" y="890834"/>
                  <a:pt x="0" y="652360"/>
                </a:cubicBezTo>
                <a:cubicBezTo>
                  <a:pt x="9466" y="413886"/>
                  <a:pt x="-11123" y="145888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großes Risiko </a:t>
            </a:r>
            <a:r>
              <a:rPr lang="de-AT" dirty="0">
                <a:solidFill>
                  <a:schemeClr val="tx1"/>
                </a:solidFill>
              </a:rPr>
              <a:t>– hohe Kursschwankungen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Risiko, dass Unternehmen</a:t>
            </a:r>
            <a:br>
              <a:rPr lang="de-AT" dirty="0">
                <a:solidFill>
                  <a:schemeClr val="tx1"/>
                </a:solidFill>
              </a:rPr>
            </a:br>
            <a:r>
              <a:rPr lang="de-AT" dirty="0">
                <a:solidFill>
                  <a:schemeClr val="tx1"/>
                </a:solidFill>
              </a:rPr>
              <a:t> insolvent wird - Totalverlust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möglicher </a:t>
            </a:r>
            <a:r>
              <a:rPr lang="de-AT" b="1" dirty="0">
                <a:solidFill>
                  <a:schemeClr val="tx1"/>
                </a:solidFill>
              </a:rPr>
              <a:t>Kursverlust</a:t>
            </a:r>
            <a:r>
              <a:rPr lang="de-AT" dirty="0">
                <a:solidFill>
                  <a:schemeClr val="tx1"/>
                </a:solidFill>
              </a:rPr>
              <a:t> (Aktienkurs bei Verkauf niedriger als bei Kauf)</a:t>
            </a:r>
          </a:p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212799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C8AEAB-4D2A-D550-9B01-C04B85A7C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/>
              <a:t>Mentimeter</a:t>
            </a:r>
            <a:r>
              <a:rPr lang="de-AT" dirty="0"/>
              <a:t>-Umfrage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AF6F221-98FC-BD10-21F2-3D057FCB3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0F55D9C-E125-5FD7-435F-B0E43C75A792}"/>
              </a:ext>
            </a:extLst>
          </p:cNvPr>
          <p:cNvSpPr/>
          <p:nvPr/>
        </p:nvSpPr>
        <p:spPr>
          <a:xfrm>
            <a:off x="1055944" y="1690688"/>
            <a:ext cx="5606113" cy="4323135"/>
          </a:xfrm>
          <a:custGeom>
            <a:avLst/>
            <a:gdLst>
              <a:gd name="connsiteX0" fmla="*/ 0 w 5606113"/>
              <a:gd name="connsiteY0" fmla="*/ 0 h 4323135"/>
              <a:gd name="connsiteX1" fmla="*/ 454718 w 5606113"/>
              <a:gd name="connsiteY1" fmla="*/ 0 h 4323135"/>
              <a:gd name="connsiteX2" fmla="*/ 909436 w 5606113"/>
              <a:gd name="connsiteY2" fmla="*/ 0 h 4323135"/>
              <a:gd name="connsiteX3" fmla="*/ 1364154 w 5606113"/>
              <a:gd name="connsiteY3" fmla="*/ 0 h 4323135"/>
              <a:gd name="connsiteX4" fmla="*/ 2099178 w 5606113"/>
              <a:gd name="connsiteY4" fmla="*/ 0 h 4323135"/>
              <a:gd name="connsiteX5" fmla="*/ 2834202 w 5606113"/>
              <a:gd name="connsiteY5" fmla="*/ 0 h 4323135"/>
              <a:gd name="connsiteX6" fmla="*/ 3401042 w 5606113"/>
              <a:gd name="connsiteY6" fmla="*/ 0 h 4323135"/>
              <a:gd name="connsiteX7" fmla="*/ 4023943 w 5606113"/>
              <a:gd name="connsiteY7" fmla="*/ 0 h 4323135"/>
              <a:gd name="connsiteX8" fmla="*/ 4702906 w 5606113"/>
              <a:gd name="connsiteY8" fmla="*/ 0 h 4323135"/>
              <a:gd name="connsiteX9" fmla="*/ 5606113 w 5606113"/>
              <a:gd name="connsiteY9" fmla="*/ 0 h 4323135"/>
              <a:gd name="connsiteX10" fmla="*/ 5606113 w 5606113"/>
              <a:gd name="connsiteY10" fmla="*/ 574359 h 4323135"/>
              <a:gd name="connsiteX11" fmla="*/ 5606113 w 5606113"/>
              <a:gd name="connsiteY11" fmla="*/ 1105487 h 4323135"/>
              <a:gd name="connsiteX12" fmla="*/ 5606113 w 5606113"/>
              <a:gd name="connsiteY12" fmla="*/ 1766309 h 4323135"/>
              <a:gd name="connsiteX13" fmla="*/ 5606113 w 5606113"/>
              <a:gd name="connsiteY13" fmla="*/ 2297437 h 4323135"/>
              <a:gd name="connsiteX14" fmla="*/ 5606113 w 5606113"/>
              <a:gd name="connsiteY14" fmla="*/ 2871797 h 4323135"/>
              <a:gd name="connsiteX15" fmla="*/ 5606113 w 5606113"/>
              <a:gd name="connsiteY15" fmla="*/ 3532619 h 4323135"/>
              <a:gd name="connsiteX16" fmla="*/ 5606113 w 5606113"/>
              <a:gd name="connsiteY16" fmla="*/ 4323135 h 4323135"/>
              <a:gd name="connsiteX17" fmla="*/ 5039273 w 5606113"/>
              <a:gd name="connsiteY17" fmla="*/ 4323135 h 4323135"/>
              <a:gd name="connsiteX18" fmla="*/ 4304249 w 5606113"/>
              <a:gd name="connsiteY18" fmla="*/ 4323135 h 4323135"/>
              <a:gd name="connsiteX19" fmla="*/ 3793470 w 5606113"/>
              <a:gd name="connsiteY19" fmla="*/ 4323135 h 4323135"/>
              <a:gd name="connsiteX20" fmla="*/ 3226629 w 5606113"/>
              <a:gd name="connsiteY20" fmla="*/ 4323135 h 4323135"/>
              <a:gd name="connsiteX21" fmla="*/ 2771911 w 5606113"/>
              <a:gd name="connsiteY21" fmla="*/ 4323135 h 4323135"/>
              <a:gd name="connsiteX22" fmla="*/ 2261132 w 5606113"/>
              <a:gd name="connsiteY22" fmla="*/ 4323135 h 4323135"/>
              <a:gd name="connsiteX23" fmla="*/ 1526109 w 5606113"/>
              <a:gd name="connsiteY23" fmla="*/ 4323135 h 4323135"/>
              <a:gd name="connsiteX24" fmla="*/ 847146 w 5606113"/>
              <a:gd name="connsiteY24" fmla="*/ 4323135 h 4323135"/>
              <a:gd name="connsiteX25" fmla="*/ 0 w 5606113"/>
              <a:gd name="connsiteY25" fmla="*/ 4323135 h 4323135"/>
              <a:gd name="connsiteX26" fmla="*/ 0 w 5606113"/>
              <a:gd name="connsiteY26" fmla="*/ 3748776 h 4323135"/>
              <a:gd name="connsiteX27" fmla="*/ 0 w 5606113"/>
              <a:gd name="connsiteY27" fmla="*/ 3087954 h 4323135"/>
              <a:gd name="connsiteX28" fmla="*/ 0 w 5606113"/>
              <a:gd name="connsiteY28" fmla="*/ 2600057 h 4323135"/>
              <a:gd name="connsiteX29" fmla="*/ 0 w 5606113"/>
              <a:gd name="connsiteY29" fmla="*/ 2068929 h 4323135"/>
              <a:gd name="connsiteX30" fmla="*/ 0 w 5606113"/>
              <a:gd name="connsiteY30" fmla="*/ 1494570 h 4323135"/>
              <a:gd name="connsiteX31" fmla="*/ 0 w 5606113"/>
              <a:gd name="connsiteY31" fmla="*/ 833747 h 4323135"/>
              <a:gd name="connsiteX32" fmla="*/ 0 w 5606113"/>
              <a:gd name="connsiteY32" fmla="*/ 0 h 43231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606113" h="4323135" fill="none" extrusionOk="0">
                <a:moveTo>
                  <a:pt x="0" y="0"/>
                </a:moveTo>
                <a:cubicBezTo>
                  <a:pt x="104393" y="-13255"/>
                  <a:pt x="263039" y="1527"/>
                  <a:pt x="454718" y="0"/>
                </a:cubicBezTo>
                <a:cubicBezTo>
                  <a:pt x="646397" y="-1527"/>
                  <a:pt x="731467" y="16447"/>
                  <a:pt x="909436" y="0"/>
                </a:cubicBezTo>
                <a:cubicBezTo>
                  <a:pt x="1087405" y="-16447"/>
                  <a:pt x="1195299" y="867"/>
                  <a:pt x="1364154" y="0"/>
                </a:cubicBezTo>
                <a:cubicBezTo>
                  <a:pt x="1533009" y="-867"/>
                  <a:pt x="1846038" y="36421"/>
                  <a:pt x="2099178" y="0"/>
                </a:cubicBezTo>
                <a:cubicBezTo>
                  <a:pt x="2352318" y="-36421"/>
                  <a:pt x="2678577" y="-25976"/>
                  <a:pt x="2834202" y="0"/>
                </a:cubicBezTo>
                <a:cubicBezTo>
                  <a:pt x="2989827" y="25976"/>
                  <a:pt x="3163358" y="-20769"/>
                  <a:pt x="3401042" y="0"/>
                </a:cubicBezTo>
                <a:cubicBezTo>
                  <a:pt x="3638726" y="20769"/>
                  <a:pt x="3773557" y="9715"/>
                  <a:pt x="4023943" y="0"/>
                </a:cubicBezTo>
                <a:cubicBezTo>
                  <a:pt x="4274329" y="-9715"/>
                  <a:pt x="4452269" y="14908"/>
                  <a:pt x="4702906" y="0"/>
                </a:cubicBezTo>
                <a:cubicBezTo>
                  <a:pt x="4953543" y="-14908"/>
                  <a:pt x="5197918" y="-4922"/>
                  <a:pt x="5606113" y="0"/>
                </a:cubicBezTo>
                <a:cubicBezTo>
                  <a:pt x="5633789" y="118360"/>
                  <a:pt x="5584827" y="376626"/>
                  <a:pt x="5606113" y="574359"/>
                </a:cubicBezTo>
                <a:cubicBezTo>
                  <a:pt x="5627399" y="772092"/>
                  <a:pt x="5587477" y="900900"/>
                  <a:pt x="5606113" y="1105487"/>
                </a:cubicBezTo>
                <a:cubicBezTo>
                  <a:pt x="5624749" y="1310074"/>
                  <a:pt x="5592649" y="1483255"/>
                  <a:pt x="5606113" y="1766309"/>
                </a:cubicBezTo>
                <a:cubicBezTo>
                  <a:pt x="5619577" y="2049363"/>
                  <a:pt x="5622231" y="2035093"/>
                  <a:pt x="5606113" y="2297437"/>
                </a:cubicBezTo>
                <a:cubicBezTo>
                  <a:pt x="5589995" y="2559781"/>
                  <a:pt x="5587440" y="2651238"/>
                  <a:pt x="5606113" y="2871797"/>
                </a:cubicBezTo>
                <a:cubicBezTo>
                  <a:pt x="5624786" y="3092356"/>
                  <a:pt x="5626003" y="3358282"/>
                  <a:pt x="5606113" y="3532619"/>
                </a:cubicBezTo>
                <a:cubicBezTo>
                  <a:pt x="5586223" y="3706956"/>
                  <a:pt x="5612790" y="4070564"/>
                  <a:pt x="5606113" y="4323135"/>
                </a:cubicBezTo>
                <a:cubicBezTo>
                  <a:pt x="5409994" y="4325142"/>
                  <a:pt x="5172163" y="4319303"/>
                  <a:pt x="5039273" y="4323135"/>
                </a:cubicBezTo>
                <a:cubicBezTo>
                  <a:pt x="4906383" y="4326967"/>
                  <a:pt x="4492220" y="4286656"/>
                  <a:pt x="4304249" y="4323135"/>
                </a:cubicBezTo>
                <a:cubicBezTo>
                  <a:pt x="4116278" y="4359614"/>
                  <a:pt x="4010437" y="4301287"/>
                  <a:pt x="3793470" y="4323135"/>
                </a:cubicBezTo>
                <a:cubicBezTo>
                  <a:pt x="3576503" y="4344983"/>
                  <a:pt x="3362959" y="4342450"/>
                  <a:pt x="3226629" y="4323135"/>
                </a:cubicBezTo>
                <a:cubicBezTo>
                  <a:pt x="3090299" y="4303820"/>
                  <a:pt x="2999024" y="4308274"/>
                  <a:pt x="2771911" y="4323135"/>
                </a:cubicBezTo>
                <a:cubicBezTo>
                  <a:pt x="2544798" y="4337996"/>
                  <a:pt x="2435041" y="4298638"/>
                  <a:pt x="2261132" y="4323135"/>
                </a:cubicBezTo>
                <a:cubicBezTo>
                  <a:pt x="2087223" y="4347632"/>
                  <a:pt x="1707520" y="4315158"/>
                  <a:pt x="1526109" y="4323135"/>
                </a:cubicBezTo>
                <a:cubicBezTo>
                  <a:pt x="1344698" y="4331112"/>
                  <a:pt x="1158155" y="4315782"/>
                  <a:pt x="847146" y="4323135"/>
                </a:cubicBezTo>
                <a:cubicBezTo>
                  <a:pt x="536137" y="4330488"/>
                  <a:pt x="228216" y="4287233"/>
                  <a:pt x="0" y="4323135"/>
                </a:cubicBezTo>
                <a:cubicBezTo>
                  <a:pt x="15225" y="4070971"/>
                  <a:pt x="6059" y="3925212"/>
                  <a:pt x="0" y="3748776"/>
                </a:cubicBezTo>
                <a:cubicBezTo>
                  <a:pt x="-6059" y="3572340"/>
                  <a:pt x="-11464" y="3405398"/>
                  <a:pt x="0" y="3087954"/>
                </a:cubicBezTo>
                <a:cubicBezTo>
                  <a:pt x="11464" y="2770510"/>
                  <a:pt x="-23453" y="2780936"/>
                  <a:pt x="0" y="2600057"/>
                </a:cubicBezTo>
                <a:cubicBezTo>
                  <a:pt x="23453" y="2419178"/>
                  <a:pt x="-19807" y="2223922"/>
                  <a:pt x="0" y="2068929"/>
                </a:cubicBezTo>
                <a:cubicBezTo>
                  <a:pt x="19807" y="1913936"/>
                  <a:pt x="-27922" y="1655407"/>
                  <a:pt x="0" y="1494570"/>
                </a:cubicBezTo>
                <a:cubicBezTo>
                  <a:pt x="27922" y="1333733"/>
                  <a:pt x="-26853" y="989785"/>
                  <a:pt x="0" y="833747"/>
                </a:cubicBezTo>
                <a:cubicBezTo>
                  <a:pt x="26853" y="677709"/>
                  <a:pt x="-8617" y="243509"/>
                  <a:pt x="0" y="0"/>
                </a:cubicBezTo>
                <a:close/>
              </a:path>
              <a:path w="5606113" h="4323135" stroke="0" extrusionOk="0">
                <a:moveTo>
                  <a:pt x="0" y="0"/>
                </a:moveTo>
                <a:cubicBezTo>
                  <a:pt x="196270" y="6017"/>
                  <a:pt x="289228" y="-1828"/>
                  <a:pt x="454718" y="0"/>
                </a:cubicBezTo>
                <a:cubicBezTo>
                  <a:pt x="620208" y="1828"/>
                  <a:pt x="786082" y="-4818"/>
                  <a:pt x="965497" y="0"/>
                </a:cubicBezTo>
                <a:cubicBezTo>
                  <a:pt x="1144912" y="4818"/>
                  <a:pt x="1333511" y="-17053"/>
                  <a:pt x="1644460" y="0"/>
                </a:cubicBezTo>
                <a:cubicBezTo>
                  <a:pt x="1955409" y="17053"/>
                  <a:pt x="1973976" y="5484"/>
                  <a:pt x="2211300" y="0"/>
                </a:cubicBezTo>
                <a:cubicBezTo>
                  <a:pt x="2448624" y="-5484"/>
                  <a:pt x="2584059" y="-7779"/>
                  <a:pt x="2722079" y="0"/>
                </a:cubicBezTo>
                <a:cubicBezTo>
                  <a:pt x="2860099" y="7779"/>
                  <a:pt x="3021809" y="16018"/>
                  <a:pt x="3176797" y="0"/>
                </a:cubicBezTo>
                <a:cubicBezTo>
                  <a:pt x="3331785" y="-16018"/>
                  <a:pt x="3516822" y="-26870"/>
                  <a:pt x="3799699" y="0"/>
                </a:cubicBezTo>
                <a:cubicBezTo>
                  <a:pt x="4082576" y="26870"/>
                  <a:pt x="4149663" y="-5344"/>
                  <a:pt x="4254417" y="0"/>
                </a:cubicBezTo>
                <a:cubicBezTo>
                  <a:pt x="4359171" y="5344"/>
                  <a:pt x="4752133" y="-34148"/>
                  <a:pt x="4989441" y="0"/>
                </a:cubicBezTo>
                <a:cubicBezTo>
                  <a:pt x="5226749" y="34148"/>
                  <a:pt x="5392830" y="27011"/>
                  <a:pt x="5606113" y="0"/>
                </a:cubicBezTo>
                <a:cubicBezTo>
                  <a:pt x="5611970" y="115787"/>
                  <a:pt x="5587422" y="326287"/>
                  <a:pt x="5606113" y="531128"/>
                </a:cubicBezTo>
                <a:cubicBezTo>
                  <a:pt x="5624804" y="735969"/>
                  <a:pt x="5593737" y="971905"/>
                  <a:pt x="5606113" y="1235181"/>
                </a:cubicBezTo>
                <a:cubicBezTo>
                  <a:pt x="5618489" y="1498457"/>
                  <a:pt x="5615757" y="1538492"/>
                  <a:pt x="5606113" y="1723078"/>
                </a:cubicBezTo>
                <a:cubicBezTo>
                  <a:pt x="5596469" y="1907664"/>
                  <a:pt x="5587354" y="2258261"/>
                  <a:pt x="5606113" y="2427132"/>
                </a:cubicBezTo>
                <a:cubicBezTo>
                  <a:pt x="5624872" y="2596003"/>
                  <a:pt x="5611858" y="2791505"/>
                  <a:pt x="5606113" y="3001491"/>
                </a:cubicBezTo>
                <a:cubicBezTo>
                  <a:pt x="5600368" y="3211477"/>
                  <a:pt x="5608443" y="3367874"/>
                  <a:pt x="5606113" y="3575850"/>
                </a:cubicBezTo>
                <a:cubicBezTo>
                  <a:pt x="5603783" y="3783826"/>
                  <a:pt x="5595657" y="3974854"/>
                  <a:pt x="5606113" y="4323135"/>
                </a:cubicBezTo>
                <a:cubicBezTo>
                  <a:pt x="5347147" y="4350768"/>
                  <a:pt x="5172969" y="4302754"/>
                  <a:pt x="5039273" y="4323135"/>
                </a:cubicBezTo>
                <a:cubicBezTo>
                  <a:pt x="4905577" y="4343516"/>
                  <a:pt x="4567340" y="4310210"/>
                  <a:pt x="4360310" y="4323135"/>
                </a:cubicBezTo>
                <a:cubicBezTo>
                  <a:pt x="4153280" y="4336060"/>
                  <a:pt x="4087773" y="4310944"/>
                  <a:pt x="3849531" y="4323135"/>
                </a:cubicBezTo>
                <a:cubicBezTo>
                  <a:pt x="3611289" y="4335326"/>
                  <a:pt x="3589594" y="4342933"/>
                  <a:pt x="3338752" y="4323135"/>
                </a:cubicBezTo>
                <a:cubicBezTo>
                  <a:pt x="3087910" y="4303337"/>
                  <a:pt x="2762402" y="4326708"/>
                  <a:pt x="2603728" y="4323135"/>
                </a:cubicBezTo>
                <a:cubicBezTo>
                  <a:pt x="2445054" y="4319562"/>
                  <a:pt x="2305758" y="4307832"/>
                  <a:pt x="2149010" y="4323135"/>
                </a:cubicBezTo>
                <a:cubicBezTo>
                  <a:pt x="1992262" y="4338438"/>
                  <a:pt x="1861266" y="4342809"/>
                  <a:pt x="1582170" y="4323135"/>
                </a:cubicBezTo>
                <a:cubicBezTo>
                  <a:pt x="1303074" y="4303461"/>
                  <a:pt x="1072976" y="4329545"/>
                  <a:pt x="903207" y="4323135"/>
                </a:cubicBezTo>
                <a:cubicBezTo>
                  <a:pt x="733438" y="4316725"/>
                  <a:pt x="337046" y="4358584"/>
                  <a:pt x="0" y="4323135"/>
                </a:cubicBezTo>
                <a:cubicBezTo>
                  <a:pt x="13617" y="4120618"/>
                  <a:pt x="-8114" y="3985041"/>
                  <a:pt x="0" y="3792007"/>
                </a:cubicBezTo>
                <a:cubicBezTo>
                  <a:pt x="8114" y="3598973"/>
                  <a:pt x="-7371" y="3330535"/>
                  <a:pt x="0" y="3174416"/>
                </a:cubicBezTo>
                <a:cubicBezTo>
                  <a:pt x="7371" y="3018297"/>
                  <a:pt x="-25312" y="2729474"/>
                  <a:pt x="0" y="2513594"/>
                </a:cubicBezTo>
                <a:cubicBezTo>
                  <a:pt x="25312" y="2297714"/>
                  <a:pt x="8167" y="1977839"/>
                  <a:pt x="0" y="1809541"/>
                </a:cubicBezTo>
                <a:cubicBezTo>
                  <a:pt x="-8167" y="1641243"/>
                  <a:pt x="-17740" y="1546577"/>
                  <a:pt x="0" y="1321644"/>
                </a:cubicBezTo>
                <a:cubicBezTo>
                  <a:pt x="17740" y="1096711"/>
                  <a:pt x="10403" y="922412"/>
                  <a:pt x="0" y="617591"/>
                </a:cubicBezTo>
                <a:cubicBezTo>
                  <a:pt x="-10403" y="312770"/>
                  <a:pt x="-4966" y="306278"/>
                  <a:pt x="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36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Was bedeutet es, wenn Preise steigen, </a:t>
            </a:r>
          </a:p>
          <a:p>
            <a:pPr algn="ctr"/>
            <a:r>
              <a:rPr lang="de-AT" sz="36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aber dein Taschengeld gleichbleibt?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9755A622-1EA3-E323-7DB5-84901F1617D3}"/>
              </a:ext>
            </a:extLst>
          </p:cNvPr>
          <p:cNvSpPr/>
          <p:nvPr/>
        </p:nvSpPr>
        <p:spPr>
          <a:xfrm>
            <a:off x="7353788" y="2688335"/>
            <a:ext cx="4115400" cy="3325488"/>
          </a:xfrm>
          <a:custGeom>
            <a:avLst/>
            <a:gdLst>
              <a:gd name="connsiteX0" fmla="*/ 0 w 4115400"/>
              <a:gd name="connsiteY0" fmla="*/ 0 h 3325488"/>
              <a:gd name="connsiteX1" fmla="*/ 727054 w 4115400"/>
              <a:gd name="connsiteY1" fmla="*/ 0 h 3325488"/>
              <a:gd name="connsiteX2" fmla="*/ 1412954 w 4115400"/>
              <a:gd name="connsiteY2" fmla="*/ 0 h 3325488"/>
              <a:gd name="connsiteX3" fmla="*/ 2140008 w 4115400"/>
              <a:gd name="connsiteY3" fmla="*/ 0 h 3325488"/>
              <a:gd name="connsiteX4" fmla="*/ 2702446 w 4115400"/>
              <a:gd name="connsiteY4" fmla="*/ 0 h 3325488"/>
              <a:gd name="connsiteX5" fmla="*/ 3388346 w 4115400"/>
              <a:gd name="connsiteY5" fmla="*/ 0 h 3325488"/>
              <a:gd name="connsiteX6" fmla="*/ 4115400 w 4115400"/>
              <a:gd name="connsiteY6" fmla="*/ 0 h 3325488"/>
              <a:gd name="connsiteX7" fmla="*/ 4115400 w 4115400"/>
              <a:gd name="connsiteY7" fmla="*/ 631843 h 3325488"/>
              <a:gd name="connsiteX8" fmla="*/ 4115400 w 4115400"/>
              <a:gd name="connsiteY8" fmla="*/ 1330195 h 3325488"/>
              <a:gd name="connsiteX9" fmla="*/ 4115400 w 4115400"/>
              <a:gd name="connsiteY9" fmla="*/ 2028548 h 3325488"/>
              <a:gd name="connsiteX10" fmla="*/ 4115400 w 4115400"/>
              <a:gd name="connsiteY10" fmla="*/ 3325488 h 3325488"/>
              <a:gd name="connsiteX11" fmla="*/ 3552962 w 4115400"/>
              <a:gd name="connsiteY11" fmla="*/ 3325488 h 3325488"/>
              <a:gd name="connsiteX12" fmla="*/ 2784754 w 4115400"/>
              <a:gd name="connsiteY12" fmla="*/ 3325488 h 3325488"/>
              <a:gd name="connsiteX13" fmla="*/ 2140008 w 4115400"/>
              <a:gd name="connsiteY13" fmla="*/ 3325488 h 3325488"/>
              <a:gd name="connsiteX14" fmla="*/ 1412954 w 4115400"/>
              <a:gd name="connsiteY14" fmla="*/ 3325488 h 3325488"/>
              <a:gd name="connsiteX15" fmla="*/ 809362 w 4115400"/>
              <a:gd name="connsiteY15" fmla="*/ 3325488 h 3325488"/>
              <a:gd name="connsiteX16" fmla="*/ 0 w 4115400"/>
              <a:gd name="connsiteY16" fmla="*/ 3325488 h 3325488"/>
              <a:gd name="connsiteX17" fmla="*/ 0 w 4115400"/>
              <a:gd name="connsiteY17" fmla="*/ 2760155 h 3325488"/>
              <a:gd name="connsiteX18" fmla="*/ 0 w 4115400"/>
              <a:gd name="connsiteY18" fmla="*/ 2061803 h 3325488"/>
              <a:gd name="connsiteX19" fmla="*/ 0 w 4115400"/>
              <a:gd name="connsiteY19" fmla="*/ 1363450 h 3325488"/>
              <a:gd name="connsiteX20" fmla="*/ 0 w 4115400"/>
              <a:gd name="connsiteY20" fmla="*/ 731607 h 3325488"/>
              <a:gd name="connsiteX21" fmla="*/ 0 w 4115400"/>
              <a:gd name="connsiteY21" fmla="*/ 0 h 332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4115400" h="3325488" fill="none" extrusionOk="0">
                <a:moveTo>
                  <a:pt x="0" y="0"/>
                </a:moveTo>
                <a:cubicBezTo>
                  <a:pt x="354702" y="4028"/>
                  <a:pt x="526815" y="21813"/>
                  <a:pt x="727054" y="0"/>
                </a:cubicBezTo>
                <a:cubicBezTo>
                  <a:pt x="927293" y="-21813"/>
                  <a:pt x="1083076" y="-7031"/>
                  <a:pt x="1412954" y="0"/>
                </a:cubicBezTo>
                <a:cubicBezTo>
                  <a:pt x="1742832" y="7031"/>
                  <a:pt x="1870645" y="-11248"/>
                  <a:pt x="2140008" y="0"/>
                </a:cubicBezTo>
                <a:cubicBezTo>
                  <a:pt x="2409371" y="11248"/>
                  <a:pt x="2555824" y="-926"/>
                  <a:pt x="2702446" y="0"/>
                </a:cubicBezTo>
                <a:cubicBezTo>
                  <a:pt x="2849068" y="926"/>
                  <a:pt x="3132205" y="-20633"/>
                  <a:pt x="3388346" y="0"/>
                </a:cubicBezTo>
                <a:cubicBezTo>
                  <a:pt x="3644487" y="20633"/>
                  <a:pt x="3880757" y="-11591"/>
                  <a:pt x="4115400" y="0"/>
                </a:cubicBezTo>
                <a:cubicBezTo>
                  <a:pt x="4098353" y="249787"/>
                  <a:pt x="4105239" y="420697"/>
                  <a:pt x="4115400" y="631843"/>
                </a:cubicBezTo>
                <a:cubicBezTo>
                  <a:pt x="4125561" y="842989"/>
                  <a:pt x="4121835" y="1037762"/>
                  <a:pt x="4115400" y="1330195"/>
                </a:cubicBezTo>
                <a:cubicBezTo>
                  <a:pt x="4108965" y="1622628"/>
                  <a:pt x="4108727" y="1798300"/>
                  <a:pt x="4115400" y="2028548"/>
                </a:cubicBezTo>
                <a:cubicBezTo>
                  <a:pt x="4122073" y="2258796"/>
                  <a:pt x="4080726" y="2855761"/>
                  <a:pt x="4115400" y="3325488"/>
                </a:cubicBezTo>
                <a:cubicBezTo>
                  <a:pt x="3964255" y="3329828"/>
                  <a:pt x="3732815" y="3340708"/>
                  <a:pt x="3552962" y="3325488"/>
                </a:cubicBezTo>
                <a:cubicBezTo>
                  <a:pt x="3373109" y="3310268"/>
                  <a:pt x="3048406" y="3346448"/>
                  <a:pt x="2784754" y="3325488"/>
                </a:cubicBezTo>
                <a:cubicBezTo>
                  <a:pt x="2521102" y="3304528"/>
                  <a:pt x="2415228" y="3329871"/>
                  <a:pt x="2140008" y="3325488"/>
                </a:cubicBezTo>
                <a:cubicBezTo>
                  <a:pt x="1864788" y="3321105"/>
                  <a:pt x="1743772" y="3356261"/>
                  <a:pt x="1412954" y="3325488"/>
                </a:cubicBezTo>
                <a:cubicBezTo>
                  <a:pt x="1082136" y="3294715"/>
                  <a:pt x="1004465" y="3338397"/>
                  <a:pt x="809362" y="3325488"/>
                </a:cubicBezTo>
                <a:cubicBezTo>
                  <a:pt x="614259" y="3312579"/>
                  <a:pt x="376608" y="3326774"/>
                  <a:pt x="0" y="3325488"/>
                </a:cubicBezTo>
                <a:cubicBezTo>
                  <a:pt x="-15519" y="3070000"/>
                  <a:pt x="-7087" y="2916598"/>
                  <a:pt x="0" y="2760155"/>
                </a:cubicBezTo>
                <a:cubicBezTo>
                  <a:pt x="7087" y="2603712"/>
                  <a:pt x="7721" y="2206002"/>
                  <a:pt x="0" y="2061803"/>
                </a:cubicBezTo>
                <a:cubicBezTo>
                  <a:pt x="-7721" y="1917604"/>
                  <a:pt x="-30858" y="1676415"/>
                  <a:pt x="0" y="1363450"/>
                </a:cubicBezTo>
                <a:cubicBezTo>
                  <a:pt x="30858" y="1050485"/>
                  <a:pt x="1170" y="873396"/>
                  <a:pt x="0" y="731607"/>
                </a:cubicBezTo>
                <a:cubicBezTo>
                  <a:pt x="-1170" y="589818"/>
                  <a:pt x="-1730" y="252345"/>
                  <a:pt x="0" y="0"/>
                </a:cubicBezTo>
                <a:close/>
              </a:path>
              <a:path w="4115400" h="3325488" stroke="0" extrusionOk="0">
                <a:moveTo>
                  <a:pt x="0" y="0"/>
                </a:moveTo>
                <a:cubicBezTo>
                  <a:pt x="295241" y="-13003"/>
                  <a:pt x="412580" y="15336"/>
                  <a:pt x="644746" y="0"/>
                </a:cubicBezTo>
                <a:cubicBezTo>
                  <a:pt x="876912" y="-15336"/>
                  <a:pt x="1063312" y="-21868"/>
                  <a:pt x="1248338" y="0"/>
                </a:cubicBezTo>
                <a:cubicBezTo>
                  <a:pt x="1433364" y="21868"/>
                  <a:pt x="1789155" y="-20865"/>
                  <a:pt x="2016546" y="0"/>
                </a:cubicBezTo>
                <a:cubicBezTo>
                  <a:pt x="2243937" y="20865"/>
                  <a:pt x="2347364" y="21963"/>
                  <a:pt x="2661292" y="0"/>
                </a:cubicBezTo>
                <a:cubicBezTo>
                  <a:pt x="2975220" y="-21963"/>
                  <a:pt x="2986010" y="-18049"/>
                  <a:pt x="3306038" y="0"/>
                </a:cubicBezTo>
                <a:cubicBezTo>
                  <a:pt x="3626066" y="18049"/>
                  <a:pt x="3774851" y="17717"/>
                  <a:pt x="4115400" y="0"/>
                </a:cubicBezTo>
                <a:cubicBezTo>
                  <a:pt x="4137290" y="144702"/>
                  <a:pt x="4104200" y="309370"/>
                  <a:pt x="4115400" y="565333"/>
                </a:cubicBezTo>
                <a:cubicBezTo>
                  <a:pt x="4126600" y="821296"/>
                  <a:pt x="4132190" y="1118682"/>
                  <a:pt x="4115400" y="1263685"/>
                </a:cubicBezTo>
                <a:cubicBezTo>
                  <a:pt x="4098610" y="1408688"/>
                  <a:pt x="4123043" y="1721327"/>
                  <a:pt x="4115400" y="1962038"/>
                </a:cubicBezTo>
                <a:cubicBezTo>
                  <a:pt x="4107757" y="2202749"/>
                  <a:pt x="4123656" y="2405143"/>
                  <a:pt x="4115400" y="2693645"/>
                </a:cubicBezTo>
                <a:cubicBezTo>
                  <a:pt x="4107144" y="2982147"/>
                  <a:pt x="4096025" y="3053026"/>
                  <a:pt x="4115400" y="3325488"/>
                </a:cubicBezTo>
                <a:cubicBezTo>
                  <a:pt x="3863770" y="3301446"/>
                  <a:pt x="3690417" y="3342340"/>
                  <a:pt x="3388346" y="3325488"/>
                </a:cubicBezTo>
                <a:cubicBezTo>
                  <a:pt x="3086275" y="3308636"/>
                  <a:pt x="2900411" y="3299557"/>
                  <a:pt x="2620138" y="3325488"/>
                </a:cubicBezTo>
                <a:cubicBezTo>
                  <a:pt x="2339865" y="3351419"/>
                  <a:pt x="2192944" y="3340230"/>
                  <a:pt x="2057700" y="3325488"/>
                </a:cubicBezTo>
                <a:cubicBezTo>
                  <a:pt x="1922456" y="3310746"/>
                  <a:pt x="1586736" y="3322734"/>
                  <a:pt x="1289492" y="3325488"/>
                </a:cubicBezTo>
                <a:cubicBezTo>
                  <a:pt x="992248" y="3328242"/>
                  <a:pt x="917371" y="3349630"/>
                  <a:pt x="727054" y="3325488"/>
                </a:cubicBezTo>
                <a:cubicBezTo>
                  <a:pt x="536737" y="3301346"/>
                  <a:pt x="281338" y="3337172"/>
                  <a:pt x="0" y="3325488"/>
                </a:cubicBezTo>
                <a:cubicBezTo>
                  <a:pt x="29160" y="3167122"/>
                  <a:pt x="18875" y="2843731"/>
                  <a:pt x="0" y="2593881"/>
                </a:cubicBezTo>
                <a:cubicBezTo>
                  <a:pt x="-18875" y="2344031"/>
                  <a:pt x="-3230" y="2083483"/>
                  <a:pt x="0" y="1862273"/>
                </a:cubicBezTo>
                <a:cubicBezTo>
                  <a:pt x="3230" y="1641063"/>
                  <a:pt x="-22245" y="1404753"/>
                  <a:pt x="0" y="1263685"/>
                </a:cubicBezTo>
                <a:cubicBezTo>
                  <a:pt x="22245" y="1122617"/>
                  <a:pt x="-10508" y="877047"/>
                  <a:pt x="0" y="598588"/>
                </a:cubicBezTo>
                <a:cubicBezTo>
                  <a:pt x="10508" y="320129"/>
                  <a:pt x="-27097" y="263880"/>
                  <a:pt x="0" y="0"/>
                </a:cubicBezTo>
                <a:close/>
              </a:path>
            </a:pathLst>
          </a:custGeom>
          <a:solidFill>
            <a:srgbClr val="C5D8FF"/>
          </a:solidFill>
          <a:ln>
            <a:extLst>
              <a:ext uri="{C807C97D-BFC1-408E-A445-0C87EB9F89A2}">
                <ask:lineSketchStyleProps xmlns:ask="http://schemas.microsoft.com/office/drawing/2018/sketchyshapes" sd="171870794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/>
              <a:t>Platzhalter für QR-Code</a:t>
            </a:r>
          </a:p>
        </p:txBody>
      </p:sp>
      <p:pic>
        <p:nvPicPr>
          <p:cNvPr id="7" name="Picture 2" descr="Speech bubbles with question mark clipart">
            <a:extLst>
              <a:ext uri="{FF2B5EF4-FFF2-40B4-BE49-F238E27FC236}">
                <a16:creationId xmlns:a16="http://schemas.microsoft.com/office/drawing/2014/main" id="{B5A6CDC1-7F99-6597-9DB0-FB7C81E0A3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3945" y="681037"/>
            <a:ext cx="2597147" cy="254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21803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FB1754-1437-5172-5090-516061F88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88A708B-1406-B869-DB0A-C02691EBE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OMV Kurs-Chart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83274FE-56B0-6533-9D5D-DA37C44A55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20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6CF67307-CB47-9D66-28B7-68D3A1958254}"/>
              </a:ext>
            </a:extLst>
          </p:cNvPr>
          <p:cNvSpPr/>
          <p:nvPr/>
        </p:nvSpPr>
        <p:spPr>
          <a:xfrm>
            <a:off x="1357364" y="1564304"/>
            <a:ext cx="9660778" cy="4612659"/>
          </a:xfrm>
          <a:custGeom>
            <a:avLst/>
            <a:gdLst>
              <a:gd name="connsiteX0" fmla="*/ 0 w 9660778"/>
              <a:gd name="connsiteY0" fmla="*/ 0 h 4612659"/>
              <a:gd name="connsiteX1" fmla="*/ 690056 w 9660778"/>
              <a:gd name="connsiteY1" fmla="*/ 0 h 4612659"/>
              <a:gd name="connsiteX2" fmla="*/ 1186896 w 9660778"/>
              <a:gd name="connsiteY2" fmla="*/ 0 h 4612659"/>
              <a:gd name="connsiteX3" fmla="*/ 1683736 w 9660778"/>
              <a:gd name="connsiteY3" fmla="*/ 0 h 4612659"/>
              <a:gd name="connsiteX4" fmla="*/ 2373791 w 9660778"/>
              <a:gd name="connsiteY4" fmla="*/ 0 h 4612659"/>
              <a:gd name="connsiteX5" fmla="*/ 2774023 w 9660778"/>
              <a:gd name="connsiteY5" fmla="*/ 0 h 4612659"/>
              <a:gd name="connsiteX6" fmla="*/ 3174256 w 9660778"/>
              <a:gd name="connsiteY6" fmla="*/ 0 h 4612659"/>
              <a:gd name="connsiteX7" fmla="*/ 3864311 w 9660778"/>
              <a:gd name="connsiteY7" fmla="*/ 0 h 4612659"/>
              <a:gd name="connsiteX8" fmla="*/ 4554367 w 9660778"/>
              <a:gd name="connsiteY8" fmla="*/ 0 h 4612659"/>
              <a:gd name="connsiteX9" fmla="*/ 4954599 w 9660778"/>
              <a:gd name="connsiteY9" fmla="*/ 0 h 4612659"/>
              <a:gd name="connsiteX10" fmla="*/ 5354831 w 9660778"/>
              <a:gd name="connsiteY10" fmla="*/ 0 h 4612659"/>
              <a:gd name="connsiteX11" fmla="*/ 6141495 w 9660778"/>
              <a:gd name="connsiteY11" fmla="*/ 0 h 4612659"/>
              <a:gd name="connsiteX12" fmla="*/ 6638335 w 9660778"/>
              <a:gd name="connsiteY12" fmla="*/ 0 h 4612659"/>
              <a:gd name="connsiteX13" fmla="*/ 7424998 w 9660778"/>
              <a:gd name="connsiteY13" fmla="*/ 0 h 4612659"/>
              <a:gd name="connsiteX14" fmla="*/ 7825230 w 9660778"/>
              <a:gd name="connsiteY14" fmla="*/ 0 h 4612659"/>
              <a:gd name="connsiteX15" fmla="*/ 8611894 w 9660778"/>
              <a:gd name="connsiteY15" fmla="*/ 0 h 4612659"/>
              <a:gd name="connsiteX16" fmla="*/ 9660778 w 9660778"/>
              <a:gd name="connsiteY16" fmla="*/ 0 h 4612659"/>
              <a:gd name="connsiteX17" fmla="*/ 9660778 w 9660778"/>
              <a:gd name="connsiteY17" fmla="*/ 658951 h 4612659"/>
              <a:gd name="connsiteX18" fmla="*/ 9660778 w 9660778"/>
              <a:gd name="connsiteY18" fmla="*/ 1179523 h 4612659"/>
              <a:gd name="connsiteX19" fmla="*/ 9660778 w 9660778"/>
              <a:gd name="connsiteY19" fmla="*/ 1838474 h 4612659"/>
              <a:gd name="connsiteX20" fmla="*/ 9660778 w 9660778"/>
              <a:gd name="connsiteY20" fmla="*/ 2543552 h 4612659"/>
              <a:gd name="connsiteX21" fmla="*/ 9660778 w 9660778"/>
              <a:gd name="connsiteY21" fmla="*/ 3156377 h 4612659"/>
              <a:gd name="connsiteX22" fmla="*/ 9660778 w 9660778"/>
              <a:gd name="connsiteY22" fmla="*/ 3815328 h 4612659"/>
              <a:gd name="connsiteX23" fmla="*/ 9660778 w 9660778"/>
              <a:gd name="connsiteY23" fmla="*/ 4612659 h 4612659"/>
              <a:gd name="connsiteX24" fmla="*/ 8970722 w 9660778"/>
              <a:gd name="connsiteY24" fmla="*/ 4612659 h 4612659"/>
              <a:gd name="connsiteX25" fmla="*/ 8184059 w 9660778"/>
              <a:gd name="connsiteY25" fmla="*/ 4612659 h 4612659"/>
              <a:gd name="connsiteX26" fmla="*/ 7397396 w 9660778"/>
              <a:gd name="connsiteY26" fmla="*/ 4612659 h 4612659"/>
              <a:gd name="connsiteX27" fmla="*/ 6514125 w 9660778"/>
              <a:gd name="connsiteY27" fmla="*/ 4612659 h 4612659"/>
              <a:gd name="connsiteX28" fmla="*/ 6113892 w 9660778"/>
              <a:gd name="connsiteY28" fmla="*/ 4612659 h 4612659"/>
              <a:gd name="connsiteX29" fmla="*/ 5327229 w 9660778"/>
              <a:gd name="connsiteY29" fmla="*/ 4612659 h 4612659"/>
              <a:gd name="connsiteX30" fmla="*/ 4733781 w 9660778"/>
              <a:gd name="connsiteY30" fmla="*/ 4612659 h 4612659"/>
              <a:gd name="connsiteX31" fmla="*/ 3947118 w 9660778"/>
              <a:gd name="connsiteY31" fmla="*/ 4612659 h 4612659"/>
              <a:gd name="connsiteX32" fmla="*/ 3063847 w 9660778"/>
              <a:gd name="connsiteY32" fmla="*/ 4612659 h 4612659"/>
              <a:gd name="connsiteX33" fmla="*/ 2663615 w 9660778"/>
              <a:gd name="connsiteY33" fmla="*/ 4612659 h 4612659"/>
              <a:gd name="connsiteX34" fmla="*/ 2070167 w 9660778"/>
              <a:gd name="connsiteY34" fmla="*/ 4612659 h 4612659"/>
              <a:gd name="connsiteX35" fmla="*/ 1573327 w 9660778"/>
              <a:gd name="connsiteY35" fmla="*/ 4612659 h 4612659"/>
              <a:gd name="connsiteX36" fmla="*/ 979879 w 9660778"/>
              <a:gd name="connsiteY36" fmla="*/ 4612659 h 4612659"/>
              <a:gd name="connsiteX37" fmla="*/ 0 w 9660778"/>
              <a:gd name="connsiteY37" fmla="*/ 4612659 h 4612659"/>
              <a:gd name="connsiteX38" fmla="*/ 0 w 9660778"/>
              <a:gd name="connsiteY38" fmla="*/ 4092087 h 4612659"/>
              <a:gd name="connsiteX39" fmla="*/ 0 w 9660778"/>
              <a:gd name="connsiteY39" fmla="*/ 3340883 h 4612659"/>
              <a:gd name="connsiteX40" fmla="*/ 0 w 9660778"/>
              <a:gd name="connsiteY40" fmla="*/ 2774185 h 4612659"/>
              <a:gd name="connsiteX41" fmla="*/ 0 w 9660778"/>
              <a:gd name="connsiteY41" fmla="*/ 2161360 h 4612659"/>
              <a:gd name="connsiteX42" fmla="*/ 0 w 9660778"/>
              <a:gd name="connsiteY42" fmla="*/ 1410156 h 4612659"/>
              <a:gd name="connsiteX43" fmla="*/ 0 w 9660778"/>
              <a:gd name="connsiteY43" fmla="*/ 658951 h 4612659"/>
              <a:gd name="connsiteX44" fmla="*/ 0 w 9660778"/>
              <a:gd name="connsiteY44" fmla="*/ 0 h 46126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9660778" h="4612659" fill="none" extrusionOk="0">
                <a:moveTo>
                  <a:pt x="0" y="0"/>
                </a:moveTo>
                <a:cubicBezTo>
                  <a:pt x="194909" y="-33882"/>
                  <a:pt x="353786" y="-11953"/>
                  <a:pt x="690056" y="0"/>
                </a:cubicBezTo>
                <a:cubicBezTo>
                  <a:pt x="1026326" y="11953"/>
                  <a:pt x="982462" y="24115"/>
                  <a:pt x="1186896" y="0"/>
                </a:cubicBezTo>
                <a:cubicBezTo>
                  <a:pt x="1391330" y="-24115"/>
                  <a:pt x="1540991" y="-1060"/>
                  <a:pt x="1683736" y="0"/>
                </a:cubicBezTo>
                <a:cubicBezTo>
                  <a:pt x="1826481" y="1060"/>
                  <a:pt x="2102928" y="846"/>
                  <a:pt x="2373791" y="0"/>
                </a:cubicBezTo>
                <a:cubicBezTo>
                  <a:pt x="2644655" y="-846"/>
                  <a:pt x="2666552" y="8365"/>
                  <a:pt x="2774023" y="0"/>
                </a:cubicBezTo>
                <a:cubicBezTo>
                  <a:pt x="2881494" y="-8365"/>
                  <a:pt x="2977843" y="8012"/>
                  <a:pt x="3174256" y="0"/>
                </a:cubicBezTo>
                <a:cubicBezTo>
                  <a:pt x="3370669" y="-8012"/>
                  <a:pt x="3709012" y="-16547"/>
                  <a:pt x="3864311" y="0"/>
                </a:cubicBezTo>
                <a:cubicBezTo>
                  <a:pt x="4019610" y="16547"/>
                  <a:pt x="4326135" y="-29687"/>
                  <a:pt x="4554367" y="0"/>
                </a:cubicBezTo>
                <a:cubicBezTo>
                  <a:pt x="4782599" y="29687"/>
                  <a:pt x="4825253" y="-5655"/>
                  <a:pt x="4954599" y="0"/>
                </a:cubicBezTo>
                <a:cubicBezTo>
                  <a:pt x="5083945" y="5655"/>
                  <a:pt x="5215887" y="-3876"/>
                  <a:pt x="5354831" y="0"/>
                </a:cubicBezTo>
                <a:cubicBezTo>
                  <a:pt x="5493775" y="3876"/>
                  <a:pt x="5749947" y="-33708"/>
                  <a:pt x="6141495" y="0"/>
                </a:cubicBezTo>
                <a:cubicBezTo>
                  <a:pt x="6533043" y="33708"/>
                  <a:pt x="6525293" y="3932"/>
                  <a:pt x="6638335" y="0"/>
                </a:cubicBezTo>
                <a:cubicBezTo>
                  <a:pt x="6751377" y="-3932"/>
                  <a:pt x="7208123" y="-349"/>
                  <a:pt x="7424998" y="0"/>
                </a:cubicBezTo>
                <a:cubicBezTo>
                  <a:pt x="7641873" y="349"/>
                  <a:pt x="7645864" y="-8642"/>
                  <a:pt x="7825230" y="0"/>
                </a:cubicBezTo>
                <a:cubicBezTo>
                  <a:pt x="8004596" y="8642"/>
                  <a:pt x="8427807" y="17660"/>
                  <a:pt x="8611894" y="0"/>
                </a:cubicBezTo>
                <a:cubicBezTo>
                  <a:pt x="8795981" y="-17660"/>
                  <a:pt x="9171964" y="-6142"/>
                  <a:pt x="9660778" y="0"/>
                </a:cubicBezTo>
                <a:cubicBezTo>
                  <a:pt x="9638320" y="177110"/>
                  <a:pt x="9670858" y="486222"/>
                  <a:pt x="9660778" y="658951"/>
                </a:cubicBezTo>
                <a:cubicBezTo>
                  <a:pt x="9650698" y="831680"/>
                  <a:pt x="9679746" y="1063916"/>
                  <a:pt x="9660778" y="1179523"/>
                </a:cubicBezTo>
                <a:cubicBezTo>
                  <a:pt x="9641810" y="1295130"/>
                  <a:pt x="9679375" y="1542794"/>
                  <a:pt x="9660778" y="1838474"/>
                </a:cubicBezTo>
                <a:cubicBezTo>
                  <a:pt x="9642181" y="2134154"/>
                  <a:pt x="9658965" y="2358914"/>
                  <a:pt x="9660778" y="2543552"/>
                </a:cubicBezTo>
                <a:cubicBezTo>
                  <a:pt x="9662591" y="2728190"/>
                  <a:pt x="9673228" y="2988555"/>
                  <a:pt x="9660778" y="3156377"/>
                </a:cubicBezTo>
                <a:cubicBezTo>
                  <a:pt x="9648328" y="3324200"/>
                  <a:pt x="9628352" y="3574257"/>
                  <a:pt x="9660778" y="3815328"/>
                </a:cubicBezTo>
                <a:cubicBezTo>
                  <a:pt x="9693204" y="4056399"/>
                  <a:pt x="9682215" y="4342768"/>
                  <a:pt x="9660778" y="4612659"/>
                </a:cubicBezTo>
                <a:cubicBezTo>
                  <a:pt x="9457042" y="4642848"/>
                  <a:pt x="9188249" y="4605435"/>
                  <a:pt x="8970722" y="4612659"/>
                </a:cubicBezTo>
                <a:cubicBezTo>
                  <a:pt x="8753195" y="4619883"/>
                  <a:pt x="8504059" y="4601140"/>
                  <a:pt x="8184059" y="4612659"/>
                </a:cubicBezTo>
                <a:cubicBezTo>
                  <a:pt x="7864059" y="4624178"/>
                  <a:pt x="7748423" y="4636875"/>
                  <a:pt x="7397396" y="4612659"/>
                </a:cubicBezTo>
                <a:cubicBezTo>
                  <a:pt x="7046369" y="4588443"/>
                  <a:pt x="6849817" y="4598148"/>
                  <a:pt x="6514125" y="4612659"/>
                </a:cubicBezTo>
                <a:cubicBezTo>
                  <a:pt x="6178433" y="4627170"/>
                  <a:pt x="6287214" y="4595873"/>
                  <a:pt x="6113892" y="4612659"/>
                </a:cubicBezTo>
                <a:cubicBezTo>
                  <a:pt x="5940570" y="4629445"/>
                  <a:pt x="5499576" y="4630551"/>
                  <a:pt x="5327229" y="4612659"/>
                </a:cubicBezTo>
                <a:cubicBezTo>
                  <a:pt x="5154882" y="4594767"/>
                  <a:pt x="4859974" y="4636753"/>
                  <a:pt x="4733781" y="4612659"/>
                </a:cubicBezTo>
                <a:cubicBezTo>
                  <a:pt x="4607588" y="4588565"/>
                  <a:pt x="4310859" y="4598189"/>
                  <a:pt x="3947118" y="4612659"/>
                </a:cubicBezTo>
                <a:cubicBezTo>
                  <a:pt x="3583377" y="4627129"/>
                  <a:pt x="3371318" y="4581481"/>
                  <a:pt x="3063847" y="4612659"/>
                </a:cubicBezTo>
                <a:cubicBezTo>
                  <a:pt x="2756376" y="4643837"/>
                  <a:pt x="2789608" y="4601349"/>
                  <a:pt x="2663615" y="4612659"/>
                </a:cubicBezTo>
                <a:cubicBezTo>
                  <a:pt x="2537622" y="4623969"/>
                  <a:pt x="2300496" y="4595684"/>
                  <a:pt x="2070167" y="4612659"/>
                </a:cubicBezTo>
                <a:cubicBezTo>
                  <a:pt x="1839838" y="4629634"/>
                  <a:pt x="1746110" y="4613858"/>
                  <a:pt x="1573327" y="4612659"/>
                </a:cubicBezTo>
                <a:cubicBezTo>
                  <a:pt x="1400544" y="4611460"/>
                  <a:pt x="1251935" y="4585494"/>
                  <a:pt x="979879" y="4612659"/>
                </a:cubicBezTo>
                <a:cubicBezTo>
                  <a:pt x="707823" y="4639824"/>
                  <a:pt x="341992" y="4623238"/>
                  <a:pt x="0" y="4612659"/>
                </a:cubicBezTo>
                <a:cubicBezTo>
                  <a:pt x="21018" y="4363299"/>
                  <a:pt x="-15426" y="4231397"/>
                  <a:pt x="0" y="4092087"/>
                </a:cubicBezTo>
                <a:cubicBezTo>
                  <a:pt x="15426" y="3952777"/>
                  <a:pt x="-35861" y="3509164"/>
                  <a:pt x="0" y="3340883"/>
                </a:cubicBezTo>
                <a:cubicBezTo>
                  <a:pt x="35861" y="3172602"/>
                  <a:pt x="-23895" y="2959333"/>
                  <a:pt x="0" y="2774185"/>
                </a:cubicBezTo>
                <a:cubicBezTo>
                  <a:pt x="23895" y="2589037"/>
                  <a:pt x="-15457" y="2446238"/>
                  <a:pt x="0" y="2161360"/>
                </a:cubicBezTo>
                <a:cubicBezTo>
                  <a:pt x="15457" y="1876483"/>
                  <a:pt x="20657" y="1596914"/>
                  <a:pt x="0" y="1410156"/>
                </a:cubicBezTo>
                <a:cubicBezTo>
                  <a:pt x="-20657" y="1223398"/>
                  <a:pt x="37127" y="838875"/>
                  <a:pt x="0" y="658951"/>
                </a:cubicBezTo>
                <a:cubicBezTo>
                  <a:pt x="-37127" y="479027"/>
                  <a:pt x="10641" y="186644"/>
                  <a:pt x="0" y="0"/>
                </a:cubicBezTo>
                <a:close/>
              </a:path>
              <a:path w="9660778" h="4612659" stroke="0" extrusionOk="0">
                <a:moveTo>
                  <a:pt x="0" y="0"/>
                </a:moveTo>
                <a:cubicBezTo>
                  <a:pt x="203950" y="25252"/>
                  <a:pt x="366856" y="-22445"/>
                  <a:pt x="690056" y="0"/>
                </a:cubicBezTo>
                <a:cubicBezTo>
                  <a:pt x="1013256" y="22445"/>
                  <a:pt x="985020" y="15294"/>
                  <a:pt x="1090288" y="0"/>
                </a:cubicBezTo>
                <a:cubicBezTo>
                  <a:pt x="1195556" y="-15294"/>
                  <a:pt x="1764426" y="29546"/>
                  <a:pt x="1973559" y="0"/>
                </a:cubicBezTo>
                <a:cubicBezTo>
                  <a:pt x="2182692" y="-29546"/>
                  <a:pt x="2282698" y="23307"/>
                  <a:pt x="2470399" y="0"/>
                </a:cubicBezTo>
                <a:cubicBezTo>
                  <a:pt x="2658100" y="-23307"/>
                  <a:pt x="3073066" y="-35942"/>
                  <a:pt x="3353670" y="0"/>
                </a:cubicBezTo>
                <a:cubicBezTo>
                  <a:pt x="3634274" y="35942"/>
                  <a:pt x="3905776" y="-42600"/>
                  <a:pt x="4236941" y="0"/>
                </a:cubicBezTo>
                <a:cubicBezTo>
                  <a:pt x="4568106" y="42600"/>
                  <a:pt x="4781412" y="29087"/>
                  <a:pt x="5023605" y="0"/>
                </a:cubicBezTo>
                <a:cubicBezTo>
                  <a:pt x="5265798" y="-29087"/>
                  <a:pt x="5492504" y="16650"/>
                  <a:pt x="5713660" y="0"/>
                </a:cubicBezTo>
                <a:cubicBezTo>
                  <a:pt x="5934816" y="-16650"/>
                  <a:pt x="6036177" y="-24479"/>
                  <a:pt x="6210500" y="0"/>
                </a:cubicBezTo>
                <a:cubicBezTo>
                  <a:pt x="6384823" y="24479"/>
                  <a:pt x="6629479" y="13699"/>
                  <a:pt x="6997163" y="0"/>
                </a:cubicBezTo>
                <a:cubicBezTo>
                  <a:pt x="7364847" y="-13699"/>
                  <a:pt x="7515778" y="8081"/>
                  <a:pt x="7687219" y="0"/>
                </a:cubicBezTo>
                <a:cubicBezTo>
                  <a:pt x="7858660" y="-8081"/>
                  <a:pt x="7942293" y="5598"/>
                  <a:pt x="8087451" y="0"/>
                </a:cubicBezTo>
                <a:cubicBezTo>
                  <a:pt x="8232609" y="-5598"/>
                  <a:pt x="8474962" y="-20696"/>
                  <a:pt x="8777507" y="0"/>
                </a:cubicBezTo>
                <a:cubicBezTo>
                  <a:pt x="9080052" y="20696"/>
                  <a:pt x="9438086" y="5241"/>
                  <a:pt x="9660778" y="0"/>
                </a:cubicBezTo>
                <a:cubicBezTo>
                  <a:pt x="9652704" y="141077"/>
                  <a:pt x="9640637" y="472678"/>
                  <a:pt x="9660778" y="612825"/>
                </a:cubicBezTo>
                <a:cubicBezTo>
                  <a:pt x="9680919" y="752973"/>
                  <a:pt x="9682057" y="999765"/>
                  <a:pt x="9660778" y="1179523"/>
                </a:cubicBezTo>
                <a:cubicBezTo>
                  <a:pt x="9639499" y="1359281"/>
                  <a:pt x="9630141" y="1581996"/>
                  <a:pt x="9660778" y="1838474"/>
                </a:cubicBezTo>
                <a:cubicBezTo>
                  <a:pt x="9691415" y="2094952"/>
                  <a:pt x="9639358" y="2284130"/>
                  <a:pt x="9660778" y="2497425"/>
                </a:cubicBezTo>
                <a:cubicBezTo>
                  <a:pt x="9682198" y="2710720"/>
                  <a:pt x="9670945" y="2912579"/>
                  <a:pt x="9660778" y="3110250"/>
                </a:cubicBezTo>
                <a:cubicBezTo>
                  <a:pt x="9650611" y="3307921"/>
                  <a:pt x="9662281" y="3487743"/>
                  <a:pt x="9660778" y="3861455"/>
                </a:cubicBezTo>
                <a:cubicBezTo>
                  <a:pt x="9659275" y="4235168"/>
                  <a:pt x="9674865" y="4414833"/>
                  <a:pt x="9660778" y="4612659"/>
                </a:cubicBezTo>
                <a:cubicBezTo>
                  <a:pt x="9272811" y="4640342"/>
                  <a:pt x="9065983" y="4578752"/>
                  <a:pt x="8777507" y="4612659"/>
                </a:cubicBezTo>
                <a:cubicBezTo>
                  <a:pt x="8489031" y="4646566"/>
                  <a:pt x="8075567" y="4636195"/>
                  <a:pt x="7894236" y="4612659"/>
                </a:cubicBezTo>
                <a:cubicBezTo>
                  <a:pt x="7712905" y="4589123"/>
                  <a:pt x="7450701" y="4595427"/>
                  <a:pt x="7204180" y="4612659"/>
                </a:cubicBezTo>
                <a:cubicBezTo>
                  <a:pt x="6957659" y="4629891"/>
                  <a:pt x="6620163" y="4570191"/>
                  <a:pt x="6320909" y="4612659"/>
                </a:cubicBezTo>
                <a:cubicBezTo>
                  <a:pt x="6021655" y="4655127"/>
                  <a:pt x="6032634" y="4620144"/>
                  <a:pt x="5920677" y="4612659"/>
                </a:cubicBezTo>
                <a:cubicBezTo>
                  <a:pt x="5808720" y="4605174"/>
                  <a:pt x="5523776" y="4612871"/>
                  <a:pt x="5327229" y="4612659"/>
                </a:cubicBezTo>
                <a:cubicBezTo>
                  <a:pt x="5130682" y="4612447"/>
                  <a:pt x="4960626" y="4603422"/>
                  <a:pt x="4637173" y="4612659"/>
                </a:cubicBezTo>
                <a:cubicBezTo>
                  <a:pt x="4313720" y="4621896"/>
                  <a:pt x="4303539" y="4633048"/>
                  <a:pt x="4140333" y="4612659"/>
                </a:cubicBezTo>
                <a:cubicBezTo>
                  <a:pt x="3977127" y="4592270"/>
                  <a:pt x="3823153" y="4608293"/>
                  <a:pt x="3643493" y="4612659"/>
                </a:cubicBezTo>
                <a:cubicBezTo>
                  <a:pt x="3463833" y="4617025"/>
                  <a:pt x="3059060" y="4637702"/>
                  <a:pt x="2856830" y="4612659"/>
                </a:cubicBezTo>
                <a:cubicBezTo>
                  <a:pt x="2654600" y="4587616"/>
                  <a:pt x="2353115" y="4624957"/>
                  <a:pt x="2070167" y="4612659"/>
                </a:cubicBezTo>
                <a:cubicBezTo>
                  <a:pt x="1787219" y="4600361"/>
                  <a:pt x="1591818" y="4608758"/>
                  <a:pt x="1380111" y="4612659"/>
                </a:cubicBezTo>
                <a:cubicBezTo>
                  <a:pt x="1168404" y="4616560"/>
                  <a:pt x="336443" y="4612228"/>
                  <a:pt x="0" y="4612659"/>
                </a:cubicBezTo>
                <a:cubicBezTo>
                  <a:pt x="-1857" y="4502582"/>
                  <a:pt x="488" y="4295546"/>
                  <a:pt x="0" y="4092087"/>
                </a:cubicBezTo>
                <a:cubicBezTo>
                  <a:pt x="-488" y="3888628"/>
                  <a:pt x="9760" y="3695057"/>
                  <a:pt x="0" y="3387010"/>
                </a:cubicBezTo>
                <a:cubicBezTo>
                  <a:pt x="-9760" y="3078963"/>
                  <a:pt x="4990" y="2917973"/>
                  <a:pt x="0" y="2728058"/>
                </a:cubicBezTo>
                <a:cubicBezTo>
                  <a:pt x="-4990" y="2538143"/>
                  <a:pt x="27488" y="2308731"/>
                  <a:pt x="0" y="2069107"/>
                </a:cubicBezTo>
                <a:cubicBezTo>
                  <a:pt x="-27488" y="1829483"/>
                  <a:pt x="35079" y="1624110"/>
                  <a:pt x="0" y="1317903"/>
                </a:cubicBezTo>
                <a:cubicBezTo>
                  <a:pt x="-35079" y="1011696"/>
                  <a:pt x="6872" y="898855"/>
                  <a:pt x="0" y="658951"/>
                </a:cubicBezTo>
                <a:cubicBezTo>
                  <a:pt x="-6872" y="419047"/>
                  <a:pt x="26806" y="321403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A9EB37E0-3FA8-79BC-C4DF-4D18FE2B2531}"/>
              </a:ext>
            </a:extLst>
          </p:cNvPr>
          <p:cNvSpPr txBox="1"/>
          <p:nvPr/>
        </p:nvSpPr>
        <p:spPr>
          <a:xfrm>
            <a:off x="317395" y="6559498"/>
            <a:ext cx="494985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000" dirty="0"/>
              <a:t>Q: </a:t>
            </a:r>
            <a:r>
              <a:rPr lang="de-AT" sz="1000" dirty="0">
                <a:hlinkClick r:id="rId3"/>
              </a:rPr>
              <a:t>https://www.wienerborse.at  </a:t>
            </a:r>
            <a:r>
              <a:rPr lang="de-AT" sz="1000" dirty="0"/>
              <a:t>(Stand 23.06.2025)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271756FE-2517-F16F-AA45-5DF094F9E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02038" y="1690688"/>
            <a:ext cx="9232598" cy="4221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7435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5FE9B-7D18-0F9F-72E5-676AEA6A03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AD24BF4-9A5D-7595-AA05-62722BBBE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Immobilie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8CC41F5-3859-D40C-D5BC-679791A53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21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F67BEB4-085F-7E27-1CE7-7E31FF95D990}"/>
              </a:ext>
            </a:extLst>
          </p:cNvPr>
          <p:cNvSpPr/>
          <p:nvPr/>
        </p:nvSpPr>
        <p:spPr>
          <a:xfrm>
            <a:off x="7558873" y="886767"/>
            <a:ext cx="4170066" cy="2542233"/>
          </a:xfrm>
          <a:custGeom>
            <a:avLst/>
            <a:gdLst>
              <a:gd name="connsiteX0" fmla="*/ 0 w 4170066"/>
              <a:gd name="connsiteY0" fmla="*/ 0 h 2542233"/>
              <a:gd name="connsiteX1" fmla="*/ 736712 w 4170066"/>
              <a:gd name="connsiteY1" fmla="*/ 0 h 2542233"/>
              <a:gd name="connsiteX2" fmla="*/ 1431723 w 4170066"/>
              <a:gd name="connsiteY2" fmla="*/ 0 h 2542233"/>
              <a:gd name="connsiteX3" fmla="*/ 2043332 w 4170066"/>
              <a:gd name="connsiteY3" fmla="*/ 0 h 2542233"/>
              <a:gd name="connsiteX4" fmla="*/ 2821745 w 4170066"/>
              <a:gd name="connsiteY4" fmla="*/ 0 h 2542233"/>
              <a:gd name="connsiteX5" fmla="*/ 3558456 w 4170066"/>
              <a:gd name="connsiteY5" fmla="*/ 0 h 2542233"/>
              <a:gd name="connsiteX6" fmla="*/ 4170066 w 4170066"/>
              <a:gd name="connsiteY6" fmla="*/ 0 h 2542233"/>
              <a:gd name="connsiteX7" fmla="*/ 4170066 w 4170066"/>
              <a:gd name="connsiteY7" fmla="*/ 559291 h 2542233"/>
              <a:gd name="connsiteX8" fmla="*/ 4170066 w 4170066"/>
              <a:gd name="connsiteY8" fmla="*/ 1144005 h 2542233"/>
              <a:gd name="connsiteX9" fmla="*/ 4170066 w 4170066"/>
              <a:gd name="connsiteY9" fmla="*/ 1804985 h 2542233"/>
              <a:gd name="connsiteX10" fmla="*/ 4170066 w 4170066"/>
              <a:gd name="connsiteY10" fmla="*/ 2542233 h 2542233"/>
              <a:gd name="connsiteX11" fmla="*/ 3475055 w 4170066"/>
              <a:gd name="connsiteY11" fmla="*/ 2542233 h 2542233"/>
              <a:gd name="connsiteX12" fmla="*/ 2780044 w 4170066"/>
              <a:gd name="connsiteY12" fmla="*/ 2542233 h 2542233"/>
              <a:gd name="connsiteX13" fmla="*/ 2001632 w 4170066"/>
              <a:gd name="connsiteY13" fmla="*/ 2542233 h 2542233"/>
              <a:gd name="connsiteX14" fmla="*/ 1264920 w 4170066"/>
              <a:gd name="connsiteY14" fmla="*/ 2542233 h 2542233"/>
              <a:gd name="connsiteX15" fmla="*/ 0 w 4170066"/>
              <a:gd name="connsiteY15" fmla="*/ 2542233 h 2542233"/>
              <a:gd name="connsiteX16" fmla="*/ 0 w 4170066"/>
              <a:gd name="connsiteY16" fmla="*/ 1906675 h 2542233"/>
              <a:gd name="connsiteX17" fmla="*/ 0 w 4170066"/>
              <a:gd name="connsiteY17" fmla="*/ 1296539 h 2542233"/>
              <a:gd name="connsiteX18" fmla="*/ 0 w 4170066"/>
              <a:gd name="connsiteY18" fmla="*/ 610136 h 2542233"/>
              <a:gd name="connsiteX19" fmla="*/ 0 w 4170066"/>
              <a:gd name="connsiteY19" fmla="*/ 0 h 254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70066" h="2542233" fill="none" extrusionOk="0">
                <a:moveTo>
                  <a:pt x="0" y="0"/>
                </a:moveTo>
                <a:cubicBezTo>
                  <a:pt x="162790" y="-17519"/>
                  <a:pt x="511887" y="31129"/>
                  <a:pt x="736712" y="0"/>
                </a:cubicBezTo>
                <a:cubicBezTo>
                  <a:pt x="961537" y="-31129"/>
                  <a:pt x="1236685" y="12061"/>
                  <a:pt x="1431723" y="0"/>
                </a:cubicBezTo>
                <a:cubicBezTo>
                  <a:pt x="1626761" y="-12061"/>
                  <a:pt x="1911506" y="7383"/>
                  <a:pt x="2043332" y="0"/>
                </a:cubicBezTo>
                <a:cubicBezTo>
                  <a:pt x="2175158" y="-7383"/>
                  <a:pt x="2442911" y="9019"/>
                  <a:pt x="2821745" y="0"/>
                </a:cubicBezTo>
                <a:cubicBezTo>
                  <a:pt x="3200579" y="-9019"/>
                  <a:pt x="3332049" y="19898"/>
                  <a:pt x="3558456" y="0"/>
                </a:cubicBezTo>
                <a:cubicBezTo>
                  <a:pt x="3784863" y="-19898"/>
                  <a:pt x="3961117" y="28430"/>
                  <a:pt x="4170066" y="0"/>
                </a:cubicBezTo>
                <a:cubicBezTo>
                  <a:pt x="4195004" y="233840"/>
                  <a:pt x="4185389" y="418960"/>
                  <a:pt x="4170066" y="559291"/>
                </a:cubicBezTo>
                <a:cubicBezTo>
                  <a:pt x="4154743" y="699622"/>
                  <a:pt x="4197726" y="879876"/>
                  <a:pt x="4170066" y="1144005"/>
                </a:cubicBezTo>
                <a:cubicBezTo>
                  <a:pt x="4142406" y="1408134"/>
                  <a:pt x="4150563" y="1644503"/>
                  <a:pt x="4170066" y="1804985"/>
                </a:cubicBezTo>
                <a:cubicBezTo>
                  <a:pt x="4189569" y="1965467"/>
                  <a:pt x="4150078" y="2305333"/>
                  <a:pt x="4170066" y="2542233"/>
                </a:cubicBezTo>
                <a:cubicBezTo>
                  <a:pt x="3867347" y="2550749"/>
                  <a:pt x="3648549" y="2525514"/>
                  <a:pt x="3475055" y="2542233"/>
                </a:cubicBezTo>
                <a:cubicBezTo>
                  <a:pt x="3301561" y="2558952"/>
                  <a:pt x="2960378" y="2573264"/>
                  <a:pt x="2780044" y="2542233"/>
                </a:cubicBezTo>
                <a:cubicBezTo>
                  <a:pt x="2599710" y="2511202"/>
                  <a:pt x="2192938" y="2515973"/>
                  <a:pt x="2001632" y="2542233"/>
                </a:cubicBezTo>
                <a:cubicBezTo>
                  <a:pt x="1810326" y="2568493"/>
                  <a:pt x="1540966" y="2530220"/>
                  <a:pt x="1264920" y="2542233"/>
                </a:cubicBezTo>
                <a:cubicBezTo>
                  <a:pt x="988874" y="2554246"/>
                  <a:pt x="265226" y="2549098"/>
                  <a:pt x="0" y="2542233"/>
                </a:cubicBezTo>
                <a:cubicBezTo>
                  <a:pt x="-20835" y="2278224"/>
                  <a:pt x="-1988" y="2145986"/>
                  <a:pt x="0" y="1906675"/>
                </a:cubicBezTo>
                <a:cubicBezTo>
                  <a:pt x="1988" y="1667364"/>
                  <a:pt x="-19491" y="1426238"/>
                  <a:pt x="0" y="1296539"/>
                </a:cubicBezTo>
                <a:cubicBezTo>
                  <a:pt x="19491" y="1166840"/>
                  <a:pt x="-22408" y="836882"/>
                  <a:pt x="0" y="610136"/>
                </a:cubicBezTo>
                <a:cubicBezTo>
                  <a:pt x="22408" y="383390"/>
                  <a:pt x="9691" y="225454"/>
                  <a:pt x="0" y="0"/>
                </a:cubicBezTo>
                <a:close/>
              </a:path>
              <a:path w="4170066" h="2542233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81936" y="259884"/>
                  <a:pt x="4157871" y="469396"/>
                  <a:pt x="4170066" y="660981"/>
                </a:cubicBezTo>
                <a:cubicBezTo>
                  <a:pt x="4182261" y="852566"/>
                  <a:pt x="4201598" y="1120651"/>
                  <a:pt x="4170066" y="1296539"/>
                </a:cubicBezTo>
                <a:cubicBezTo>
                  <a:pt x="4138534" y="1472427"/>
                  <a:pt x="4136119" y="1772883"/>
                  <a:pt x="4170066" y="1982942"/>
                </a:cubicBezTo>
                <a:cubicBezTo>
                  <a:pt x="4204013" y="2193001"/>
                  <a:pt x="4167798" y="2420685"/>
                  <a:pt x="4170066" y="2542233"/>
                </a:cubicBezTo>
                <a:cubicBezTo>
                  <a:pt x="3958180" y="2572103"/>
                  <a:pt x="3840651" y="2534024"/>
                  <a:pt x="3558456" y="2542233"/>
                </a:cubicBezTo>
                <a:cubicBezTo>
                  <a:pt x="3276261" y="2550443"/>
                  <a:pt x="3143659" y="2553021"/>
                  <a:pt x="2905146" y="2542233"/>
                </a:cubicBezTo>
                <a:cubicBezTo>
                  <a:pt x="2666633" y="2531446"/>
                  <a:pt x="2472435" y="2525964"/>
                  <a:pt x="2335237" y="2542233"/>
                </a:cubicBezTo>
                <a:cubicBezTo>
                  <a:pt x="2198039" y="2558502"/>
                  <a:pt x="2029384" y="2555695"/>
                  <a:pt x="1723627" y="2542233"/>
                </a:cubicBezTo>
                <a:cubicBezTo>
                  <a:pt x="1417870" y="2528772"/>
                  <a:pt x="1410533" y="2548783"/>
                  <a:pt x="1153718" y="2542233"/>
                </a:cubicBezTo>
                <a:cubicBezTo>
                  <a:pt x="896903" y="2535683"/>
                  <a:pt x="550597" y="2589810"/>
                  <a:pt x="0" y="2542233"/>
                </a:cubicBezTo>
                <a:cubicBezTo>
                  <a:pt x="21219" y="2312313"/>
                  <a:pt x="-29767" y="2106722"/>
                  <a:pt x="0" y="1906675"/>
                </a:cubicBezTo>
                <a:cubicBezTo>
                  <a:pt x="29767" y="1706628"/>
                  <a:pt x="8551" y="1460265"/>
                  <a:pt x="0" y="1347383"/>
                </a:cubicBezTo>
                <a:cubicBezTo>
                  <a:pt x="-8551" y="1234501"/>
                  <a:pt x="-3390" y="847849"/>
                  <a:pt x="0" y="660981"/>
                </a:cubicBezTo>
                <a:cubicBezTo>
                  <a:pt x="3390" y="474113"/>
                  <a:pt x="24398" y="317093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relativ stabile Wertanlage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Mieteinnahmen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4A3C45F-6214-B0D9-F16E-0553B489DE04}"/>
              </a:ext>
            </a:extLst>
          </p:cNvPr>
          <p:cNvSpPr/>
          <p:nvPr/>
        </p:nvSpPr>
        <p:spPr>
          <a:xfrm>
            <a:off x="7558873" y="3634730"/>
            <a:ext cx="4170066" cy="2542233"/>
          </a:xfrm>
          <a:custGeom>
            <a:avLst/>
            <a:gdLst>
              <a:gd name="connsiteX0" fmla="*/ 0 w 4170066"/>
              <a:gd name="connsiteY0" fmla="*/ 0 h 2542233"/>
              <a:gd name="connsiteX1" fmla="*/ 736712 w 4170066"/>
              <a:gd name="connsiteY1" fmla="*/ 0 h 2542233"/>
              <a:gd name="connsiteX2" fmla="*/ 1515124 w 4170066"/>
              <a:gd name="connsiteY2" fmla="*/ 0 h 2542233"/>
              <a:gd name="connsiteX3" fmla="*/ 2293536 w 4170066"/>
              <a:gd name="connsiteY3" fmla="*/ 0 h 2542233"/>
              <a:gd name="connsiteX4" fmla="*/ 2905146 w 4170066"/>
              <a:gd name="connsiteY4" fmla="*/ 0 h 2542233"/>
              <a:gd name="connsiteX5" fmla="*/ 3558456 w 4170066"/>
              <a:gd name="connsiteY5" fmla="*/ 0 h 2542233"/>
              <a:gd name="connsiteX6" fmla="*/ 4170066 w 4170066"/>
              <a:gd name="connsiteY6" fmla="*/ 0 h 2542233"/>
              <a:gd name="connsiteX7" fmla="*/ 4170066 w 4170066"/>
              <a:gd name="connsiteY7" fmla="*/ 686403 h 2542233"/>
              <a:gd name="connsiteX8" fmla="*/ 4170066 w 4170066"/>
              <a:gd name="connsiteY8" fmla="*/ 1321961 h 2542233"/>
              <a:gd name="connsiteX9" fmla="*/ 4170066 w 4170066"/>
              <a:gd name="connsiteY9" fmla="*/ 1881252 h 2542233"/>
              <a:gd name="connsiteX10" fmla="*/ 4170066 w 4170066"/>
              <a:gd name="connsiteY10" fmla="*/ 2542233 h 2542233"/>
              <a:gd name="connsiteX11" fmla="*/ 3475055 w 4170066"/>
              <a:gd name="connsiteY11" fmla="*/ 2542233 h 2542233"/>
              <a:gd name="connsiteX12" fmla="*/ 2863445 w 4170066"/>
              <a:gd name="connsiteY12" fmla="*/ 2542233 h 2542233"/>
              <a:gd name="connsiteX13" fmla="*/ 2168434 w 4170066"/>
              <a:gd name="connsiteY13" fmla="*/ 2542233 h 2542233"/>
              <a:gd name="connsiteX14" fmla="*/ 1390022 w 4170066"/>
              <a:gd name="connsiteY14" fmla="*/ 2542233 h 2542233"/>
              <a:gd name="connsiteX15" fmla="*/ 820113 w 4170066"/>
              <a:gd name="connsiteY15" fmla="*/ 2542233 h 2542233"/>
              <a:gd name="connsiteX16" fmla="*/ 0 w 4170066"/>
              <a:gd name="connsiteY16" fmla="*/ 2542233 h 2542233"/>
              <a:gd name="connsiteX17" fmla="*/ 0 w 4170066"/>
              <a:gd name="connsiteY17" fmla="*/ 1957519 h 2542233"/>
              <a:gd name="connsiteX18" fmla="*/ 0 w 4170066"/>
              <a:gd name="connsiteY18" fmla="*/ 1271117 h 2542233"/>
              <a:gd name="connsiteX19" fmla="*/ 0 w 4170066"/>
              <a:gd name="connsiteY19" fmla="*/ 660981 h 2542233"/>
              <a:gd name="connsiteX20" fmla="*/ 0 w 4170066"/>
              <a:gd name="connsiteY20" fmla="*/ 0 h 254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70066" h="2542233" fill="none" extrusionOk="0">
                <a:moveTo>
                  <a:pt x="0" y="0"/>
                </a:moveTo>
                <a:cubicBezTo>
                  <a:pt x="264014" y="-29866"/>
                  <a:pt x="446508" y="-18361"/>
                  <a:pt x="736712" y="0"/>
                </a:cubicBezTo>
                <a:cubicBezTo>
                  <a:pt x="1026916" y="18361"/>
                  <a:pt x="1167254" y="37389"/>
                  <a:pt x="1515124" y="0"/>
                </a:cubicBezTo>
                <a:cubicBezTo>
                  <a:pt x="1862994" y="-37389"/>
                  <a:pt x="2119022" y="-20693"/>
                  <a:pt x="2293536" y="0"/>
                </a:cubicBezTo>
                <a:cubicBezTo>
                  <a:pt x="2468050" y="20693"/>
                  <a:pt x="2681516" y="4492"/>
                  <a:pt x="2905146" y="0"/>
                </a:cubicBezTo>
                <a:cubicBezTo>
                  <a:pt x="3128776" y="-4492"/>
                  <a:pt x="3420697" y="3290"/>
                  <a:pt x="3558456" y="0"/>
                </a:cubicBezTo>
                <a:cubicBezTo>
                  <a:pt x="3696215" y="-3290"/>
                  <a:pt x="3913958" y="-19836"/>
                  <a:pt x="4170066" y="0"/>
                </a:cubicBezTo>
                <a:cubicBezTo>
                  <a:pt x="4197968" y="316725"/>
                  <a:pt x="4141065" y="510140"/>
                  <a:pt x="4170066" y="686403"/>
                </a:cubicBezTo>
                <a:cubicBezTo>
                  <a:pt x="4199067" y="862666"/>
                  <a:pt x="4162580" y="1042506"/>
                  <a:pt x="4170066" y="1321961"/>
                </a:cubicBezTo>
                <a:cubicBezTo>
                  <a:pt x="4177552" y="1601416"/>
                  <a:pt x="4146156" y="1635959"/>
                  <a:pt x="4170066" y="1881252"/>
                </a:cubicBezTo>
                <a:cubicBezTo>
                  <a:pt x="4193976" y="2126545"/>
                  <a:pt x="4172839" y="2289437"/>
                  <a:pt x="4170066" y="2542233"/>
                </a:cubicBezTo>
                <a:cubicBezTo>
                  <a:pt x="3995104" y="2541334"/>
                  <a:pt x="3756384" y="2512916"/>
                  <a:pt x="3475055" y="2542233"/>
                </a:cubicBezTo>
                <a:cubicBezTo>
                  <a:pt x="3193726" y="2571550"/>
                  <a:pt x="3003677" y="2541712"/>
                  <a:pt x="2863445" y="2542233"/>
                </a:cubicBezTo>
                <a:cubicBezTo>
                  <a:pt x="2723213" y="2542755"/>
                  <a:pt x="2353915" y="2519810"/>
                  <a:pt x="2168434" y="2542233"/>
                </a:cubicBezTo>
                <a:cubicBezTo>
                  <a:pt x="1982953" y="2564656"/>
                  <a:pt x="1702008" y="2531750"/>
                  <a:pt x="1390022" y="2542233"/>
                </a:cubicBezTo>
                <a:cubicBezTo>
                  <a:pt x="1078036" y="2552716"/>
                  <a:pt x="975014" y="2519505"/>
                  <a:pt x="820113" y="2542233"/>
                </a:cubicBezTo>
                <a:cubicBezTo>
                  <a:pt x="665212" y="2564961"/>
                  <a:pt x="165615" y="2518407"/>
                  <a:pt x="0" y="2542233"/>
                </a:cubicBezTo>
                <a:cubicBezTo>
                  <a:pt x="-9917" y="2319211"/>
                  <a:pt x="24312" y="2196901"/>
                  <a:pt x="0" y="1957519"/>
                </a:cubicBezTo>
                <a:cubicBezTo>
                  <a:pt x="-24312" y="1718137"/>
                  <a:pt x="-1041" y="1608152"/>
                  <a:pt x="0" y="1271117"/>
                </a:cubicBezTo>
                <a:cubicBezTo>
                  <a:pt x="1041" y="934082"/>
                  <a:pt x="11474" y="854501"/>
                  <a:pt x="0" y="660981"/>
                </a:cubicBezTo>
                <a:cubicBezTo>
                  <a:pt x="-11474" y="467461"/>
                  <a:pt x="-16783" y="179354"/>
                  <a:pt x="0" y="0"/>
                </a:cubicBezTo>
                <a:close/>
              </a:path>
              <a:path w="4170066" h="2542233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201388" y="327906"/>
                  <a:pt x="4140915" y="426070"/>
                  <a:pt x="4170066" y="660981"/>
                </a:cubicBezTo>
                <a:cubicBezTo>
                  <a:pt x="4199217" y="895892"/>
                  <a:pt x="4149843" y="978871"/>
                  <a:pt x="4170066" y="1271117"/>
                </a:cubicBezTo>
                <a:cubicBezTo>
                  <a:pt x="4190289" y="1563363"/>
                  <a:pt x="4203154" y="1747425"/>
                  <a:pt x="4170066" y="1957519"/>
                </a:cubicBezTo>
                <a:cubicBezTo>
                  <a:pt x="4136978" y="2167613"/>
                  <a:pt x="4143929" y="2358107"/>
                  <a:pt x="4170066" y="2542233"/>
                </a:cubicBezTo>
                <a:cubicBezTo>
                  <a:pt x="3893181" y="2565695"/>
                  <a:pt x="3807122" y="2533251"/>
                  <a:pt x="3516756" y="2542233"/>
                </a:cubicBezTo>
                <a:cubicBezTo>
                  <a:pt x="3226390" y="2551216"/>
                  <a:pt x="2933263" y="2564413"/>
                  <a:pt x="2780044" y="2542233"/>
                </a:cubicBezTo>
                <a:cubicBezTo>
                  <a:pt x="2626825" y="2520053"/>
                  <a:pt x="2373671" y="2554008"/>
                  <a:pt x="2043332" y="2542233"/>
                </a:cubicBezTo>
                <a:cubicBezTo>
                  <a:pt x="1712993" y="2530458"/>
                  <a:pt x="1597364" y="2560314"/>
                  <a:pt x="1473423" y="2542233"/>
                </a:cubicBezTo>
                <a:cubicBezTo>
                  <a:pt x="1349482" y="2524152"/>
                  <a:pt x="922102" y="2524125"/>
                  <a:pt x="736712" y="2542233"/>
                </a:cubicBezTo>
                <a:cubicBezTo>
                  <a:pt x="551322" y="2560341"/>
                  <a:pt x="222296" y="2534279"/>
                  <a:pt x="0" y="2542233"/>
                </a:cubicBezTo>
                <a:cubicBezTo>
                  <a:pt x="-27055" y="2348722"/>
                  <a:pt x="31612" y="2074249"/>
                  <a:pt x="0" y="1855830"/>
                </a:cubicBezTo>
                <a:cubicBezTo>
                  <a:pt x="-31612" y="1637411"/>
                  <a:pt x="-16608" y="1472728"/>
                  <a:pt x="0" y="1194850"/>
                </a:cubicBezTo>
                <a:cubicBezTo>
                  <a:pt x="16608" y="916972"/>
                  <a:pt x="-45064" y="286942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hoher Kapitaleinsatz</a:t>
            </a:r>
            <a:endParaRPr lang="de-A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Geld ist lange gebunden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laufende Kosten durch Instandhaltung</a:t>
            </a:r>
          </a:p>
          <a:p>
            <a:pPr algn="ctr"/>
            <a:endParaRPr lang="de-AT" dirty="0"/>
          </a:p>
        </p:txBody>
      </p:sp>
      <p:pic>
        <p:nvPicPr>
          <p:cNvPr id="8" name="Grafik 7" descr="Haus Silhouette">
            <a:extLst>
              <a:ext uri="{FF2B5EF4-FFF2-40B4-BE49-F238E27FC236}">
                <a16:creationId xmlns:a16="http://schemas.microsoft.com/office/drawing/2014/main" id="{A845A690-A11C-C264-3602-753E53F9A1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430207" y="1690688"/>
            <a:ext cx="1219813" cy="1219813"/>
          </a:xfrm>
          <a:prstGeom prst="rect">
            <a:avLst/>
          </a:prstGeom>
        </p:spPr>
      </p:pic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8EEC094E-2DB6-C46A-B1A3-71E28F1423EA}"/>
              </a:ext>
            </a:extLst>
          </p:cNvPr>
          <p:cNvGrpSpPr/>
          <p:nvPr/>
        </p:nvGrpSpPr>
        <p:grpSpPr>
          <a:xfrm>
            <a:off x="902506" y="2454421"/>
            <a:ext cx="1790452" cy="1486711"/>
            <a:chOff x="902506" y="2454421"/>
            <a:chExt cx="1790452" cy="1486711"/>
          </a:xfrm>
        </p:grpSpPr>
        <p:pic>
          <p:nvPicPr>
            <p:cNvPr id="14" name="Grafik 13" descr="Benutzer mit einfarbiger Füllung">
              <a:extLst>
                <a:ext uri="{FF2B5EF4-FFF2-40B4-BE49-F238E27FC236}">
                  <a16:creationId xmlns:a16="http://schemas.microsoft.com/office/drawing/2014/main" id="{81E9212D-49C6-3CF8-ECAB-73208FA0244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056750" y="2454421"/>
              <a:ext cx="1445289" cy="1445289"/>
            </a:xfrm>
            <a:prstGeom prst="rect">
              <a:avLst/>
            </a:prstGeom>
          </p:spPr>
        </p:pic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0EFF9FD0-12A1-95A0-F731-C362B5C0A154}"/>
                </a:ext>
              </a:extLst>
            </p:cNvPr>
            <p:cNvSpPr txBox="1"/>
            <p:nvPr/>
          </p:nvSpPr>
          <p:spPr>
            <a:xfrm>
              <a:off x="902506" y="3571800"/>
              <a:ext cx="17904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Anleger*innen</a:t>
              </a:r>
            </a:p>
          </p:txBody>
        </p:sp>
      </p:grpSp>
      <p:pic>
        <p:nvPicPr>
          <p:cNvPr id="16" name="Grafik 15" descr="Geld mit einfarbiger Füllung">
            <a:extLst>
              <a:ext uri="{FF2B5EF4-FFF2-40B4-BE49-F238E27FC236}">
                <a16:creationId xmlns:a16="http://schemas.microsoft.com/office/drawing/2014/main" id="{2BF0CA8C-8BCD-16B8-0F2E-F7E707E27B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95487" y="2913930"/>
            <a:ext cx="914400" cy="914400"/>
          </a:xfrm>
          <a:prstGeom prst="rect">
            <a:avLst/>
          </a:prstGeom>
        </p:spPr>
      </p:pic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3B4F5FBA-6E4F-B05D-AF81-0E85AA81BEE3}"/>
              </a:ext>
            </a:extLst>
          </p:cNvPr>
          <p:cNvGrpSpPr/>
          <p:nvPr/>
        </p:nvGrpSpPr>
        <p:grpSpPr>
          <a:xfrm>
            <a:off x="4893741" y="1393678"/>
            <a:ext cx="1790452" cy="2122842"/>
            <a:chOff x="4893741" y="1393678"/>
            <a:chExt cx="1790452" cy="2122842"/>
          </a:xfrm>
        </p:grpSpPr>
        <p:pic>
          <p:nvPicPr>
            <p:cNvPr id="10" name="Grafik 9" descr="Vertrag Silhouette">
              <a:extLst>
                <a:ext uri="{FF2B5EF4-FFF2-40B4-BE49-F238E27FC236}">
                  <a16:creationId xmlns:a16="http://schemas.microsoft.com/office/drawing/2014/main" id="{B72CD661-995D-878F-2B51-93256597F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429013" y="1393678"/>
              <a:ext cx="817154" cy="817154"/>
            </a:xfrm>
            <a:prstGeom prst="rect">
              <a:avLst/>
            </a:prstGeom>
          </p:spPr>
        </p:pic>
        <p:pic>
          <p:nvPicPr>
            <p:cNvPr id="20" name="Grafik 19" descr="Mann mit Baby mit einfarbiger Füllung">
              <a:extLst>
                <a:ext uri="{FF2B5EF4-FFF2-40B4-BE49-F238E27FC236}">
                  <a16:creationId xmlns:a16="http://schemas.microsoft.com/office/drawing/2014/main" id="{3233450B-E712-93CD-D206-71A92B5B4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418740" y="2296707"/>
              <a:ext cx="914400" cy="914400"/>
            </a:xfrm>
            <a:prstGeom prst="rect">
              <a:avLst/>
            </a:prstGeom>
          </p:spPr>
        </p:pic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EAD2A3D4-3461-6815-D60A-BD11818AF125}"/>
                </a:ext>
              </a:extLst>
            </p:cNvPr>
            <p:cNvSpPr txBox="1"/>
            <p:nvPr/>
          </p:nvSpPr>
          <p:spPr>
            <a:xfrm>
              <a:off x="4893741" y="3147188"/>
              <a:ext cx="17904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Mieter*innen</a:t>
              </a:r>
            </a:p>
          </p:txBody>
        </p:sp>
      </p:grp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463A1E42-E7B2-593F-3A18-CE3FEAE72603}"/>
              </a:ext>
            </a:extLst>
          </p:cNvPr>
          <p:cNvGrpSpPr/>
          <p:nvPr/>
        </p:nvGrpSpPr>
        <p:grpSpPr>
          <a:xfrm>
            <a:off x="4812057" y="3526555"/>
            <a:ext cx="2051065" cy="1141052"/>
            <a:chOff x="4812057" y="3526555"/>
            <a:chExt cx="2051065" cy="1141052"/>
          </a:xfrm>
        </p:grpSpPr>
        <p:pic>
          <p:nvPicPr>
            <p:cNvPr id="18" name="Grafik 17" descr="Münzen Silhouette">
              <a:extLst>
                <a:ext uri="{FF2B5EF4-FFF2-40B4-BE49-F238E27FC236}">
                  <a16:creationId xmlns:a16="http://schemas.microsoft.com/office/drawing/2014/main" id="{7F5B4326-10B9-14E0-C1CA-46E30AE19E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5331767" y="3526555"/>
              <a:ext cx="914400" cy="914400"/>
            </a:xfrm>
            <a:prstGeom prst="rect">
              <a:avLst/>
            </a:prstGeom>
          </p:spPr>
        </p:pic>
        <p:sp>
          <p:nvSpPr>
            <p:cNvPr id="22" name="Textfeld 21">
              <a:extLst>
                <a:ext uri="{FF2B5EF4-FFF2-40B4-BE49-F238E27FC236}">
                  <a16:creationId xmlns:a16="http://schemas.microsoft.com/office/drawing/2014/main" id="{A2F79BB3-5474-8B23-18E3-90C35F2D53B3}"/>
                </a:ext>
              </a:extLst>
            </p:cNvPr>
            <p:cNvSpPr txBox="1"/>
            <p:nvPr/>
          </p:nvSpPr>
          <p:spPr>
            <a:xfrm>
              <a:off x="4812057" y="4298275"/>
              <a:ext cx="20510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Mieteinnahmen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373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0.12383 -0.24514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85" y="-1226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22222E-6 L -0.32136 0.04931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68" y="24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ABDCCB-6C29-CD15-1B6F-BC6E20D805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7A79F6-5F35-C065-71A8-039189073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Krypto-Assets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4FE4324-5740-AB7D-1A2E-6F81397E1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22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842F9A6-3325-613A-66A3-5EA900661AE0}"/>
              </a:ext>
            </a:extLst>
          </p:cNvPr>
          <p:cNvSpPr/>
          <p:nvPr/>
        </p:nvSpPr>
        <p:spPr>
          <a:xfrm>
            <a:off x="7558873" y="886767"/>
            <a:ext cx="4170066" cy="2542233"/>
          </a:xfrm>
          <a:custGeom>
            <a:avLst/>
            <a:gdLst>
              <a:gd name="connsiteX0" fmla="*/ 0 w 4170066"/>
              <a:gd name="connsiteY0" fmla="*/ 0 h 2542233"/>
              <a:gd name="connsiteX1" fmla="*/ 736712 w 4170066"/>
              <a:gd name="connsiteY1" fmla="*/ 0 h 2542233"/>
              <a:gd name="connsiteX2" fmla="*/ 1431723 w 4170066"/>
              <a:gd name="connsiteY2" fmla="*/ 0 h 2542233"/>
              <a:gd name="connsiteX3" fmla="*/ 2043332 w 4170066"/>
              <a:gd name="connsiteY3" fmla="*/ 0 h 2542233"/>
              <a:gd name="connsiteX4" fmla="*/ 2821745 w 4170066"/>
              <a:gd name="connsiteY4" fmla="*/ 0 h 2542233"/>
              <a:gd name="connsiteX5" fmla="*/ 3558456 w 4170066"/>
              <a:gd name="connsiteY5" fmla="*/ 0 h 2542233"/>
              <a:gd name="connsiteX6" fmla="*/ 4170066 w 4170066"/>
              <a:gd name="connsiteY6" fmla="*/ 0 h 2542233"/>
              <a:gd name="connsiteX7" fmla="*/ 4170066 w 4170066"/>
              <a:gd name="connsiteY7" fmla="*/ 559291 h 2542233"/>
              <a:gd name="connsiteX8" fmla="*/ 4170066 w 4170066"/>
              <a:gd name="connsiteY8" fmla="*/ 1144005 h 2542233"/>
              <a:gd name="connsiteX9" fmla="*/ 4170066 w 4170066"/>
              <a:gd name="connsiteY9" fmla="*/ 1804985 h 2542233"/>
              <a:gd name="connsiteX10" fmla="*/ 4170066 w 4170066"/>
              <a:gd name="connsiteY10" fmla="*/ 2542233 h 2542233"/>
              <a:gd name="connsiteX11" fmla="*/ 3475055 w 4170066"/>
              <a:gd name="connsiteY11" fmla="*/ 2542233 h 2542233"/>
              <a:gd name="connsiteX12" fmla="*/ 2780044 w 4170066"/>
              <a:gd name="connsiteY12" fmla="*/ 2542233 h 2542233"/>
              <a:gd name="connsiteX13" fmla="*/ 2001632 w 4170066"/>
              <a:gd name="connsiteY13" fmla="*/ 2542233 h 2542233"/>
              <a:gd name="connsiteX14" fmla="*/ 1264920 w 4170066"/>
              <a:gd name="connsiteY14" fmla="*/ 2542233 h 2542233"/>
              <a:gd name="connsiteX15" fmla="*/ 0 w 4170066"/>
              <a:gd name="connsiteY15" fmla="*/ 2542233 h 2542233"/>
              <a:gd name="connsiteX16" fmla="*/ 0 w 4170066"/>
              <a:gd name="connsiteY16" fmla="*/ 1906675 h 2542233"/>
              <a:gd name="connsiteX17" fmla="*/ 0 w 4170066"/>
              <a:gd name="connsiteY17" fmla="*/ 1296539 h 2542233"/>
              <a:gd name="connsiteX18" fmla="*/ 0 w 4170066"/>
              <a:gd name="connsiteY18" fmla="*/ 610136 h 2542233"/>
              <a:gd name="connsiteX19" fmla="*/ 0 w 4170066"/>
              <a:gd name="connsiteY19" fmla="*/ 0 h 254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70066" h="2542233" fill="none" extrusionOk="0">
                <a:moveTo>
                  <a:pt x="0" y="0"/>
                </a:moveTo>
                <a:cubicBezTo>
                  <a:pt x="162790" y="-17519"/>
                  <a:pt x="511887" y="31129"/>
                  <a:pt x="736712" y="0"/>
                </a:cubicBezTo>
                <a:cubicBezTo>
                  <a:pt x="961537" y="-31129"/>
                  <a:pt x="1236685" y="12061"/>
                  <a:pt x="1431723" y="0"/>
                </a:cubicBezTo>
                <a:cubicBezTo>
                  <a:pt x="1626761" y="-12061"/>
                  <a:pt x="1911506" y="7383"/>
                  <a:pt x="2043332" y="0"/>
                </a:cubicBezTo>
                <a:cubicBezTo>
                  <a:pt x="2175158" y="-7383"/>
                  <a:pt x="2442911" y="9019"/>
                  <a:pt x="2821745" y="0"/>
                </a:cubicBezTo>
                <a:cubicBezTo>
                  <a:pt x="3200579" y="-9019"/>
                  <a:pt x="3332049" y="19898"/>
                  <a:pt x="3558456" y="0"/>
                </a:cubicBezTo>
                <a:cubicBezTo>
                  <a:pt x="3784863" y="-19898"/>
                  <a:pt x="3961117" y="28430"/>
                  <a:pt x="4170066" y="0"/>
                </a:cubicBezTo>
                <a:cubicBezTo>
                  <a:pt x="4195004" y="233840"/>
                  <a:pt x="4185389" y="418960"/>
                  <a:pt x="4170066" y="559291"/>
                </a:cubicBezTo>
                <a:cubicBezTo>
                  <a:pt x="4154743" y="699622"/>
                  <a:pt x="4197726" y="879876"/>
                  <a:pt x="4170066" y="1144005"/>
                </a:cubicBezTo>
                <a:cubicBezTo>
                  <a:pt x="4142406" y="1408134"/>
                  <a:pt x="4150563" y="1644503"/>
                  <a:pt x="4170066" y="1804985"/>
                </a:cubicBezTo>
                <a:cubicBezTo>
                  <a:pt x="4189569" y="1965467"/>
                  <a:pt x="4150078" y="2305333"/>
                  <a:pt x="4170066" y="2542233"/>
                </a:cubicBezTo>
                <a:cubicBezTo>
                  <a:pt x="3867347" y="2550749"/>
                  <a:pt x="3648549" y="2525514"/>
                  <a:pt x="3475055" y="2542233"/>
                </a:cubicBezTo>
                <a:cubicBezTo>
                  <a:pt x="3301561" y="2558952"/>
                  <a:pt x="2960378" y="2573264"/>
                  <a:pt x="2780044" y="2542233"/>
                </a:cubicBezTo>
                <a:cubicBezTo>
                  <a:pt x="2599710" y="2511202"/>
                  <a:pt x="2192938" y="2515973"/>
                  <a:pt x="2001632" y="2542233"/>
                </a:cubicBezTo>
                <a:cubicBezTo>
                  <a:pt x="1810326" y="2568493"/>
                  <a:pt x="1540966" y="2530220"/>
                  <a:pt x="1264920" y="2542233"/>
                </a:cubicBezTo>
                <a:cubicBezTo>
                  <a:pt x="988874" y="2554246"/>
                  <a:pt x="265226" y="2549098"/>
                  <a:pt x="0" y="2542233"/>
                </a:cubicBezTo>
                <a:cubicBezTo>
                  <a:pt x="-20835" y="2278224"/>
                  <a:pt x="-1988" y="2145986"/>
                  <a:pt x="0" y="1906675"/>
                </a:cubicBezTo>
                <a:cubicBezTo>
                  <a:pt x="1988" y="1667364"/>
                  <a:pt x="-19491" y="1426238"/>
                  <a:pt x="0" y="1296539"/>
                </a:cubicBezTo>
                <a:cubicBezTo>
                  <a:pt x="19491" y="1166840"/>
                  <a:pt x="-22408" y="836882"/>
                  <a:pt x="0" y="610136"/>
                </a:cubicBezTo>
                <a:cubicBezTo>
                  <a:pt x="22408" y="383390"/>
                  <a:pt x="9691" y="225454"/>
                  <a:pt x="0" y="0"/>
                </a:cubicBezTo>
                <a:close/>
              </a:path>
              <a:path w="4170066" h="2542233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81936" y="259884"/>
                  <a:pt x="4157871" y="469396"/>
                  <a:pt x="4170066" y="660981"/>
                </a:cubicBezTo>
                <a:cubicBezTo>
                  <a:pt x="4182261" y="852566"/>
                  <a:pt x="4201598" y="1120651"/>
                  <a:pt x="4170066" y="1296539"/>
                </a:cubicBezTo>
                <a:cubicBezTo>
                  <a:pt x="4138534" y="1472427"/>
                  <a:pt x="4136119" y="1772883"/>
                  <a:pt x="4170066" y="1982942"/>
                </a:cubicBezTo>
                <a:cubicBezTo>
                  <a:pt x="4204013" y="2193001"/>
                  <a:pt x="4167798" y="2420685"/>
                  <a:pt x="4170066" y="2542233"/>
                </a:cubicBezTo>
                <a:cubicBezTo>
                  <a:pt x="3958180" y="2572103"/>
                  <a:pt x="3840651" y="2534024"/>
                  <a:pt x="3558456" y="2542233"/>
                </a:cubicBezTo>
                <a:cubicBezTo>
                  <a:pt x="3276261" y="2550443"/>
                  <a:pt x="3143659" y="2553021"/>
                  <a:pt x="2905146" y="2542233"/>
                </a:cubicBezTo>
                <a:cubicBezTo>
                  <a:pt x="2666633" y="2531446"/>
                  <a:pt x="2472435" y="2525964"/>
                  <a:pt x="2335237" y="2542233"/>
                </a:cubicBezTo>
                <a:cubicBezTo>
                  <a:pt x="2198039" y="2558502"/>
                  <a:pt x="2029384" y="2555695"/>
                  <a:pt x="1723627" y="2542233"/>
                </a:cubicBezTo>
                <a:cubicBezTo>
                  <a:pt x="1417870" y="2528772"/>
                  <a:pt x="1410533" y="2548783"/>
                  <a:pt x="1153718" y="2542233"/>
                </a:cubicBezTo>
                <a:cubicBezTo>
                  <a:pt x="896903" y="2535683"/>
                  <a:pt x="550597" y="2589810"/>
                  <a:pt x="0" y="2542233"/>
                </a:cubicBezTo>
                <a:cubicBezTo>
                  <a:pt x="21219" y="2312313"/>
                  <a:pt x="-29767" y="2106722"/>
                  <a:pt x="0" y="1906675"/>
                </a:cubicBezTo>
                <a:cubicBezTo>
                  <a:pt x="29767" y="1706628"/>
                  <a:pt x="8551" y="1460265"/>
                  <a:pt x="0" y="1347383"/>
                </a:cubicBezTo>
                <a:cubicBezTo>
                  <a:pt x="-8551" y="1234501"/>
                  <a:pt x="-3390" y="847849"/>
                  <a:pt x="0" y="660981"/>
                </a:cubicBezTo>
                <a:cubicBezTo>
                  <a:pt x="3390" y="474113"/>
                  <a:pt x="24398" y="317093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schnelle Gewinne möglich (aber sehr unsicher)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rund um die Uhr handelbar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C1A8A989-4B4B-D40E-30CF-362D1D1AFB65}"/>
              </a:ext>
            </a:extLst>
          </p:cNvPr>
          <p:cNvSpPr/>
          <p:nvPr/>
        </p:nvSpPr>
        <p:spPr>
          <a:xfrm>
            <a:off x="7558873" y="3634730"/>
            <a:ext cx="4170066" cy="2542233"/>
          </a:xfrm>
          <a:custGeom>
            <a:avLst/>
            <a:gdLst>
              <a:gd name="connsiteX0" fmla="*/ 0 w 4170066"/>
              <a:gd name="connsiteY0" fmla="*/ 0 h 2542233"/>
              <a:gd name="connsiteX1" fmla="*/ 736712 w 4170066"/>
              <a:gd name="connsiteY1" fmla="*/ 0 h 2542233"/>
              <a:gd name="connsiteX2" fmla="*/ 1515124 w 4170066"/>
              <a:gd name="connsiteY2" fmla="*/ 0 h 2542233"/>
              <a:gd name="connsiteX3" fmla="*/ 2293536 w 4170066"/>
              <a:gd name="connsiteY3" fmla="*/ 0 h 2542233"/>
              <a:gd name="connsiteX4" fmla="*/ 2905146 w 4170066"/>
              <a:gd name="connsiteY4" fmla="*/ 0 h 2542233"/>
              <a:gd name="connsiteX5" fmla="*/ 3558456 w 4170066"/>
              <a:gd name="connsiteY5" fmla="*/ 0 h 2542233"/>
              <a:gd name="connsiteX6" fmla="*/ 4170066 w 4170066"/>
              <a:gd name="connsiteY6" fmla="*/ 0 h 2542233"/>
              <a:gd name="connsiteX7" fmla="*/ 4170066 w 4170066"/>
              <a:gd name="connsiteY7" fmla="*/ 686403 h 2542233"/>
              <a:gd name="connsiteX8" fmla="*/ 4170066 w 4170066"/>
              <a:gd name="connsiteY8" fmla="*/ 1321961 h 2542233"/>
              <a:gd name="connsiteX9" fmla="*/ 4170066 w 4170066"/>
              <a:gd name="connsiteY9" fmla="*/ 1881252 h 2542233"/>
              <a:gd name="connsiteX10" fmla="*/ 4170066 w 4170066"/>
              <a:gd name="connsiteY10" fmla="*/ 2542233 h 2542233"/>
              <a:gd name="connsiteX11" fmla="*/ 3475055 w 4170066"/>
              <a:gd name="connsiteY11" fmla="*/ 2542233 h 2542233"/>
              <a:gd name="connsiteX12" fmla="*/ 2863445 w 4170066"/>
              <a:gd name="connsiteY12" fmla="*/ 2542233 h 2542233"/>
              <a:gd name="connsiteX13" fmla="*/ 2168434 w 4170066"/>
              <a:gd name="connsiteY13" fmla="*/ 2542233 h 2542233"/>
              <a:gd name="connsiteX14" fmla="*/ 1390022 w 4170066"/>
              <a:gd name="connsiteY14" fmla="*/ 2542233 h 2542233"/>
              <a:gd name="connsiteX15" fmla="*/ 820113 w 4170066"/>
              <a:gd name="connsiteY15" fmla="*/ 2542233 h 2542233"/>
              <a:gd name="connsiteX16" fmla="*/ 0 w 4170066"/>
              <a:gd name="connsiteY16" fmla="*/ 2542233 h 2542233"/>
              <a:gd name="connsiteX17" fmla="*/ 0 w 4170066"/>
              <a:gd name="connsiteY17" fmla="*/ 1957519 h 2542233"/>
              <a:gd name="connsiteX18" fmla="*/ 0 w 4170066"/>
              <a:gd name="connsiteY18" fmla="*/ 1271117 h 2542233"/>
              <a:gd name="connsiteX19" fmla="*/ 0 w 4170066"/>
              <a:gd name="connsiteY19" fmla="*/ 660981 h 2542233"/>
              <a:gd name="connsiteX20" fmla="*/ 0 w 4170066"/>
              <a:gd name="connsiteY20" fmla="*/ 0 h 25422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170066" h="2542233" fill="none" extrusionOk="0">
                <a:moveTo>
                  <a:pt x="0" y="0"/>
                </a:moveTo>
                <a:cubicBezTo>
                  <a:pt x="264014" y="-29866"/>
                  <a:pt x="446508" y="-18361"/>
                  <a:pt x="736712" y="0"/>
                </a:cubicBezTo>
                <a:cubicBezTo>
                  <a:pt x="1026916" y="18361"/>
                  <a:pt x="1167254" y="37389"/>
                  <a:pt x="1515124" y="0"/>
                </a:cubicBezTo>
                <a:cubicBezTo>
                  <a:pt x="1862994" y="-37389"/>
                  <a:pt x="2119022" y="-20693"/>
                  <a:pt x="2293536" y="0"/>
                </a:cubicBezTo>
                <a:cubicBezTo>
                  <a:pt x="2468050" y="20693"/>
                  <a:pt x="2681516" y="4492"/>
                  <a:pt x="2905146" y="0"/>
                </a:cubicBezTo>
                <a:cubicBezTo>
                  <a:pt x="3128776" y="-4492"/>
                  <a:pt x="3420697" y="3290"/>
                  <a:pt x="3558456" y="0"/>
                </a:cubicBezTo>
                <a:cubicBezTo>
                  <a:pt x="3696215" y="-3290"/>
                  <a:pt x="3913958" y="-19836"/>
                  <a:pt x="4170066" y="0"/>
                </a:cubicBezTo>
                <a:cubicBezTo>
                  <a:pt x="4197968" y="316725"/>
                  <a:pt x="4141065" y="510140"/>
                  <a:pt x="4170066" y="686403"/>
                </a:cubicBezTo>
                <a:cubicBezTo>
                  <a:pt x="4199067" y="862666"/>
                  <a:pt x="4162580" y="1042506"/>
                  <a:pt x="4170066" y="1321961"/>
                </a:cubicBezTo>
                <a:cubicBezTo>
                  <a:pt x="4177552" y="1601416"/>
                  <a:pt x="4146156" y="1635959"/>
                  <a:pt x="4170066" y="1881252"/>
                </a:cubicBezTo>
                <a:cubicBezTo>
                  <a:pt x="4193976" y="2126545"/>
                  <a:pt x="4172839" y="2289437"/>
                  <a:pt x="4170066" y="2542233"/>
                </a:cubicBezTo>
                <a:cubicBezTo>
                  <a:pt x="3995104" y="2541334"/>
                  <a:pt x="3756384" y="2512916"/>
                  <a:pt x="3475055" y="2542233"/>
                </a:cubicBezTo>
                <a:cubicBezTo>
                  <a:pt x="3193726" y="2571550"/>
                  <a:pt x="3003677" y="2541712"/>
                  <a:pt x="2863445" y="2542233"/>
                </a:cubicBezTo>
                <a:cubicBezTo>
                  <a:pt x="2723213" y="2542755"/>
                  <a:pt x="2353915" y="2519810"/>
                  <a:pt x="2168434" y="2542233"/>
                </a:cubicBezTo>
                <a:cubicBezTo>
                  <a:pt x="1982953" y="2564656"/>
                  <a:pt x="1702008" y="2531750"/>
                  <a:pt x="1390022" y="2542233"/>
                </a:cubicBezTo>
                <a:cubicBezTo>
                  <a:pt x="1078036" y="2552716"/>
                  <a:pt x="975014" y="2519505"/>
                  <a:pt x="820113" y="2542233"/>
                </a:cubicBezTo>
                <a:cubicBezTo>
                  <a:pt x="665212" y="2564961"/>
                  <a:pt x="165615" y="2518407"/>
                  <a:pt x="0" y="2542233"/>
                </a:cubicBezTo>
                <a:cubicBezTo>
                  <a:pt x="-9917" y="2319211"/>
                  <a:pt x="24312" y="2196901"/>
                  <a:pt x="0" y="1957519"/>
                </a:cubicBezTo>
                <a:cubicBezTo>
                  <a:pt x="-24312" y="1718137"/>
                  <a:pt x="-1041" y="1608152"/>
                  <a:pt x="0" y="1271117"/>
                </a:cubicBezTo>
                <a:cubicBezTo>
                  <a:pt x="1041" y="934082"/>
                  <a:pt x="11474" y="854501"/>
                  <a:pt x="0" y="660981"/>
                </a:cubicBezTo>
                <a:cubicBezTo>
                  <a:pt x="-11474" y="467461"/>
                  <a:pt x="-16783" y="179354"/>
                  <a:pt x="0" y="0"/>
                </a:cubicBezTo>
                <a:close/>
              </a:path>
              <a:path w="4170066" h="2542233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201388" y="327906"/>
                  <a:pt x="4140915" y="426070"/>
                  <a:pt x="4170066" y="660981"/>
                </a:cubicBezTo>
                <a:cubicBezTo>
                  <a:pt x="4199217" y="895892"/>
                  <a:pt x="4149843" y="978871"/>
                  <a:pt x="4170066" y="1271117"/>
                </a:cubicBezTo>
                <a:cubicBezTo>
                  <a:pt x="4190289" y="1563363"/>
                  <a:pt x="4203154" y="1747425"/>
                  <a:pt x="4170066" y="1957519"/>
                </a:cubicBezTo>
                <a:cubicBezTo>
                  <a:pt x="4136978" y="2167613"/>
                  <a:pt x="4143929" y="2358107"/>
                  <a:pt x="4170066" y="2542233"/>
                </a:cubicBezTo>
                <a:cubicBezTo>
                  <a:pt x="3893181" y="2565695"/>
                  <a:pt x="3807122" y="2533251"/>
                  <a:pt x="3516756" y="2542233"/>
                </a:cubicBezTo>
                <a:cubicBezTo>
                  <a:pt x="3226390" y="2551216"/>
                  <a:pt x="2933263" y="2564413"/>
                  <a:pt x="2780044" y="2542233"/>
                </a:cubicBezTo>
                <a:cubicBezTo>
                  <a:pt x="2626825" y="2520053"/>
                  <a:pt x="2373671" y="2554008"/>
                  <a:pt x="2043332" y="2542233"/>
                </a:cubicBezTo>
                <a:cubicBezTo>
                  <a:pt x="1712993" y="2530458"/>
                  <a:pt x="1597364" y="2560314"/>
                  <a:pt x="1473423" y="2542233"/>
                </a:cubicBezTo>
                <a:cubicBezTo>
                  <a:pt x="1349482" y="2524152"/>
                  <a:pt x="922102" y="2524125"/>
                  <a:pt x="736712" y="2542233"/>
                </a:cubicBezTo>
                <a:cubicBezTo>
                  <a:pt x="551322" y="2560341"/>
                  <a:pt x="222296" y="2534279"/>
                  <a:pt x="0" y="2542233"/>
                </a:cubicBezTo>
                <a:cubicBezTo>
                  <a:pt x="-27055" y="2348722"/>
                  <a:pt x="31612" y="2074249"/>
                  <a:pt x="0" y="1855830"/>
                </a:cubicBezTo>
                <a:cubicBezTo>
                  <a:pt x="-31612" y="1637411"/>
                  <a:pt x="-16608" y="1472728"/>
                  <a:pt x="0" y="1194850"/>
                </a:cubicBezTo>
                <a:cubicBezTo>
                  <a:pt x="16608" y="916972"/>
                  <a:pt x="-45064" y="286942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b="1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starke Kursschwankungen</a:t>
            </a:r>
            <a:endParaRPr lang="de-AT" dirty="0">
              <a:solidFill>
                <a:schemeClr val="tx1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kein realer Gegenwert – </a:t>
            </a:r>
            <a:r>
              <a:rPr lang="de-AT" b="1" dirty="0">
                <a:solidFill>
                  <a:schemeClr val="tx1"/>
                </a:solidFill>
              </a:rPr>
              <a:t>Spekulation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hoher Energiebedarf</a:t>
            </a:r>
          </a:p>
        </p:txBody>
      </p:sp>
      <p:pic>
        <p:nvPicPr>
          <p:cNvPr id="1026" name="Picture 2" descr="Chart">
            <a:extLst>
              <a:ext uri="{FF2B5EF4-FFF2-40B4-BE49-F238E27FC236}">
                <a16:creationId xmlns:a16="http://schemas.microsoft.com/office/drawing/2014/main" id="{0758C31E-ACA7-2F54-09E4-7350D54D79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72605"/>
            <a:ext cx="6048375" cy="3524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4D000DEF-8606-FA00-A223-1ED4FCD2F4A2}"/>
              </a:ext>
            </a:extLst>
          </p:cNvPr>
          <p:cNvSpPr txBox="1"/>
          <p:nvPr/>
        </p:nvSpPr>
        <p:spPr>
          <a:xfrm>
            <a:off x="757814" y="5440272"/>
            <a:ext cx="2256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>
                <a:solidFill>
                  <a:schemeClr val="bg1">
                    <a:lumMod val="65000"/>
                  </a:schemeClr>
                </a:solidFill>
              </a:rPr>
              <a:t>Kurs Bitcoin 3 Monate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4D7285D-4BDB-4ADB-EA7D-6AC5B53DE4CF}"/>
              </a:ext>
            </a:extLst>
          </p:cNvPr>
          <p:cNvSpPr txBox="1"/>
          <p:nvPr/>
        </p:nvSpPr>
        <p:spPr>
          <a:xfrm>
            <a:off x="327409" y="6444476"/>
            <a:ext cx="2256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1200" dirty="0">
                <a:solidFill>
                  <a:schemeClr val="bg1">
                    <a:lumMod val="65000"/>
                  </a:schemeClr>
                </a:solidFill>
              </a:rPr>
              <a:t>Quelle: www.finanzen.at</a:t>
            </a:r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14A2BAAC-A307-DAC0-2846-865D7566A8F2}"/>
              </a:ext>
            </a:extLst>
          </p:cNvPr>
          <p:cNvSpPr/>
          <p:nvPr/>
        </p:nvSpPr>
        <p:spPr>
          <a:xfrm>
            <a:off x="1795725" y="1872605"/>
            <a:ext cx="555589" cy="545288"/>
          </a:xfrm>
          <a:prstGeom prst="ellipse">
            <a:avLst/>
          </a:prstGeom>
          <a:noFill/>
          <a:ln w="38100"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1" name="Ellipse 10">
            <a:extLst>
              <a:ext uri="{FF2B5EF4-FFF2-40B4-BE49-F238E27FC236}">
                <a16:creationId xmlns:a16="http://schemas.microsoft.com/office/drawing/2014/main" id="{8A7981A0-249F-136C-5056-10D1A2EC21FE}"/>
              </a:ext>
            </a:extLst>
          </p:cNvPr>
          <p:cNvSpPr/>
          <p:nvPr/>
        </p:nvSpPr>
        <p:spPr>
          <a:xfrm>
            <a:off x="2661558" y="3964337"/>
            <a:ext cx="555589" cy="54528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4438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FAC038-9004-DC9C-8F35-7FBDDECC0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1349807-B0D8-F710-A7C9-CCEF2A286A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Gold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1F5CFD4-E2C2-6BEE-5440-F4A76E8D4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23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0B78F6A3-1B86-1C2D-5CEB-4420A0B1AFB4}"/>
              </a:ext>
            </a:extLst>
          </p:cNvPr>
          <p:cNvSpPr/>
          <p:nvPr/>
        </p:nvSpPr>
        <p:spPr>
          <a:xfrm>
            <a:off x="1357364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11610 w 4170066"/>
              <a:gd name="connsiteY1" fmla="*/ 0 h 4267776"/>
              <a:gd name="connsiteX2" fmla="*/ 1181519 w 4170066"/>
              <a:gd name="connsiteY2" fmla="*/ 0 h 4267776"/>
              <a:gd name="connsiteX3" fmla="*/ 1918230 w 4170066"/>
              <a:gd name="connsiteY3" fmla="*/ 0 h 4267776"/>
              <a:gd name="connsiteX4" fmla="*/ 2571541 w 4170066"/>
              <a:gd name="connsiteY4" fmla="*/ 0 h 4267776"/>
              <a:gd name="connsiteX5" fmla="*/ 3308252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481649 h 4267776"/>
              <a:gd name="connsiteX8" fmla="*/ 4170066 w 4170066"/>
              <a:gd name="connsiteY8" fmla="*/ 963298 h 4267776"/>
              <a:gd name="connsiteX9" fmla="*/ 4170066 w 4170066"/>
              <a:gd name="connsiteY9" fmla="*/ 1615658 h 4267776"/>
              <a:gd name="connsiteX10" fmla="*/ 4170066 w 4170066"/>
              <a:gd name="connsiteY10" fmla="*/ 2139985 h 4267776"/>
              <a:gd name="connsiteX11" fmla="*/ 4170066 w 4170066"/>
              <a:gd name="connsiteY11" fmla="*/ 2749667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821745 w 4170066"/>
              <a:gd name="connsiteY15" fmla="*/ 4267776 h 4267776"/>
              <a:gd name="connsiteX16" fmla="*/ 2251836 w 4170066"/>
              <a:gd name="connsiteY16" fmla="*/ 4267776 h 4267776"/>
              <a:gd name="connsiteX17" fmla="*/ 1556825 w 4170066"/>
              <a:gd name="connsiteY17" fmla="*/ 4267776 h 4267776"/>
              <a:gd name="connsiteX18" fmla="*/ 903514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658094 h 4267776"/>
              <a:gd name="connsiteX21" fmla="*/ 0 w 4170066"/>
              <a:gd name="connsiteY21" fmla="*/ 3048411 h 4267776"/>
              <a:gd name="connsiteX22" fmla="*/ 0 w 4170066"/>
              <a:gd name="connsiteY22" fmla="*/ 2438729 h 4267776"/>
              <a:gd name="connsiteX23" fmla="*/ 0 w 4170066"/>
              <a:gd name="connsiteY23" fmla="*/ 1957080 h 4267776"/>
              <a:gd name="connsiteX24" fmla="*/ 0 w 4170066"/>
              <a:gd name="connsiteY24" fmla="*/ 1475431 h 4267776"/>
              <a:gd name="connsiteX25" fmla="*/ 0 w 4170066"/>
              <a:gd name="connsiteY25" fmla="*/ 823071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184340" y="-14207"/>
                  <a:pt x="402661" y="28430"/>
                  <a:pt x="611610" y="0"/>
                </a:cubicBezTo>
                <a:cubicBezTo>
                  <a:pt x="820559" y="-28430"/>
                  <a:pt x="1033620" y="-13336"/>
                  <a:pt x="1181519" y="0"/>
                </a:cubicBezTo>
                <a:cubicBezTo>
                  <a:pt x="1329418" y="13336"/>
                  <a:pt x="1694371" y="-31482"/>
                  <a:pt x="1918230" y="0"/>
                </a:cubicBezTo>
                <a:cubicBezTo>
                  <a:pt x="2142089" y="31482"/>
                  <a:pt x="2412460" y="25826"/>
                  <a:pt x="2571541" y="0"/>
                </a:cubicBezTo>
                <a:cubicBezTo>
                  <a:pt x="2730622" y="-25826"/>
                  <a:pt x="2999915" y="-21201"/>
                  <a:pt x="3308252" y="0"/>
                </a:cubicBezTo>
                <a:cubicBezTo>
                  <a:pt x="3616589" y="21201"/>
                  <a:pt x="3796785" y="26703"/>
                  <a:pt x="4170066" y="0"/>
                </a:cubicBezTo>
                <a:cubicBezTo>
                  <a:pt x="4155568" y="161271"/>
                  <a:pt x="4185311" y="243604"/>
                  <a:pt x="4170066" y="481649"/>
                </a:cubicBezTo>
                <a:cubicBezTo>
                  <a:pt x="4154821" y="719694"/>
                  <a:pt x="4167425" y="852296"/>
                  <a:pt x="4170066" y="963298"/>
                </a:cubicBezTo>
                <a:cubicBezTo>
                  <a:pt x="4172707" y="1074300"/>
                  <a:pt x="4152756" y="1389942"/>
                  <a:pt x="4170066" y="1615658"/>
                </a:cubicBezTo>
                <a:cubicBezTo>
                  <a:pt x="4187376" y="1841374"/>
                  <a:pt x="4162511" y="1991219"/>
                  <a:pt x="4170066" y="2139985"/>
                </a:cubicBezTo>
                <a:cubicBezTo>
                  <a:pt x="4177621" y="2288751"/>
                  <a:pt x="4186056" y="2549765"/>
                  <a:pt x="4170066" y="2749667"/>
                </a:cubicBezTo>
                <a:cubicBezTo>
                  <a:pt x="4154076" y="2949569"/>
                  <a:pt x="4192327" y="3194366"/>
                  <a:pt x="4170066" y="3444705"/>
                </a:cubicBezTo>
                <a:cubicBezTo>
                  <a:pt x="4147805" y="3695044"/>
                  <a:pt x="4146408" y="3861506"/>
                  <a:pt x="4170066" y="4267776"/>
                </a:cubicBezTo>
                <a:cubicBezTo>
                  <a:pt x="3851371" y="4258929"/>
                  <a:pt x="3710950" y="4272230"/>
                  <a:pt x="3516756" y="4267776"/>
                </a:cubicBezTo>
                <a:cubicBezTo>
                  <a:pt x="3322562" y="4263323"/>
                  <a:pt x="2979514" y="4272296"/>
                  <a:pt x="2821745" y="4267776"/>
                </a:cubicBezTo>
                <a:cubicBezTo>
                  <a:pt x="2663976" y="4263256"/>
                  <a:pt x="2423696" y="4284651"/>
                  <a:pt x="2251836" y="4267776"/>
                </a:cubicBezTo>
                <a:cubicBezTo>
                  <a:pt x="2079976" y="4250901"/>
                  <a:pt x="1746959" y="4263308"/>
                  <a:pt x="1556825" y="4267776"/>
                </a:cubicBezTo>
                <a:cubicBezTo>
                  <a:pt x="1366691" y="4272244"/>
                  <a:pt x="1196674" y="4297428"/>
                  <a:pt x="903514" y="4267776"/>
                </a:cubicBezTo>
                <a:cubicBezTo>
                  <a:pt x="610354" y="4238124"/>
                  <a:pt x="313976" y="4271519"/>
                  <a:pt x="0" y="4267776"/>
                </a:cubicBezTo>
                <a:cubicBezTo>
                  <a:pt x="-16000" y="4071332"/>
                  <a:pt x="-6267" y="3882844"/>
                  <a:pt x="0" y="3658094"/>
                </a:cubicBezTo>
                <a:cubicBezTo>
                  <a:pt x="6267" y="3433344"/>
                  <a:pt x="-15178" y="3281632"/>
                  <a:pt x="0" y="3048411"/>
                </a:cubicBezTo>
                <a:cubicBezTo>
                  <a:pt x="15178" y="2815190"/>
                  <a:pt x="7762" y="2572697"/>
                  <a:pt x="0" y="2438729"/>
                </a:cubicBezTo>
                <a:cubicBezTo>
                  <a:pt x="-7762" y="2304761"/>
                  <a:pt x="-6347" y="2165229"/>
                  <a:pt x="0" y="1957080"/>
                </a:cubicBezTo>
                <a:cubicBezTo>
                  <a:pt x="6347" y="1748931"/>
                  <a:pt x="-5265" y="1714129"/>
                  <a:pt x="0" y="1475431"/>
                </a:cubicBezTo>
                <a:cubicBezTo>
                  <a:pt x="5265" y="1236733"/>
                  <a:pt x="-30208" y="1135228"/>
                  <a:pt x="0" y="823071"/>
                </a:cubicBezTo>
                <a:cubicBezTo>
                  <a:pt x="30208" y="510914"/>
                  <a:pt x="26282" y="31836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40321" y="323780"/>
                  <a:pt x="4171988" y="433607"/>
                  <a:pt x="4170066" y="652360"/>
                </a:cubicBezTo>
                <a:cubicBezTo>
                  <a:pt x="4168144" y="871113"/>
                  <a:pt x="4162824" y="1012959"/>
                  <a:pt x="4170066" y="1262042"/>
                </a:cubicBezTo>
                <a:cubicBezTo>
                  <a:pt x="4177308" y="1511125"/>
                  <a:pt x="4170017" y="1729912"/>
                  <a:pt x="4170066" y="1957080"/>
                </a:cubicBezTo>
                <a:cubicBezTo>
                  <a:pt x="4170115" y="2184248"/>
                  <a:pt x="4172336" y="2450590"/>
                  <a:pt x="4170066" y="2609440"/>
                </a:cubicBezTo>
                <a:cubicBezTo>
                  <a:pt x="4167796" y="2768290"/>
                  <a:pt x="4192071" y="2988528"/>
                  <a:pt x="4170066" y="3133767"/>
                </a:cubicBezTo>
                <a:cubicBezTo>
                  <a:pt x="4148061" y="3279006"/>
                  <a:pt x="4188405" y="3777784"/>
                  <a:pt x="4170066" y="4267776"/>
                </a:cubicBezTo>
                <a:cubicBezTo>
                  <a:pt x="3892150" y="4243901"/>
                  <a:pt x="3697378" y="4279239"/>
                  <a:pt x="3516756" y="4267776"/>
                </a:cubicBezTo>
                <a:cubicBezTo>
                  <a:pt x="3336134" y="4256314"/>
                  <a:pt x="3210903" y="4281238"/>
                  <a:pt x="2905146" y="4267776"/>
                </a:cubicBezTo>
                <a:cubicBezTo>
                  <a:pt x="2599389" y="4254315"/>
                  <a:pt x="2592052" y="4274326"/>
                  <a:pt x="2335237" y="4267776"/>
                </a:cubicBezTo>
                <a:cubicBezTo>
                  <a:pt x="2078422" y="4261226"/>
                  <a:pt x="1772977" y="4289387"/>
                  <a:pt x="1556825" y="4267776"/>
                </a:cubicBezTo>
                <a:cubicBezTo>
                  <a:pt x="1340673" y="4246165"/>
                  <a:pt x="1203359" y="4279197"/>
                  <a:pt x="861814" y="4267776"/>
                </a:cubicBezTo>
                <a:cubicBezTo>
                  <a:pt x="520269" y="4256355"/>
                  <a:pt x="336015" y="4282472"/>
                  <a:pt x="0" y="4267776"/>
                </a:cubicBezTo>
                <a:cubicBezTo>
                  <a:pt x="-25537" y="3941635"/>
                  <a:pt x="-13458" y="3779192"/>
                  <a:pt x="0" y="3615416"/>
                </a:cubicBezTo>
                <a:cubicBezTo>
                  <a:pt x="13458" y="3451640"/>
                  <a:pt x="-16809" y="3187015"/>
                  <a:pt x="0" y="2963056"/>
                </a:cubicBezTo>
                <a:cubicBezTo>
                  <a:pt x="16809" y="2739097"/>
                  <a:pt x="8265" y="2543474"/>
                  <a:pt x="0" y="2310696"/>
                </a:cubicBezTo>
                <a:cubicBezTo>
                  <a:pt x="-8265" y="2077918"/>
                  <a:pt x="-17672" y="1995581"/>
                  <a:pt x="0" y="1829047"/>
                </a:cubicBezTo>
                <a:cubicBezTo>
                  <a:pt x="17672" y="1662513"/>
                  <a:pt x="2947" y="1414413"/>
                  <a:pt x="0" y="1304720"/>
                </a:cubicBezTo>
                <a:cubicBezTo>
                  <a:pt x="-2947" y="1195027"/>
                  <a:pt x="-17200" y="879904"/>
                  <a:pt x="0" y="695038"/>
                </a:cubicBezTo>
                <a:cubicBezTo>
                  <a:pt x="17200" y="510172"/>
                  <a:pt x="-26359" y="18712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Wertstabilität</a:t>
            </a:r>
            <a:r>
              <a:rPr lang="de-AT" dirty="0">
                <a:solidFill>
                  <a:schemeClr val="tx1"/>
                </a:solidFill>
              </a:rPr>
              <a:t> über lange Zeiträume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krisensicher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Schutz</a:t>
            </a:r>
            <a:r>
              <a:rPr lang="de-AT" dirty="0">
                <a:solidFill>
                  <a:schemeClr val="tx1"/>
                </a:solidFill>
              </a:rPr>
              <a:t> vor Inflation (langfristig)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weltweit anerkannt als </a:t>
            </a:r>
            <a:r>
              <a:rPr lang="de-AT" b="1" dirty="0">
                <a:solidFill>
                  <a:schemeClr val="tx1"/>
                </a:solidFill>
              </a:rPr>
              <a:t>Wertspeicher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kein Ausfallrisiko </a:t>
            </a:r>
            <a:r>
              <a:rPr lang="de-AT" dirty="0">
                <a:solidFill>
                  <a:schemeClr val="tx1"/>
                </a:solidFill>
              </a:rPr>
              <a:t>durch Unternehmen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A4112D90-BC4B-F2BB-E54B-A547DF878F28}"/>
              </a:ext>
            </a:extLst>
          </p:cNvPr>
          <p:cNvSpPr/>
          <p:nvPr/>
        </p:nvSpPr>
        <p:spPr>
          <a:xfrm>
            <a:off x="6664569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95011 w 4170066"/>
              <a:gd name="connsiteY1" fmla="*/ 0 h 4267776"/>
              <a:gd name="connsiteX2" fmla="*/ 1390022 w 4170066"/>
              <a:gd name="connsiteY2" fmla="*/ 0 h 4267776"/>
              <a:gd name="connsiteX3" fmla="*/ 2126734 w 4170066"/>
              <a:gd name="connsiteY3" fmla="*/ 0 h 4267776"/>
              <a:gd name="connsiteX4" fmla="*/ 2905146 w 4170066"/>
              <a:gd name="connsiteY4" fmla="*/ 0 h 4267776"/>
              <a:gd name="connsiteX5" fmla="*/ 3558456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652360 h 4267776"/>
              <a:gd name="connsiteX8" fmla="*/ 4170066 w 4170066"/>
              <a:gd name="connsiteY8" fmla="*/ 1304720 h 4267776"/>
              <a:gd name="connsiteX9" fmla="*/ 4170066 w 4170066"/>
              <a:gd name="connsiteY9" fmla="*/ 1914402 h 4267776"/>
              <a:gd name="connsiteX10" fmla="*/ 4170066 w 4170066"/>
              <a:gd name="connsiteY10" fmla="*/ 2396051 h 4267776"/>
              <a:gd name="connsiteX11" fmla="*/ 4170066 w 4170066"/>
              <a:gd name="connsiteY11" fmla="*/ 2963056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780044 w 4170066"/>
              <a:gd name="connsiteY15" fmla="*/ 4267776 h 4267776"/>
              <a:gd name="connsiteX16" fmla="*/ 2043332 w 4170066"/>
              <a:gd name="connsiteY16" fmla="*/ 4267776 h 4267776"/>
              <a:gd name="connsiteX17" fmla="*/ 1431723 w 4170066"/>
              <a:gd name="connsiteY17" fmla="*/ 4267776 h 4267776"/>
              <a:gd name="connsiteX18" fmla="*/ 695011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700771 h 4267776"/>
              <a:gd name="connsiteX21" fmla="*/ 0 w 4170066"/>
              <a:gd name="connsiteY21" fmla="*/ 3048411 h 4267776"/>
              <a:gd name="connsiteX22" fmla="*/ 0 w 4170066"/>
              <a:gd name="connsiteY22" fmla="*/ 2481407 h 4267776"/>
              <a:gd name="connsiteX23" fmla="*/ 0 w 4170066"/>
              <a:gd name="connsiteY23" fmla="*/ 1914402 h 4267776"/>
              <a:gd name="connsiteX24" fmla="*/ 0 w 4170066"/>
              <a:gd name="connsiteY24" fmla="*/ 1432753 h 4267776"/>
              <a:gd name="connsiteX25" fmla="*/ 0 w 4170066"/>
              <a:gd name="connsiteY25" fmla="*/ 737716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205443" y="-8118"/>
                  <a:pt x="514634" y="20838"/>
                  <a:pt x="695011" y="0"/>
                </a:cubicBezTo>
                <a:cubicBezTo>
                  <a:pt x="875388" y="-20838"/>
                  <a:pt x="1234471" y="-23471"/>
                  <a:pt x="1390022" y="0"/>
                </a:cubicBezTo>
                <a:cubicBezTo>
                  <a:pt x="1545573" y="23471"/>
                  <a:pt x="1978205" y="-7080"/>
                  <a:pt x="2126734" y="0"/>
                </a:cubicBezTo>
                <a:cubicBezTo>
                  <a:pt x="2275263" y="7080"/>
                  <a:pt x="2743586" y="31640"/>
                  <a:pt x="2905146" y="0"/>
                </a:cubicBezTo>
                <a:cubicBezTo>
                  <a:pt x="3066706" y="-31640"/>
                  <a:pt x="3334113" y="-14250"/>
                  <a:pt x="3558456" y="0"/>
                </a:cubicBezTo>
                <a:cubicBezTo>
                  <a:pt x="3782799" y="14250"/>
                  <a:pt x="3870854" y="17223"/>
                  <a:pt x="4170066" y="0"/>
                </a:cubicBezTo>
                <a:cubicBezTo>
                  <a:pt x="4143776" y="140715"/>
                  <a:pt x="4196427" y="451061"/>
                  <a:pt x="4170066" y="652360"/>
                </a:cubicBezTo>
                <a:cubicBezTo>
                  <a:pt x="4143705" y="853659"/>
                  <a:pt x="4195952" y="1028563"/>
                  <a:pt x="4170066" y="1304720"/>
                </a:cubicBezTo>
                <a:cubicBezTo>
                  <a:pt x="4144180" y="1580877"/>
                  <a:pt x="4196241" y="1609882"/>
                  <a:pt x="4170066" y="1914402"/>
                </a:cubicBezTo>
                <a:cubicBezTo>
                  <a:pt x="4143891" y="2218922"/>
                  <a:pt x="4178825" y="2193894"/>
                  <a:pt x="4170066" y="2396051"/>
                </a:cubicBezTo>
                <a:cubicBezTo>
                  <a:pt x="4161307" y="2598208"/>
                  <a:pt x="4197565" y="2719955"/>
                  <a:pt x="4170066" y="2963056"/>
                </a:cubicBezTo>
                <a:cubicBezTo>
                  <a:pt x="4142567" y="3206158"/>
                  <a:pt x="4165051" y="3213146"/>
                  <a:pt x="4170066" y="3444705"/>
                </a:cubicBezTo>
                <a:cubicBezTo>
                  <a:pt x="4175081" y="3676264"/>
                  <a:pt x="4172764" y="4044744"/>
                  <a:pt x="4170066" y="4267776"/>
                </a:cubicBezTo>
                <a:cubicBezTo>
                  <a:pt x="4001162" y="4267900"/>
                  <a:pt x="3738977" y="4251065"/>
                  <a:pt x="3516756" y="4267776"/>
                </a:cubicBezTo>
                <a:cubicBezTo>
                  <a:pt x="3294535" y="4284488"/>
                  <a:pt x="3100320" y="4289180"/>
                  <a:pt x="2780044" y="4267776"/>
                </a:cubicBezTo>
                <a:cubicBezTo>
                  <a:pt x="2459768" y="4246372"/>
                  <a:pt x="2310443" y="4276471"/>
                  <a:pt x="2043332" y="4267776"/>
                </a:cubicBezTo>
                <a:cubicBezTo>
                  <a:pt x="1776221" y="4259081"/>
                  <a:pt x="1732804" y="4290865"/>
                  <a:pt x="1431723" y="4267776"/>
                </a:cubicBezTo>
                <a:cubicBezTo>
                  <a:pt x="1130642" y="4244687"/>
                  <a:pt x="1046333" y="4246165"/>
                  <a:pt x="695011" y="4267776"/>
                </a:cubicBezTo>
                <a:cubicBezTo>
                  <a:pt x="343689" y="4289387"/>
                  <a:pt x="249837" y="4274194"/>
                  <a:pt x="0" y="4267776"/>
                </a:cubicBezTo>
                <a:cubicBezTo>
                  <a:pt x="-907" y="4011123"/>
                  <a:pt x="-9856" y="3924517"/>
                  <a:pt x="0" y="3700771"/>
                </a:cubicBezTo>
                <a:cubicBezTo>
                  <a:pt x="9856" y="3477025"/>
                  <a:pt x="24614" y="3186598"/>
                  <a:pt x="0" y="3048411"/>
                </a:cubicBezTo>
                <a:cubicBezTo>
                  <a:pt x="-24614" y="2910224"/>
                  <a:pt x="27097" y="2756038"/>
                  <a:pt x="0" y="2481407"/>
                </a:cubicBezTo>
                <a:cubicBezTo>
                  <a:pt x="-27097" y="2206776"/>
                  <a:pt x="-14650" y="2072113"/>
                  <a:pt x="0" y="1914402"/>
                </a:cubicBezTo>
                <a:cubicBezTo>
                  <a:pt x="14650" y="1756692"/>
                  <a:pt x="-12168" y="1545171"/>
                  <a:pt x="0" y="1432753"/>
                </a:cubicBezTo>
                <a:cubicBezTo>
                  <a:pt x="12168" y="1320335"/>
                  <a:pt x="-28719" y="1049821"/>
                  <a:pt x="0" y="737716"/>
                </a:cubicBezTo>
                <a:cubicBezTo>
                  <a:pt x="28719" y="425611"/>
                  <a:pt x="8194" y="23638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197118" y="264998"/>
                  <a:pt x="4198387" y="392465"/>
                  <a:pt x="4170066" y="652360"/>
                </a:cubicBezTo>
                <a:cubicBezTo>
                  <a:pt x="4141745" y="912255"/>
                  <a:pt x="4188029" y="1012490"/>
                  <a:pt x="4170066" y="1219365"/>
                </a:cubicBezTo>
                <a:cubicBezTo>
                  <a:pt x="4152103" y="1426240"/>
                  <a:pt x="4199977" y="1673988"/>
                  <a:pt x="4170066" y="1914402"/>
                </a:cubicBezTo>
                <a:cubicBezTo>
                  <a:pt x="4140155" y="2154816"/>
                  <a:pt x="4197183" y="2416155"/>
                  <a:pt x="4170066" y="2566762"/>
                </a:cubicBezTo>
                <a:cubicBezTo>
                  <a:pt x="4142949" y="2717369"/>
                  <a:pt x="4194827" y="2936163"/>
                  <a:pt x="4170066" y="3133767"/>
                </a:cubicBezTo>
                <a:cubicBezTo>
                  <a:pt x="4145305" y="3331371"/>
                  <a:pt x="4170390" y="3492511"/>
                  <a:pt x="4170066" y="3743449"/>
                </a:cubicBezTo>
                <a:cubicBezTo>
                  <a:pt x="4169742" y="3994387"/>
                  <a:pt x="4177793" y="4103934"/>
                  <a:pt x="4170066" y="4267776"/>
                </a:cubicBezTo>
                <a:cubicBezTo>
                  <a:pt x="4028463" y="4249604"/>
                  <a:pt x="3845712" y="4256182"/>
                  <a:pt x="3558456" y="4267776"/>
                </a:cubicBezTo>
                <a:cubicBezTo>
                  <a:pt x="3271200" y="4279371"/>
                  <a:pt x="3007135" y="4249668"/>
                  <a:pt x="2821745" y="4267776"/>
                </a:cubicBezTo>
                <a:cubicBezTo>
                  <a:pt x="2636355" y="4285884"/>
                  <a:pt x="2294017" y="4260425"/>
                  <a:pt x="2126734" y="4267776"/>
                </a:cubicBezTo>
                <a:cubicBezTo>
                  <a:pt x="1959451" y="4275127"/>
                  <a:pt x="1561490" y="4291870"/>
                  <a:pt x="1348321" y="4267776"/>
                </a:cubicBezTo>
                <a:cubicBezTo>
                  <a:pt x="1135152" y="4243682"/>
                  <a:pt x="842358" y="4301714"/>
                  <a:pt x="611610" y="4267776"/>
                </a:cubicBezTo>
                <a:cubicBezTo>
                  <a:pt x="380862" y="4233838"/>
                  <a:pt x="142484" y="4295136"/>
                  <a:pt x="0" y="4267776"/>
                </a:cubicBezTo>
                <a:cubicBezTo>
                  <a:pt x="-1928" y="4095911"/>
                  <a:pt x="65" y="3764997"/>
                  <a:pt x="0" y="3572738"/>
                </a:cubicBezTo>
                <a:cubicBezTo>
                  <a:pt x="-65" y="3380479"/>
                  <a:pt x="21774" y="3222218"/>
                  <a:pt x="0" y="3091089"/>
                </a:cubicBezTo>
                <a:cubicBezTo>
                  <a:pt x="-21774" y="2959960"/>
                  <a:pt x="14797" y="2685994"/>
                  <a:pt x="0" y="2524085"/>
                </a:cubicBezTo>
                <a:cubicBezTo>
                  <a:pt x="-14797" y="2362176"/>
                  <a:pt x="18540" y="2133155"/>
                  <a:pt x="0" y="1914402"/>
                </a:cubicBezTo>
                <a:cubicBezTo>
                  <a:pt x="-18540" y="1695649"/>
                  <a:pt x="17971" y="1483992"/>
                  <a:pt x="0" y="1219365"/>
                </a:cubicBezTo>
                <a:cubicBezTo>
                  <a:pt x="-17971" y="954738"/>
                  <a:pt x="-9466" y="890834"/>
                  <a:pt x="0" y="652360"/>
                </a:cubicBezTo>
                <a:cubicBezTo>
                  <a:pt x="9466" y="413886"/>
                  <a:pt x="-11123" y="145888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keine laufenden Erträge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Kursschwankungen</a:t>
            </a:r>
            <a:r>
              <a:rPr lang="de-AT" dirty="0">
                <a:solidFill>
                  <a:schemeClr val="tx1"/>
                </a:solidFill>
              </a:rPr>
              <a:t>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b="1" dirty="0">
                <a:solidFill>
                  <a:schemeClr val="tx1"/>
                </a:solidFill>
              </a:rPr>
              <a:t>Lagerungskosten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An- und Verkauf mit </a:t>
            </a:r>
            <a:r>
              <a:rPr lang="de-AT" b="1" dirty="0">
                <a:solidFill>
                  <a:schemeClr val="tx1"/>
                </a:solidFill>
              </a:rPr>
              <a:t>Gebühren</a:t>
            </a:r>
            <a:r>
              <a:rPr lang="de-AT" dirty="0">
                <a:solidFill>
                  <a:schemeClr val="tx1"/>
                </a:solidFill>
              </a:rPr>
              <a:t> verbunden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(</a:t>
            </a:r>
            <a:r>
              <a:rPr lang="de-AT" b="1" dirty="0">
                <a:solidFill>
                  <a:schemeClr val="tx1"/>
                </a:solidFill>
              </a:rPr>
              <a:t>Fälschungsrisiko</a:t>
            </a:r>
            <a:r>
              <a:rPr lang="de-AT" dirty="0">
                <a:solidFill>
                  <a:schemeClr val="tx1"/>
                </a:solidFill>
              </a:rPr>
              <a:t>, wenn nicht bei geprüften Händlern gekauft wird)</a:t>
            </a:r>
          </a:p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9045562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2D939153-539F-D03B-8BA4-E35BEB7DB3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2630" y="1893033"/>
            <a:ext cx="7416385" cy="4032612"/>
          </a:xfrm>
        </p:spPr>
        <p:txBody>
          <a:bodyPr>
            <a:normAutofit fontScale="70000" lnSpcReduction="20000"/>
          </a:bodyPr>
          <a:lstStyle/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Wie würdest du dich fühlen, wenn dein Investment in einem Monat 20 % verliert?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Panik – ich würde alles verkaufen.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Unangenehm – ich würde abwarten.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Kein Problem – ich kaufe nach.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Welche Aussage beschreibt dich am besten?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Ich möchte kein Risiko eingehen – lieber kleine sichere Erträge.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Ich nehme etwas Risiko in Kauf für bessere Erträge.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Ich bin bereit, hohe Schwankungen zu akzeptieren, wenn die Erträge stimmen.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Wie lange kannst du auf dein investiertes Geld verzichten?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0–2 Jahre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3–5 Jahre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6+ Jahre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Wie gut kennst du dich mit Finanzthemen aus?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Kaum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Grundkenntnisse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Sehr gut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Was wäre dir wichtiger?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Geld erhalten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Mischung aus Sicherheit und Ertrag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Langfristige Gewinnchancen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FFA22255-46AF-DE5B-8ED7-81098DD22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489" y="512410"/>
            <a:ext cx="9941732" cy="1084586"/>
          </a:xfrm>
        </p:spPr>
        <p:txBody>
          <a:bodyPr>
            <a:normAutofit/>
          </a:bodyPr>
          <a:lstStyle/>
          <a:p>
            <a:pPr algn="ctr"/>
            <a:r>
              <a:rPr lang="de-AT" sz="4000" b="1" dirty="0"/>
              <a:t>Persönliche Risikoeinschätzung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1B99D5C5-91AB-D501-2E69-77764E18531D}"/>
              </a:ext>
            </a:extLst>
          </p:cNvPr>
          <p:cNvSpPr/>
          <p:nvPr/>
        </p:nvSpPr>
        <p:spPr>
          <a:xfrm>
            <a:off x="1437735" y="1596996"/>
            <a:ext cx="9306176" cy="4624686"/>
          </a:xfrm>
          <a:custGeom>
            <a:avLst/>
            <a:gdLst>
              <a:gd name="connsiteX0" fmla="*/ 0 w 9306176"/>
              <a:gd name="connsiteY0" fmla="*/ 0 h 4624686"/>
              <a:gd name="connsiteX1" fmla="*/ 664727 w 9306176"/>
              <a:gd name="connsiteY1" fmla="*/ 0 h 4624686"/>
              <a:gd name="connsiteX2" fmla="*/ 1050268 w 9306176"/>
              <a:gd name="connsiteY2" fmla="*/ 0 h 4624686"/>
              <a:gd name="connsiteX3" fmla="*/ 1435810 w 9306176"/>
              <a:gd name="connsiteY3" fmla="*/ 0 h 4624686"/>
              <a:gd name="connsiteX4" fmla="*/ 1821352 w 9306176"/>
              <a:gd name="connsiteY4" fmla="*/ 0 h 4624686"/>
              <a:gd name="connsiteX5" fmla="*/ 2672202 w 9306176"/>
              <a:gd name="connsiteY5" fmla="*/ 0 h 4624686"/>
              <a:gd name="connsiteX6" fmla="*/ 3243867 w 9306176"/>
              <a:gd name="connsiteY6" fmla="*/ 0 h 4624686"/>
              <a:gd name="connsiteX7" fmla="*/ 4001656 w 9306176"/>
              <a:gd name="connsiteY7" fmla="*/ 0 h 4624686"/>
              <a:gd name="connsiteX8" fmla="*/ 4387197 w 9306176"/>
              <a:gd name="connsiteY8" fmla="*/ 0 h 4624686"/>
              <a:gd name="connsiteX9" fmla="*/ 5144986 w 9306176"/>
              <a:gd name="connsiteY9" fmla="*/ 0 h 4624686"/>
              <a:gd name="connsiteX10" fmla="*/ 5809713 w 9306176"/>
              <a:gd name="connsiteY10" fmla="*/ 0 h 4624686"/>
              <a:gd name="connsiteX11" fmla="*/ 6195254 w 9306176"/>
              <a:gd name="connsiteY11" fmla="*/ 0 h 4624686"/>
              <a:gd name="connsiteX12" fmla="*/ 7046105 w 9306176"/>
              <a:gd name="connsiteY12" fmla="*/ 0 h 4624686"/>
              <a:gd name="connsiteX13" fmla="*/ 7896955 w 9306176"/>
              <a:gd name="connsiteY13" fmla="*/ 0 h 4624686"/>
              <a:gd name="connsiteX14" fmla="*/ 9306176 w 9306176"/>
              <a:gd name="connsiteY14" fmla="*/ 0 h 4624686"/>
              <a:gd name="connsiteX15" fmla="*/ 9306176 w 9306176"/>
              <a:gd name="connsiteY15" fmla="*/ 521929 h 4624686"/>
              <a:gd name="connsiteX16" fmla="*/ 9306176 w 9306176"/>
              <a:gd name="connsiteY16" fmla="*/ 1228845 h 4624686"/>
              <a:gd name="connsiteX17" fmla="*/ 9306176 w 9306176"/>
              <a:gd name="connsiteY17" fmla="*/ 1797021 h 4624686"/>
              <a:gd name="connsiteX18" fmla="*/ 9306176 w 9306176"/>
              <a:gd name="connsiteY18" fmla="*/ 2550184 h 4624686"/>
              <a:gd name="connsiteX19" fmla="*/ 9306176 w 9306176"/>
              <a:gd name="connsiteY19" fmla="*/ 3303347 h 4624686"/>
              <a:gd name="connsiteX20" fmla="*/ 9306176 w 9306176"/>
              <a:gd name="connsiteY20" fmla="*/ 3825276 h 4624686"/>
              <a:gd name="connsiteX21" fmla="*/ 9306176 w 9306176"/>
              <a:gd name="connsiteY21" fmla="*/ 4624686 h 4624686"/>
              <a:gd name="connsiteX22" fmla="*/ 8548387 w 9306176"/>
              <a:gd name="connsiteY22" fmla="*/ 4624686 h 4624686"/>
              <a:gd name="connsiteX23" fmla="*/ 7883661 w 9306176"/>
              <a:gd name="connsiteY23" fmla="*/ 4624686 h 4624686"/>
              <a:gd name="connsiteX24" fmla="*/ 7032810 w 9306176"/>
              <a:gd name="connsiteY24" fmla="*/ 4624686 h 4624686"/>
              <a:gd name="connsiteX25" fmla="*/ 6461145 w 9306176"/>
              <a:gd name="connsiteY25" fmla="*/ 4624686 h 4624686"/>
              <a:gd name="connsiteX26" fmla="*/ 5703356 w 9306176"/>
              <a:gd name="connsiteY26" fmla="*/ 4624686 h 4624686"/>
              <a:gd name="connsiteX27" fmla="*/ 5224753 w 9306176"/>
              <a:gd name="connsiteY27" fmla="*/ 4624686 h 4624686"/>
              <a:gd name="connsiteX28" fmla="*/ 4746150 w 9306176"/>
              <a:gd name="connsiteY28" fmla="*/ 4624686 h 4624686"/>
              <a:gd name="connsiteX29" fmla="*/ 4081423 w 9306176"/>
              <a:gd name="connsiteY29" fmla="*/ 4624686 h 4624686"/>
              <a:gd name="connsiteX30" fmla="*/ 3230573 w 9306176"/>
              <a:gd name="connsiteY30" fmla="*/ 4624686 h 4624686"/>
              <a:gd name="connsiteX31" fmla="*/ 2472784 w 9306176"/>
              <a:gd name="connsiteY31" fmla="*/ 4624686 h 4624686"/>
              <a:gd name="connsiteX32" fmla="*/ 1808057 w 9306176"/>
              <a:gd name="connsiteY32" fmla="*/ 4624686 h 4624686"/>
              <a:gd name="connsiteX33" fmla="*/ 1143330 w 9306176"/>
              <a:gd name="connsiteY33" fmla="*/ 4624686 h 4624686"/>
              <a:gd name="connsiteX34" fmla="*/ 0 w 9306176"/>
              <a:gd name="connsiteY34" fmla="*/ 4624686 h 4624686"/>
              <a:gd name="connsiteX35" fmla="*/ 0 w 9306176"/>
              <a:gd name="connsiteY35" fmla="*/ 3871523 h 4624686"/>
              <a:gd name="connsiteX36" fmla="*/ 0 w 9306176"/>
              <a:gd name="connsiteY36" fmla="*/ 3210853 h 4624686"/>
              <a:gd name="connsiteX37" fmla="*/ 0 w 9306176"/>
              <a:gd name="connsiteY37" fmla="*/ 2457690 h 4624686"/>
              <a:gd name="connsiteX38" fmla="*/ 0 w 9306176"/>
              <a:gd name="connsiteY38" fmla="*/ 1750774 h 4624686"/>
              <a:gd name="connsiteX39" fmla="*/ 0 w 9306176"/>
              <a:gd name="connsiteY39" fmla="*/ 1043858 h 4624686"/>
              <a:gd name="connsiteX40" fmla="*/ 0 w 9306176"/>
              <a:gd name="connsiteY40" fmla="*/ 0 h 462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306176" h="4624686" extrusionOk="0">
                <a:moveTo>
                  <a:pt x="0" y="0"/>
                </a:moveTo>
                <a:cubicBezTo>
                  <a:pt x="258078" y="-32892"/>
                  <a:pt x="464855" y="-27510"/>
                  <a:pt x="664727" y="0"/>
                </a:cubicBezTo>
                <a:cubicBezTo>
                  <a:pt x="864599" y="27510"/>
                  <a:pt x="907413" y="-14195"/>
                  <a:pt x="1050268" y="0"/>
                </a:cubicBezTo>
                <a:cubicBezTo>
                  <a:pt x="1193123" y="14195"/>
                  <a:pt x="1346904" y="-3156"/>
                  <a:pt x="1435810" y="0"/>
                </a:cubicBezTo>
                <a:cubicBezTo>
                  <a:pt x="1524716" y="3156"/>
                  <a:pt x="1646051" y="-10713"/>
                  <a:pt x="1821352" y="0"/>
                </a:cubicBezTo>
                <a:cubicBezTo>
                  <a:pt x="1996653" y="10713"/>
                  <a:pt x="2302440" y="-40973"/>
                  <a:pt x="2672202" y="0"/>
                </a:cubicBezTo>
                <a:cubicBezTo>
                  <a:pt x="3041964" y="40973"/>
                  <a:pt x="3070116" y="27762"/>
                  <a:pt x="3243867" y="0"/>
                </a:cubicBezTo>
                <a:cubicBezTo>
                  <a:pt x="3417619" y="-27762"/>
                  <a:pt x="3676639" y="15913"/>
                  <a:pt x="4001656" y="0"/>
                </a:cubicBezTo>
                <a:cubicBezTo>
                  <a:pt x="4326673" y="-15913"/>
                  <a:pt x="4205729" y="16162"/>
                  <a:pt x="4387197" y="0"/>
                </a:cubicBezTo>
                <a:cubicBezTo>
                  <a:pt x="4568665" y="-16162"/>
                  <a:pt x="4822751" y="-16152"/>
                  <a:pt x="5144986" y="0"/>
                </a:cubicBezTo>
                <a:cubicBezTo>
                  <a:pt x="5467221" y="16152"/>
                  <a:pt x="5668052" y="3578"/>
                  <a:pt x="5809713" y="0"/>
                </a:cubicBezTo>
                <a:cubicBezTo>
                  <a:pt x="5951374" y="-3578"/>
                  <a:pt x="6013073" y="18725"/>
                  <a:pt x="6195254" y="0"/>
                </a:cubicBezTo>
                <a:cubicBezTo>
                  <a:pt x="6377435" y="-18725"/>
                  <a:pt x="6846871" y="-21576"/>
                  <a:pt x="7046105" y="0"/>
                </a:cubicBezTo>
                <a:cubicBezTo>
                  <a:pt x="7245339" y="21576"/>
                  <a:pt x="7546168" y="-3891"/>
                  <a:pt x="7896955" y="0"/>
                </a:cubicBezTo>
                <a:cubicBezTo>
                  <a:pt x="8247742" y="3891"/>
                  <a:pt x="9000875" y="55109"/>
                  <a:pt x="9306176" y="0"/>
                </a:cubicBezTo>
                <a:cubicBezTo>
                  <a:pt x="9290272" y="253095"/>
                  <a:pt x="9326909" y="304263"/>
                  <a:pt x="9306176" y="521929"/>
                </a:cubicBezTo>
                <a:cubicBezTo>
                  <a:pt x="9285443" y="739595"/>
                  <a:pt x="9288859" y="885255"/>
                  <a:pt x="9306176" y="1228845"/>
                </a:cubicBezTo>
                <a:cubicBezTo>
                  <a:pt x="9323493" y="1572435"/>
                  <a:pt x="9277974" y="1582616"/>
                  <a:pt x="9306176" y="1797021"/>
                </a:cubicBezTo>
                <a:cubicBezTo>
                  <a:pt x="9334378" y="2011426"/>
                  <a:pt x="9284566" y="2371777"/>
                  <a:pt x="9306176" y="2550184"/>
                </a:cubicBezTo>
                <a:cubicBezTo>
                  <a:pt x="9327786" y="2728591"/>
                  <a:pt x="9291800" y="3134601"/>
                  <a:pt x="9306176" y="3303347"/>
                </a:cubicBezTo>
                <a:cubicBezTo>
                  <a:pt x="9320552" y="3472093"/>
                  <a:pt x="9282359" y="3714529"/>
                  <a:pt x="9306176" y="3825276"/>
                </a:cubicBezTo>
                <a:cubicBezTo>
                  <a:pt x="9329993" y="3936023"/>
                  <a:pt x="9309805" y="4247802"/>
                  <a:pt x="9306176" y="4624686"/>
                </a:cubicBezTo>
                <a:cubicBezTo>
                  <a:pt x="9005351" y="4605423"/>
                  <a:pt x="8803258" y="4611580"/>
                  <a:pt x="8548387" y="4624686"/>
                </a:cubicBezTo>
                <a:cubicBezTo>
                  <a:pt x="8293516" y="4637792"/>
                  <a:pt x="8034800" y="4625851"/>
                  <a:pt x="7883661" y="4624686"/>
                </a:cubicBezTo>
                <a:cubicBezTo>
                  <a:pt x="7732522" y="4623521"/>
                  <a:pt x="7428636" y="4633181"/>
                  <a:pt x="7032810" y="4624686"/>
                </a:cubicBezTo>
                <a:cubicBezTo>
                  <a:pt x="6636984" y="4616191"/>
                  <a:pt x="6679869" y="4622510"/>
                  <a:pt x="6461145" y="4624686"/>
                </a:cubicBezTo>
                <a:cubicBezTo>
                  <a:pt x="6242422" y="4626862"/>
                  <a:pt x="5942809" y="4642506"/>
                  <a:pt x="5703356" y="4624686"/>
                </a:cubicBezTo>
                <a:cubicBezTo>
                  <a:pt x="5463903" y="4606866"/>
                  <a:pt x="5426018" y="4636839"/>
                  <a:pt x="5224753" y="4624686"/>
                </a:cubicBezTo>
                <a:cubicBezTo>
                  <a:pt x="5023488" y="4612533"/>
                  <a:pt x="4852223" y="4609654"/>
                  <a:pt x="4746150" y="4624686"/>
                </a:cubicBezTo>
                <a:cubicBezTo>
                  <a:pt x="4640077" y="4639718"/>
                  <a:pt x="4245042" y="4613276"/>
                  <a:pt x="4081423" y="4624686"/>
                </a:cubicBezTo>
                <a:cubicBezTo>
                  <a:pt x="3917804" y="4636096"/>
                  <a:pt x="3498202" y="4647624"/>
                  <a:pt x="3230573" y="4624686"/>
                </a:cubicBezTo>
                <a:cubicBezTo>
                  <a:pt x="2962944" y="4601749"/>
                  <a:pt x="2684622" y="4598978"/>
                  <a:pt x="2472784" y="4624686"/>
                </a:cubicBezTo>
                <a:cubicBezTo>
                  <a:pt x="2260946" y="4650394"/>
                  <a:pt x="2095438" y="4596282"/>
                  <a:pt x="1808057" y="4624686"/>
                </a:cubicBezTo>
                <a:cubicBezTo>
                  <a:pt x="1520676" y="4653090"/>
                  <a:pt x="1285337" y="4626780"/>
                  <a:pt x="1143330" y="4624686"/>
                </a:cubicBezTo>
                <a:cubicBezTo>
                  <a:pt x="1001323" y="4622592"/>
                  <a:pt x="538693" y="4670342"/>
                  <a:pt x="0" y="4624686"/>
                </a:cubicBezTo>
                <a:cubicBezTo>
                  <a:pt x="27366" y="4253056"/>
                  <a:pt x="9195" y="4125708"/>
                  <a:pt x="0" y="3871523"/>
                </a:cubicBezTo>
                <a:cubicBezTo>
                  <a:pt x="-9195" y="3617338"/>
                  <a:pt x="28088" y="3523830"/>
                  <a:pt x="0" y="3210853"/>
                </a:cubicBezTo>
                <a:cubicBezTo>
                  <a:pt x="-28088" y="2897876"/>
                  <a:pt x="-28865" y="2750241"/>
                  <a:pt x="0" y="2457690"/>
                </a:cubicBezTo>
                <a:cubicBezTo>
                  <a:pt x="28865" y="2165139"/>
                  <a:pt x="-24806" y="2019946"/>
                  <a:pt x="0" y="1750774"/>
                </a:cubicBezTo>
                <a:cubicBezTo>
                  <a:pt x="24806" y="1481602"/>
                  <a:pt x="-17311" y="1368931"/>
                  <a:pt x="0" y="1043858"/>
                </a:cubicBezTo>
                <a:cubicBezTo>
                  <a:pt x="17311" y="718785"/>
                  <a:pt x="25803" y="332654"/>
                  <a:pt x="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205384513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160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44B53C7-E013-CCAB-8BCD-306FF819FF8E}"/>
              </a:ext>
            </a:extLst>
          </p:cNvPr>
          <p:cNvSpPr/>
          <p:nvPr/>
        </p:nvSpPr>
        <p:spPr>
          <a:xfrm>
            <a:off x="7086599" y="5261004"/>
            <a:ext cx="3463159" cy="79705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1600" b="1" dirty="0">
                <a:solidFill>
                  <a:schemeClr val="tx1"/>
                </a:solidFill>
              </a:rPr>
              <a:t>Mehrheit a = Sicherheitsorientiert</a:t>
            </a:r>
            <a:br>
              <a:rPr lang="de-AT" sz="1600" b="1" dirty="0">
                <a:solidFill>
                  <a:schemeClr val="tx1"/>
                </a:solidFill>
              </a:rPr>
            </a:br>
            <a:r>
              <a:rPr lang="de-AT" sz="1600" b="1" dirty="0">
                <a:solidFill>
                  <a:schemeClr val="tx1"/>
                </a:solidFill>
              </a:rPr>
              <a:t>Mehrheit b = Ausgewogen</a:t>
            </a:r>
            <a:br>
              <a:rPr lang="de-AT" sz="1600" b="1" dirty="0">
                <a:solidFill>
                  <a:schemeClr val="tx1"/>
                </a:solidFill>
              </a:rPr>
            </a:br>
            <a:r>
              <a:rPr lang="de-AT" sz="1600" b="1" dirty="0">
                <a:solidFill>
                  <a:schemeClr val="tx1"/>
                </a:solidFill>
              </a:rPr>
              <a:t>Mehrheit c = Chancenorientiert</a:t>
            </a:r>
            <a:endParaRPr lang="de-AT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560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A8253F-7331-8996-C686-84D71C741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B85941-A78D-5C08-81E7-E8F5CAFD4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Umfrage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455D965-C36A-C43B-4A56-5F0661FCF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25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EFDE608-3A4E-7F8F-C094-2EA60F805FAD}"/>
              </a:ext>
            </a:extLst>
          </p:cNvPr>
          <p:cNvSpPr/>
          <p:nvPr/>
        </p:nvSpPr>
        <p:spPr>
          <a:xfrm>
            <a:off x="1055944" y="1690688"/>
            <a:ext cx="10105542" cy="1502455"/>
          </a:xfrm>
          <a:custGeom>
            <a:avLst/>
            <a:gdLst>
              <a:gd name="connsiteX0" fmla="*/ 0 w 10105542"/>
              <a:gd name="connsiteY0" fmla="*/ 0 h 1502455"/>
              <a:gd name="connsiteX1" fmla="*/ 572647 w 10105542"/>
              <a:gd name="connsiteY1" fmla="*/ 0 h 1502455"/>
              <a:gd name="connsiteX2" fmla="*/ 1347406 w 10105542"/>
              <a:gd name="connsiteY2" fmla="*/ 0 h 1502455"/>
              <a:gd name="connsiteX3" fmla="*/ 1920053 w 10105542"/>
              <a:gd name="connsiteY3" fmla="*/ 0 h 1502455"/>
              <a:gd name="connsiteX4" fmla="*/ 2492700 w 10105542"/>
              <a:gd name="connsiteY4" fmla="*/ 0 h 1502455"/>
              <a:gd name="connsiteX5" fmla="*/ 2863237 w 10105542"/>
              <a:gd name="connsiteY5" fmla="*/ 0 h 1502455"/>
              <a:gd name="connsiteX6" fmla="*/ 3435884 w 10105542"/>
              <a:gd name="connsiteY6" fmla="*/ 0 h 1502455"/>
              <a:gd name="connsiteX7" fmla="*/ 3907476 w 10105542"/>
              <a:gd name="connsiteY7" fmla="*/ 0 h 1502455"/>
              <a:gd name="connsiteX8" fmla="*/ 4278013 w 10105542"/>
              <a:gd name="connsiteY8" fmla="*/ 0 h 1502455"/>
              <a:gd name="connsiteX9" fmla="*/ 5153826 w 10105542"/>
              <a:gd name="connsiteY9" fmla="*/ 0 h 1502455"/>
              <a:gd name="connsiteX10" fmla="*/ 5827529 w 10105542"/>
              <a:gd name="connsiteY10" fmla="*/ 0 h 1502455"/>
              <a:gd name="connsiteX11" fmla="*/ 6501232 w 10105542"/>
              <a:gd name="connsiteY11" fmla="*/ 0 h 1502455"/>
              <a:gd name="connsiteX12" fmla="*/ 7073879 w 10105542"/>
              <a:gd name="connsiteY12" fmla="*/ 0 h 1502455"/>
              <a:gd name="connsiteX13" fmla="*/ 7646527 w 10105542"/>
              <a:gd name="connsiteY13" fmla="*/ 0 h 1502455"/>
              <a:gd name="connsiteX14" fmla="*/ 8118119 w 10105542"/>
              <a:gd name="connsiteY14" fmla="*/ 0 h 1502455"/>
              <a:gd name="connsiteX15" fmla="*/ 8791822 w 10105542"/>
              <a:gd name="connsiteY15" fmla="*/ 0 h 1502455"/>
              <a:gd name="connsiteX16" fmla="*/ 9465524 w 10105542"/>
              <a:gd name="connsiteY16" fmla="*/ 0 h 1502455"/>
              <a:gd name="connsiteX17" fmla="*/ 10105542 w 10105542"/>
              <a:gd name="connsiteY17" fmla="*/ 0 h 1502455"/>
              <a:gd name="connsiteX18" fmla="*/ 10105542 w 10105542"/>
              <a:gd name="connsiteY18" fmla="*/ 515843 h 1502455"/>
              <a:gd name="connsiteX19" fmla="*/ 10105542 w 10105542"/>
              <a:gd name="connsiteY19" fmla="*/ 1031686 h 1502455"/>
              <a:gd name="connsiteX20" fmla="*/ 10105542 w 10105542"/>
              <a:gd name="connsiteY20" fmla="*/ 1502455 h 1502455"/>
              <a:gd name="connsiteX21" fmla="*/ 9735005 w 10105542"/>
              <a:gd name="connsiteY21" fmla="*/ 1502455 h 1502455"/>
              <a:gd name="connsiteX22" fmla="*/ 8859192 w 10105542"/>
              <a:gd name="connsiteY22" fmla="*/ 1502455 h 1502455"/>
              <a:gd name="connsiteX23" fmla="*/ 8387600 w 10105542"/>
              <a:gd name="connsiteY23" fmla="*/ 1502455 h 1502455"/>
              <a:gd name="connsiteX24" fmla="*/ 8017063 w 10105542"/>
              <a:gd name="connsiteY24" fmla="*/ 1502455 h 1502455"/>
              <a:gd name="connsiteX25" fmla="*/ 7242305 w 10105542"/>
              <a:gd name="connsiteY25" fmla="*/ 1502455 h 1502455"/>
              <a:gd name="connsiteX26" fmla="*/ 6467547 w 10105542"/>
              <a:gd name="connsiteY26" fmla="*/ 1502455 h 1502455"/>
              <a:gd name="connsiteX27" fmla="*/ 5894900 w 10105542"/>
              <a:gd name="connsiteY27" fmla="*/ 1502455 h 1502455"/>
              <a:gd name="connsiteX28" fmla="*/ 5120141 w 10105542"/>
              <a:gd name="connsiteY28" fmla="*/ 1502455 h 1502455"/>
              <a:gd name="connsiteX29" fmla="*/ 4547494 w 10105542"/>
              <a:gd name="connsiteY29" fmla="*/ 1502455 h 1502455"/>
              <a:gd name="connsiteX30" fmla="*/ 3772736 w 10105542"/>
              <a:gd name="connsiteY30" fmla="*/ 1502455 h 1502455"/>
              <a:gd name="connsiteX31" fmla="*/ 3099033 w 10105542"/>
              <a:gd name="connsiteY31" fmla="*/ 1502455 h 1502455"/>
              <a:gd name="connsiteX32" fmla="*/ 2425330 w 10105542"/>
              <a:gd name="connsiteY32" fmla="*/ 1502455 h 1502455"/>
              <a:gd name="connsiteX33" fmla="*/ 1549516 w 10105542"/>
              <a:gd name="connsiteY33" fmla="*/ 1502455 h 1502455"/>
              <a:gd name="connsiteX34" fmla="*/ 976869 w 10105542"/>
              <a:gd name="connsiteY34" fmla="*/ 1502455 h 1502455"/>
              <a:gd name="connsiteX35" fmla="*/ 0 w 10105542"/>
              <a:gd name="connsiteY35" fmla="*/ 1502455 h 1502455"/>
              <a:gd name="connsiteX36" fmla="*/ 0 w 10105542"/>
              <a:gd name="connsiteY36" fmla="*/ 986612 h 1502455"/>
              <a:gd name="connsiteX37" fmla="*/ 0 w 10105542"/>
              <a:gd name="connsiteY37" fmla="*/ 515843 h 1502455"/>
              <a:gd name="connsiteX38" fmla="*/ 0 w 10105542"/>
              <a:gd name="connsiteY38" fmla="*/ 0 h 150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105542" h="1502455" fill="none" extrusionOk="0">
                <a:moveTo>
                  <a:pt x="0" y="0"/>
                </a:moveTo>
                <a:cubicBezTo>
                  <a:pt x="228933" y="1109"/>
                  <a:pt x="335623" y="-23374"/>
                  <a:pt x="572647" y="0"/>
                </a:cubicBezTo>
                <a:cubicBezTo>
                  <a:pt x="809671" y="23374"/>
                  <a:pt x="1183029" y="7251"/>
                  <a:pt x="1347406" y="0"/>
                </a:cubicBezTo>
                <a:cubicBezTo>
                  <a:pt x="1511783" y="-7251"/>
                  <a:pt x="1787997" y="-6086"/>
                  <a:pt x="1920053" y="0"/>
                </a:cubicBezTo>
                <a:cubicBezTo>
                  <a:pt x="2052109" y="6086"/>
                  <a:pt x="2272394" y="-25692"/>
                  <a:pt x="2492700" y="0"/>
                </a:cubicBezTo>
                <a:cubicBezTo>
                  <a:pt x="2713006" y="25692"/>
                  <a:pt x="2727755" y="16414"/>
                  <a:pt x="2863237" y="0"/>
                </a:cubicBezTo>
                <a:cubicBezTo>
                  <a:pt x="2998719" y="-16414"/>
                  <a:pt x="3292429" y="6023"/>
                  <a:pt x="3435884" y="0"/>
                </a:cubicBezTo>
                <a:cubicBezTo>
                  <a:pt x="3579339" y="-6023"/>
                  <a:pt x="3739115" y="-11736"/>
                  <a:pt x="3907476" y="0"/>
                </a:cubicBezTo>
                <a:cubicBezTo>
                  <a:pt x="4075837" y="11736"/>
                  <a:pt x="4152995" y="9306"/>
                  <a:pt x="4278013" y="0"/>
                </a:cubicBezTo>
                <a:cubicBezTo>
                  <a:pt x="4403031" y="-9306"/>
                  <a:pt x="4924317" y="-36191"/>
                  <a:pt x="5153826" y="0"/>
                </a:cubicBezTo>
                <a:cubicBezTo>
                  <a:pt x="5383335" y="36191"/>
                  <a:pt x="5626553" y="-24975"/>
                  <a:pt x="5827529" y="0"/>
                </a:cubicBezTo>
                <a:cubicBezTo>
                  <a:pt x="6028505" y="24975"/>
                  <a:pt x="6235266" y="12108"/>
                  <a:pt x="6501232" y="0"/>
                </a:cubicBezTo>
                <a:cubicBezTo>
                  <a:pt x="6767198" y="-12108"/>
                  <a:pt x="6883685" y="-1677"/>
                  <a:pt x="7073879" y="0"/>
                </a:cubicBezTo>
                <a:cubicBezTo>
                  <a:pt x="7264073" y="1677"/>
                  <a:pt x="7380296" y="-4680"/>
                  <a:pt x="7646527" y="0"/>
                </a:cubicBezTo>
                <a:cubicBezTo>
                  <a:pt x="7912758" y="4680"/>
                  <a:pt x="7991323" y="3946"/>
                  <a:pt x="8118119" y="0"/>
                </a:cubicBezTo>
                <a:cubicBezTo>
                  <a:pt x="8244915" y="-3946"/>
                  <a:pt x="8633419" y="25449"/>
                  <a:pt x="8791822" y="0"/>
                </a:cubicBezTo>
                <a:cubicBezTo>
                  <a:pt x="8950225" y="-25449"/>
                  <a:pt x="9237490" y="15989"/>
                  <a:pt x="9465524" y="0"/>
                </a:cubicBezTo>
                <a:cubicBezTo>
                  <a:pt x="9693558" y="-15989"/>
                  <a:pt x="9931742" y="-11116"/>
                  <a:pt x="10105542" y="0"/>
                </a:cubicBezTo>
                <a:cubicBezTo>
                  <a:pt x="10119778" y="139237"/>
                  <a:pt x="10085513" y="296721"/>
                  <a:pt x="10105542" y="515843"/>
                </a:cubicBezTo>
                <a:cubicBezTo>
                  <a:pt x="10125571" y="734965"/>
                  <a:pt x="10105056" y="876273"/>
                  <a:pt x="10105542" y="1031686"/>
                </a:cubicBezTo>
                <a:cubicBezTo>
                  <a:pt x="10106028" y="1187099"/>
                  <a:pt x="10082090" y="1279481"/>
                  <a:pt x="10105542" y="1502455"/>
                </a:cubicBezTo>
                <a:cubicBezTo>
                  <a:pt x="10001873" y="1492509"/>
                  <a:pt x="9885113" y="1519901"/>
                  <a:pt x="9735005" y="1502455"/>
                </a:cubicBezTo>
                <a:cubicBezTo>
                  <a:pt x="9584897" y="1485009"/>
                  <a:pt x="9222672" y="1523981"/>
                  <a:pt x="8859192" y="1502455"/>
                </a:cubicBezTo>
                <a:cubicBezTo>
                  <a:pt x="8495712" y="1480929"/>
                  <a:pt x="8486375" y="1502824"/>
                  <a:pt x="8387600" y="1502455"/>
                </a:cubicBezTo>
                <a:cubicBezTo>
                  <a:pt x="8288825" y="1502086"/>
                  <a:pt x="8172930" y="1518258"/>
                  <a:pt x="8017063" y="1502455"/>
                </a:cubicBezTo>
                <a:cubicBezTo>
                  <a:pt x="7861196" y="1486652"/>
                  <a:pt x="7558458" y="1464297"/>
                  <a:pt x="7242305" y="1502455"/>
                </a:cubicBezTo>
                <a:cubicBezTo>
                  <a:pt x="6926152" y="1540613"/>
                  <a:pt x="6697217" y="1487572"/>
                  <a:pt x="6467547" y="1502455"/>
                </a:cubicBezTo>
                <a:cubicBezTo>
                  <a:pt x="6237877" y="1517338"/>
                  <a:pt x="6121441" y="1510349"/>
                  <a:pt x="5894900" y="1502455"/>
                </a:cubicBezTo>
                <a:cubicBezTo>
                  <a:pt x="5668359" y="1494561"/>
                  <a:pt x="5404988" y="1524595"/>
                  <a:pt x="5120141" y="1502455"/>
                </a:cubicBezTo>
                <a:cubicBezTo>
                  <a:pt x="4835294" y="1480315"/>
                  <a:pt x="4824338" y="1480926"/>
                  <a:pt x="4547494" y="1502455"/>
                </a:cubicBezTo>
                <a:cubicBezTo>
                  <a:pt x="4270650" y="1523984"/>
                  <a:pt x="4020607" y="1494946"/>
                  <a:pt x="3772736" y="1502455"/>
                </a:cubicBezTo>
                <a:cubicBezTo>
                  <a:pt x="3524865" y="1509964"/>
                  <a:pt x="3280509" y="1485432"/>
                  <a:pt x="3099033" y="1502455"/>
                </a:cubicBezTo>
                <a:cubicBezTo>
                  <a:pt x="2917557" y="1519478"/>
                  <a:pt x="2747397" y="1487706"/>
                  <a:pt x="2425330" y="1502455"/>
                </a:cubicBezTo>
                <a:cubicBezTo>
                  <a:pt x="2103263" y="1517204"/>
                  <a:pt x="1765340" y="1489123"/>
                  <a:pt x="1549516" y="1502455"/>
                </a:cubicBezTo>
                <a:cubicBezTo>
                  <a:pt x="1333692" y="1515787"/>
                  <a:pt x="1116908" y="1524024"/>
                  <a:pt x="976869" y="1502455"/>
                </a:cubicBezTo>
                <a:cubicBezTo>
                  <a:pt x="836830" y="1480886"/>
                  <a:pt x="270396" y="1493412"/>
                  <a:pt x="0" y="1502455"/>
                </a:cubicBezTo>
                <a:cubicBezTo>
                  <a:pt x="9863" y="1279954"/>
                  <a:pt x="15266" y="1156664"/>
                  <a:pt x="0" y="986612"/>
                </a:cubicBezTo>
                <a:cubicBezTo>
                  <a:pt x="-15266" y="816560"/>
                  <a:pt x="-5732" y="628661"/>
                  <a:pt x="0" y="515843"/>
                </a:cubicBezTo>
                <a:cubicBezTo>
                  <a:pt x="5732" y="403025"/>
                  <a:pt x="13090" y="139227"/>
                  <a:pt x="0" y="0"/>
                </a:cubicBezTo>
                <a:close/>
              </a:path>
              <a:path w="10105542" h="1502455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083128" y="194199"/>
                  <a:pt x="10109350" y="302172"/>
                  <a:pt x="10105542" y="470769"/>
                </a:cubicBezTo>
                <a:cubicBezTo>
                  <a:pt x="10101734" y="639366"/>
                  <a:pt x="10095859" y="801952"/>
                  <a:pt x="10105542" y="926514"/>
                </a:cubicBezTo>
                <a:cubicBezTo>
                  <a:pt x="10115225" y="1051076"/>
                  <a:pt x="10132765" y="1278771"/>
                  <a:pt x="10105542" y="1502455"/>
                </a:cubicBezTo>
                <a:cubicBezTo>
                  <a:pt x="9771948" y="1516951"/>
                  <a:pt x="9418105" y="1530909"/>
                  <a:pt x="9229728" y="1502455"/>
                </a:cubicBezTo>
                <a:cubicBezTo>
                  <a:pt x="9041351" y="1474001"/>
                  <a:pt x="8849968" y="1493818"/>
                  <a:pt x="8657081" y="1502455"/>
                </a:cubicBezTo>
                <a:cubicBezTo>
                  <a:pt x="8464194" y="1511092"/>
                  <a:pt x="8236384" y="1539542"/>
                  <a:pt x="7882323" y="1502455"/>
                </a:cubicBezTo>
                <a:cubicBezTo>
                  <a:pt x="7528262" y="1465368"/>
                  <a:pt x="7656821" y="1515792"/>
                  <a:pt x="7511786" y="1502455"/>
                </a:cubicBezTo>
                <a:cubicBezTo>
                  <a:pt x="7366751" y="1489118"/>
                  <a:pt x="7212723" y="1502257"/>
                  <a:pt x="7040194" y="1502455"/>
                </a:cubicBezTo>
                <a:cubicBezTo>
                  <a:pt x="6867665" y="1502653"/>
                  <a:pt x="6652964" y="1491458"/>
                  <a:pt x="6366491" y="1502455"/>
                </a:cubicBezTo>
                <a:cubicBezTo>
                  <a:pt x="6080018" y="1513452"/>
                  <a:pt x="5951428" y="1509342"/>
                  <a:pt x="5793844" y="1502455"/>
                </a:cubicBezTo>
                <a:cubicBezTo>
                  <a:pt x="5636260" y="1495568"/>
                  <a:pt x="5352880" y="1490902"/>
                  <a:pt x="4918030" y="1502455"/>
                </a:cubicBezTo>
                <a:cubicBezTo>
                  <a:pt x="4483180" y="1514008"/>
                  <a:pt x="4461051" y="1482998"/>
                  <a:pt x="4244328" y="1502455"/>
                </a:cubicBezTo>
                <a:cubicBezTo>
                  <a:pt x="4027605" y="1521912"/>
                  <a:pt x="3801305" y="1484096"/>
                  <a:pt x="3368514" y="1502455"/>
                </a:cubicBezTo>
                <a:cubicBezTo>
                  <a:pt x="2935723" y="1520814"/>
                  <a:pt x="2678405" y="1486951"/>
                  <a:pt x="2492700" y="1502455"/>
                </a:cubicBezTo>
                <a:cubicBezTo>
                  <a:pt x="2306995" y="1517959"/>
                  <a:pt x="1923140" y="1517943"/>
                  <a:pt x="1616887" y="1502455"/>
                </a:cubicBezTo>
                <a:cubicBezTo>
                  <a:pt x="1310634" y="1486967"/>
                  <a:pt x="1372184" y="1485951"/>
                  <a:pt x="1145295" y="1502455"/>
                </a:cubicBezTo>
                <a:cubicBezTo>
                  <a:pt x="918406" y="1518959"/>
                  <a:pt x="259395" y="1548554"/>
                  <a:pt x="0" y="1502455"/>
                </a:cubicBezTo>
                <a:cubicBezTo>
                  <a:pt x="-20198" y="1362604"/>
                  <a:pt x="20814" y="1096396"/>
                  <a:pt x="0" y="986612"/>
                </a:cubicBezTo>
                <a:cubicBezTo>
                  <a:pt x="-20814" y="876828"/>
                  <a:pt x="-3440" y="653937"/>
                  <a:pt x="0" y="455745"/>
                </a:cubicBezTo>
                <a:cubicBezTo>
                  <a:pt x="3440" y="257553"/>
                  <a:pt x="-1349" y="99790"/>
                  <a:pt x="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Stell dir vor, du bekommst 500 Euro geschenkt – mit der Bedingung, dass du das Geld nicht ausgibst. Du musst entscheiden, wie du investieren willst.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FD368DA1-7A57-7EDA-4504-B366B27A11BA}"/>
              </a:ext>
            </a:extLst>
          </p:cNvPr>
          <p:cNvSpPr/>
          <p:nvPr/>
        </p:nvSpPr>
        <p:spPr>
          <a:xfrm>
            <a:off x="8630557" y="827313"/>
            <a:ext cx="754743" cy="1197429"/>
          </a:xfrm>
          <a:prstGeom prst="roundRect">
            <a:avLst/>
          </a:prstGeom>
          <a:solidFill>
            <a:srgbClr val="538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33B8434F-8BFF-78E3-98D4-BC9350535FD5}"/>
              </a:ext>
            </a:extLst>
          </p:cNvPr>
          <p:cNvSpPr/>
          <p:nvPr/>
        </p:nvSpPr>
        <p:spPr>
          <a:xfrm>
            <a:off x="9436100" y="827313"/>
            <a:ext cx="754743" cy="1197429"/>
          </a:xfrm>
          <a:prstGeom prst="roundRect">
            <a:avLst/>
          </a:prstGeom>
          <a:solidFill>
            <a:srgbClr val="5482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28F6C57E-3651-1FB2-7695-70AF61F8B09B}"/>
              </a:ext>
            </a:extLst>
          </p:cNvPr>
          <p:cNvSpPr/>
          <p:nvPr/>
        </p:nvSpPr>
        <p:spPr>
          <a:xfrm>
            <a:off x="10241643" y="827313"/>
            <a:ext cx="754743" cy="11974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B1A1D0F8-5D55-CD46-56F0-782B87B4E4D1}"/>
              </a:ext>
            </a:extLst>
          </p:cNvPr>
          <p:cNvSpPr/>
          <p:nvPr/>
        </p:nvSpPr>
        <p:spPr>
          <a:xfrm>
            <a:off x="1055944" y="3351441"/>
            <a:ext cx="10105542" cy="705078"/>
          </a:xfrm>
          <a:custGeom>
            <a:avLst/>
            <a:gdLst>
              <a:gd name="connsiteX0" fmla="*/ 0 w 10105542"/>
              <a:gd name="connsiteY0" fmla="*/ 0 h 705078"/>
              <a:gd name="connsiteX1" fmla="*/ 370537 w 10105542"/>
              <a:gd name="connsiteY1" fmla="*/ 0 h 705078"/>
              <a:gd name="connsiteX2" fmla="*/ 1044239 w 10105542"/>
              <a:gd name="connsiteY2" fmla="*/ 0 h 705078"/>
              <a:gd name="connsiteX3" fmla="*/ 1818998 w 10105542"/>
              <a:gd name="connsiteY3" fmla="*/ 0 h 705078"/>
              <a:gd name="connsiteX4" fmla="*/ 2391645 w 10105542"/>
              <a:gd name="connsiteY4" fmla="*/ 0 h 705078"/>
              <a:gd name="connsiteX5" fmla="*/ 2964292 w 10105542"/>
              <a:gd name="connsiteY5" fmla="*/ 0 h 705078"/>
              <a:gd name="connsiteX6" fmla="*/ 3334829 w 10105542"/>
              <a:gd name="connsiteY6" fmla="*/ 0 h 705078"/>
              <a:gd name="connsiteX7" fmla="*/ 3907476 w 10105542"/>
              <a:gd name="connsiteY7" fmla="*/ 0 h 705078"/>
              <a:gd name="connsiteX8" fmla="*/ 4379068 w 10105542"/>
              <a:gd name="connsiteY8" fmla="*/ 0 h 705078"/>
              <a:gd name="connsiteX9" fmla="*/ 4749605 w 10105542"/>
              <a:gd name="connsiteY9" fmla="*/ 0 h 705078"/>
              <a:gd name="connsiteX10" fmla="*/ 5625418 w 10105542"/>
              <a:gd name="connsiteY10" fmla="*/ 0 h 705078"/>
              <a:gd name="connsiteX11" fmla="*/ 6299121 w 10105542"/>
              <a:gd name="connsiteY11" fmla="*/ 0 h 705078"/>
              <a:gd name="connsiteX12" fmla="*/ 6972824 w 10105542"/>
              <a:gd name="connsiteY12" fmla="*/ 0 h 705078"/>
              <a:gd name="connsiteX13" fmla="*/ 7545471 w 10105542"/>
              <a:gd name="connsiteY13" fmla="*/ 0 h 705078"/>
              <a:gd name="connsiteX14" fmla="*/ 8118119 w 10105542"/>
              <a:gd name="connsiteY14" fmla="*/ 0 h 705078"/>
              <a:gd name="connsiteX15" fmla="*/ 8589711 w 10105542"/>
              <a:gd name="connsiteY15" fmla="*/ 0 h 705078"/>
              <a:gd name="connsiteX16" fmla="*/ 9263413 w 10105542"/>
              <a:gd name="connsiteY16" fmla="*/ 0 h 705078"/>
              <a:gd name="connsiteX17" fmla="*/ 10105542 w 10105542"/>
              <a:gd name="connsiteY17" fmla="*/ 0 h 705078"/>
              <a:gd name="connsiteX18" fmla="*/ 10105542 w 10105542"/>
              <a:gd name="connsiteY18" fmla="*/ 366641 h 705078"/>
              <a:gd name="connsiteX19" fmla="*/ 10105542 w 10105542"/>
              <a:gd name="connsiteY19" fmla="*/ 705078 h 705078"/>
              <a:gd name="connsiteX20" fmla="*/ 9330784 w 10105542"/>
              <a:gd name="connsiteY20" fmla="*/ 705078 h 705078"/>
              <a:gd name="connsiteX21" fmla="*/ 8758136 w 10105542"/>
              <a:gd name="connsiteY21" fmla="*/ 705078 h 705078"/>
              <a:gd name="connsiteX22" fmla="*/ 7882323 w 10105542"/>
              <a:gd name="connsiteY22" fmla="*/ 705078 h 705078"/>
              <a:gd name="connsiteX23" fmla="*/ 7006509 w 10105542"/>
              <a:gd name="connsiteY23" fmla="*/ 705078 h 705078"/>
              <a:gd name="connsiteX24" fmla="*/ 6534917 w 10105542"/>
              <a:gd name="connsiteY24" fmla="*/ 705078 h 705078"/>
              <a:gd name="connsiteX25" fmla="*/ 6164381 w 10105542"/>
              <a:gd name="connsiteY25" fmla="*/ 705078 h 705078"/>
              <a:gd name="connsiteX26" fmla="*/ 5389622 w 10105542"/>
              <a:gd name="connsiteY26" fmla="*/ 705078 h 705078"/>
              <a:gd name="connsiteX27" fmla="*/ 4614864 w 10105542"/>
              <a:gd name="connsiteY27" fmla="*/ 705078 h 705078"/>
              <a:gd name="connsiteX28" fmla="*/ 4042217 w 10105542"/>
              <a:gd name="connsiteY28" fmla="*/ 705078 h 705078"/>
              <a:gd name="connsiteX29" fmla="*/ 3267459 w 10105542"/>
              <a:gd name="connsiteY29" fmla="*/ 705078 h 705078"/>
              <a:gd name="connsiteX30" fmla="*/ 2694811 w 10105542"/>
              <a:gd name="connsiteY30" fmla="*/ 705078 h 705078"/>
              <a:gd name="connsiteX31" fmla="*/ 1920053 w 10105542"/>
              <a:gd name="connsiteY31" fmla="*/ 705078 h 705078"/>
              <a:gd name="connsiteX32" fmla="*/ 1246350 w 10105542"/>
              <a:gd name="connsiteY32" fmla="*/ 705078 h 705078"/>
              <a:gd name="connsiteX33" fmla="*/ 572647 w 10105542"/>
              <a:gd name="connsiteY33" fmla="*/ 705078 h 705078"/>
              <a:gd name="connsiteX34" fmla="*/ 0 w 10105542"/>
              <a:gd name="connsiteY34" fmla="*/ 705078 h 705078"/>
              <a:gd name="connsiteX35" fmla="*/ 0 w 10105542"/>
              <a:gd name="connsiteY35" fmla="*/ 359590 h 705078"/>
              <a:gd name="connsiteX36" fmla="*/ 0 w 10105542"/>
              <a:gd name="connsiteY36" fmla="*/ 0 h 7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05542" h="705078" fill="none" extrusionOk="0">
                <a:moveTo>
                  <a:pt x="0" y="0"/>
                </a:moveTo>
                <a:cubicBezTo>
                  <a:pt x="74287" y="2082"/>
                  <a:pt x="290383" y="-3097"/>
                  <a:pt x="370537" y="0"/>
                </a:cubicBezTo>
                <a:cubicBezTo>
                  <a:pt x="450691" y="3097"/>
                  <a:pt x="847771" y="15989"/>
                  <a:pt x="1044239" y="0"/>
                </a:cubicBezTo>
                <a:cubicBezTo>
                  <a:pt x="1240707" y="-15989"/>
                  <a:pt x="1654621" y="7251"/>
                  <a:pt x="1818998" y="0"/>
                </a:cubicBezTo>
                <a:cubicBezTo>
                  <a:pt x="1983375" y="-7251"/>
                  <a:pt x="2259589" y="-6086"/>
                  <a:pt x="2391645" y="0"/>
                </a:cubicBezTo>
                <a:cubicBezTo>
                  <a:pt x="2523701" y="6086"/>
                  <a:pt x="2743986" y="-25692"/>
                  <a:pt x="2964292" y="0"/>
                </a:cubicBezTo>
                <a:cubicBezTo>
                  <a:pt x="3184598" y="25692"/>
                  <a:pt x="3199347" y="16414"/>
                  <a:pt x="3334829" y="0"/>
                </a:cubicBezTo>
                <a:cubicBezTo>
                  <a:pt x="3470311" y="-16414"/>
                  <a:pt x="3764021" y="6023"/>
                  <a:pt x="3907476" y="0"/>
                </a:cubicBezTo>
                <a:cubicBezTo>
                  <a:pt x="4050931" y="-6023"/>
                  <a:pt x="4210707" y="-11736"/>
                  <a:pt x="4379068" y="0"/>
                </a:cubicBezTo>
                <a:cubicBezTo>
                  <a:pt x="4547429" y="11736"/>
                  <a:pt x="4624587" y="9306"/>
                  <a:pt x="4749605" y="0"/>
                </a:cubicBezTo>
                <a:cubicBezTo>
                  <a:pt x="4874623" y="-9306"/>
                  <a:pt x="5395909" y="-36191"/>
                  <a:pt x="5625418" y="0"/>
                </a:cubicBezTo>
                <a:cubicBezTo>
                  <a:pt x="5854927" y="36191"/>
                  <a:pt x="6098145" y="-24975"/>
                  <a:pt x="6299121" y="0"/>
                </a:cubicBezTo>
                <a:cubicBezTo>
                  <a:pt x="6500097" y="24975"/>
                  <a:pt x="6706858" y="12108"/>
                  <a:pt x="6972824" y="0"/>
                </a:cubicBezTo>
                <a:cubicBezTo>
                  <a:pt x="7238790" y="-12108"/>
                  <a:pt x="7355277" y="-1677"/>
                  <a:pt x="7545471" y="0"/>
                </a:cubicBezTo>
                <a:cubicBezTo>
                  <a:pt x="7735665" y="1677"/>
                  <a:pt x="7851888" y="-4680"/>
                  <a:pt x="8118119" y="0"/>
                </a:cubicBezTo>
                <a:cubicBezTo>
                  <a:pt x="8384350" y="4680"/>
                  <a:pt x="8462915" y="3946"/>
                  <a:pt x="8589711" y="0"/>
                </a:cubicBezTo>
                <a:cubicBezTo>
                  <a:pt x="8716507" y="-3946"/>
                  <a:pt x="9107928" y="26193"/>
                  <a:pt x="9263413" y="0"/>
                </a:cubicBezTo>
                <a:cubicBezTo>
                  <a:pt x="9418898" y="-26193"/>
                  <a:pt x="9691105" y="-14166"/>
                  <a:pt x="10105542" y="0"/>
                </a:cubicBezTo>
                <a:cubicBezTo>
                  <a:pt x="10105822" y="119751"/>
                  <a:pt x="10123834" y="254670"/>
                  <a:pt x="10105542" y="366641"/>
                </a:cubicBezTo>
                <a:cubicBezTo>
                  <a:pt x="10087250" y="478612"/>
                  <a:pt x="10097296" y="616112"/>
                  <a:pt x="10105542" y="705078"/>
                </a:cubicBezTo>
                <a:cubicBezTo>
                  <a:pt x="9809298" y="715151"/>
                  <a:pt x="9621605" y="706028"/>
                  <a:pt x="9330784" y="705078"/>
                </a:cubicBezTo>
                <a:cubicBezTo>
                  <a:pt x="9039963" y="704128"/>
                  <a:pt x="9018850" y="718616"/>
                  <a:pt x="8758136" y="705078"/>
                </a:cubicBezTo>
                <a:cubicBezTo>
                  <a:pt x="8497422" y="691540"/>
                  <a:pt x="8285523" y="694176"/>
                  <a:pt x="7882323" y="705078"/>
                </a:cubicBezTo>
                <a:cubicBezTo>
                  <a:pt x="7479123" y="715980"/>
                  <a:pt x="7372440" y="729236"/>
                  <a:pt x="7006509" y="705078"/>
                </a:cubicBezTo>
                <a:cubicBezTo>
                  <a:pt x="6640578" y="680920"/>
                  <a:pt x="6633692" y="705447"/>
                  <a:pt x="6534917" y="705078"/>
                </a:cubicBezTo>
                <a:cubicBezTo>
                  <a:pt x="6436142" y="704709"/>
                  <a:pt x="6317938" y="713043"/>
                  <a:pt x="6164381" y="705078"/>
                </a:cubicBezTo>
                <a:cubicBezTo>
                  <a:pt x="6010824" y="697113"/>
                  <a:pt x="5706654" y="670258"/>
                  <a:pt x="5389622" y="705078"/>
                </a:cubicBezTo>
                <a:cubicBezTo>
                  <a:pt x="5072590" y="739898"/>
                  <a:pt x="4844534" y="690195"/>
                  <a:pt x="4614864" y="705078"/>
                </a:cubicBezTo>
                <a:cubicBezTo>
                  <a:pt x="4385194" y="719961"/>
                  <a:pt x="4268758" y="712972"/>
                  <a:pt x="4042217" y="705078"/>
                </a:cubicBezTo>
                <a:cubicBezTo>
                  <a:pt x="3815676" y="697184"/>
                  <a:pt x="3551925" y="727138"/>
                  <a:pt x="3267459" y="705078"/>
                </a:cubicBezTo>
                <a:cubicBezTo>
                  <a:pt x="2982993" y="683018"/>
                  <a:pt x="2977638" y="690560"/>
                  <a:pt x="2694811" y="705078"/>
                </a:cubicBezTo>
                <a:cubicBezTo>
                  <a:pt x="2411984" y="719596"/>
                  <a:pt x="2167924" y="697569"/>
                  <a:pt x="1920053" y="705078"/>
                </a:cubicBezTo>
                <a:cubicBezTo>
                  <a:pt x="1672182" y="712587"/>
                  <a:pt x="1427826" y="688055"/>
                  <a:pt x="1246350" y="705078"/>
                </a:cubicBezTo>
                <a:cubicBezTo>
                  <a:pt x="1064874" y="722101"/>
                  <a:pt x="894714" y="690329"/>
                  <a:pt x="572647" y="705078"/>
                </a:cubicBezTo>
                <a:cubicBezTo>
                  <a:pt x="250580" y="719827"/>
                  <a:pt x="186355" y="702980"/>
                  <a:pt x="0" y="705078"/>
                </a:cubicBezTo>
                <a:cubicBezTo>
                  <a:pt x="-6699" y="613874"/>
                  <a:pt x="-16062" y="515113"/>
                  <a:pt x="0" y="359590"/>
                </a:cubicBezTo>
                <a:cubicBezTo>
                  <a:pt x="16062" y="204067"/>
                  <a:pt x="-5974" y="175427"/>
                  <a:pt x="0" y="0"/>
                </a:cubicBezTo>
                <a:close/>
              </a:path>
              <a:path w="10105542" h="705078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111109" y="108466"/>
                  <a:pt x="10089652" y="189660"/>
                  <a:pt x="10105542" y="338437"/>
                </a:cubicBezTo>
                <a:cubicBezTo>
                  <a:pt x="10121432" y="487214"/>
                  <a:pt x="10092628" y="590260"/>
                  <a:pt x="10105542" y="705078"/>
                </a:cubicBezTo>
                <a:cubicBezTo>
                  <a:pt x="9849646" y="680420"/>
                  <a:pt x="9682691" y="710459"/>
                  <a:pt x="9532895" y="705078"/>
                </a:cubicBezTo>
                <a:cubicBezTo>
                  <a:pt x="9383099" y="699697"/>
                  <a:pt x="9286777" y="722880"/>
                  <a:pt x="9162358" y="705078"/>
                </a:cubicBezTo>
                <a:cubicBezTo>
                  <a:pt x="9037939" y="687276"/>
                  <a:pt x="8782598" y="696441"/>
                  <a:pt x="8589711" y="705078"/>
                </a:cubicBezTo>
                <a:cubicBezTo>
                  <a:pt x="8396824" y="713715"/>
                  <a:pt x="8174209" y="669632"/>
                  <a:pt x="7814952" y="705078"/>
                </a:cubicBezTo>
                <a:cubicBezTo>
                  <a:pt x="7455695" y="740524"/>
                  <a:pt x="7578974" y="712039"/>
                  <a:pt x="7444416" y="705078"/>
                </a:cubicBezTo>
                <a:cubicBezTo>
                  <a:pt x="7309858" y="698117"/>
                  <a:pt x="7145353" y="704880"/>
                  <a:pt x="6972824" y="705078"/>
                </a:cubicBezTo>
                <a:cubicBezTo>
                  <a:pt x="6800295" y="705276"/>
                  <a:pt x="6585594" y="694081"/>
                  <a:pt x="6299121" y="705078"/>
                </a:cubicBezTo>
                <a:cubicBezTo>
                  <a:pt x="6012648" y="716075"/>
                  <a:pt x="5884058" y="711965"/>
                  <a:pt x="5726474" y="705078"/>
                </a:cubicBezTo>
                <a:cubicBezTo>
                  <a:pt x="5568890" y="698191"/>
                  <a:pt x="5285510" y="693525"/>
                  <a:pt x="4850660" y="705078"/>
                </a:cubicBezTo>
                <a:cubicBezTo>
                  <a:pt x="4415810" y="716631"/>
                  <a:pt x="4394191" y="690579"/>
                  <a:pt x="4176957" y="705078"/>
                </a:cubicBezTo>
                <a:cubicBezTo>
                  <a:pt x="3959723" y="719577"/>
                  <a:pt x="3731627" y="686010"/>
                  <a:pt x="3301144" y="705078"/>
                </a:cubicBezTo>
                <a:cubicBezTo>
                  <a:pt x="2870661" y="724146"/>
                  <a:pt x="2611035" y="689574"/>
                  <a:pt x="2425330" y="705078"/>
                </a:cubicBezTo>
                <a:cubicBezTo>
                  <a:pt x="2239625" y="720582"/>
                  <a:pt x="1860322" y="721121"/>
                  <a:pt x="1549516" y="705078"/>
                </a:cubicBezTo>
                <a:cubicBezTo>
                  <a:pt x="1238710" y="689035"/>
                  <a:pt x="1304813" y="688574"/>
                  <a:pt x="1077924" y="705078"/>
                </a:cubicBezTo>
                <a:cubicBezTo>
                  <a:pt x="851035" y="721582"/>
                  <a:pt x="426218" y="753215"/>
                  <a:pt x="0" y="705078"/>
                </a:cubicBezTo>
                <a:cubicBezTo>
                  <a:pt x="-7543" y="548342"/>
                  <a:pt x="12662" y="423423"/>
                  <a:pt x="0" y="345488"/>
                </a:cubicBezTo>
                <a:cubicBezTo>
                  <a:pt x="-12662" y="267553"/>
                  <a:pt x="-1279" y="146041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A. Ich investiere alles in ein einziges Unternehmen, das ich spannend oder erfolgsversprechend finde.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42D2748A-FAA2-2CB4-1700-3CEAC4A3FCA6}"/>
              </a:ext>
            </a:extLst>
          </p:cNvPr>
          <p:cNvSpPr/>
          <p:nvPr/>
        </p:nvSpPr>
        <p:spPr>
          <a:xfrm>
            <a:off x="1155699" y="3427925"/>
            <a:ext cx="754743" cy="552110"/>
          </a:xfrm>
          <a:prstGeom prst="roundRect">
            <a:avLst/>
          </a:prstGeom>
          <a:solidFill>
            <a:srgbClr val="538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1DE9BE27-1D54-C7EB-D9E8-1725758BB39C}"/>
              </a:ext>
            </a:extLst>
          </p:cNvPr>
          <p:cNvSpPr/>
          <p:nvPr/>
        </p:nvSpPr>
        <p:spPr>
          <a:xfrm>
            <a:off x="1055944" y="4148817"/>
            <a:ext cx="10105542" cy="705078"/>
          </a:xfrm>
          <a:custGeom>
            <a:avLst/>
            <a:gdLst>
              <a:gd name="connsiteX0" fmla="*/ 0 w 10105542"/>
              <a:gd name="connsiteY0" fmla="*/ 0 h 705078"/>
              <a:gd name="connsiteX1" fmla="*/ 370537 w 10105542"/>
              <a:gd name="connsiteY1" fmla="*/ 0 h 705078"/>
              <a:gd name="connsiteX2" fmla="*/ 1044239 w 10105542"/>
              <a:gd name="connsiteY2" fmla="*/ 0 h 705078"/>
              <a:gd name="connsiteX3" fmla="*/ 1818998 w 10105542"/>
              <a:gd name="connsiteY3" fmla="*/ 0 h 705078"/>
              <a:gd name="connsiteX4" fmla="*/ 2391645 w 10105542"/>
              <a:gd name="connsiteY4" fmla="*/ 0 h 705078"/>
              <a:gd name="connsiteX5" fmla="*/ 2964292 w 10105542"/>
              <a:gd name="connsiteY5" fmla="*/ 0 h 705078"/>
              <a:gd name="connsiteX6" fmla="*/ 3334829 w 10105542"/>
              <a:gd name="connsiteY6" fmla="*/ 0 h 705078"/>
              <a:gd name="connsiteX7" fmla="*/ 3907476 w 10105542"/>
              <a:gd name="connsiteY7" fmla="*/ 0 h 705078"/>
              <a:gd name="connsiteX8" fmla="*/ 4379068 w 10105542"/>
              <a:gd name="connsiteY8" fmla="*/ 0 h 705078"/>
              <a:gd name="connsiteX9" fmla="*/ 4749605 w 10105542"/>
              <a:gd name="connsiteY9" fmla="*/ 0 h 705078"/>
              <a:gd name="connsiteX10" fmla="*/ 5625418 w 10105542"/>
              <a:gd name="connsiteY10" fmla="*/ 0 h 705078"/>
              <a:gd name="connsiteX11" fmla="*/ 6299121 w 10105542"/>
              <a:gd name="connsiteY11" fmla="*/ 0 h 705078"/>
              <a:gd name="connsiteX12" fmla="*/ 6972824 w 10105542"/>
              <a:gd name="connsiteY12" fmla="*/ 0 h 705078"/>
              <a:gd name="connsiteX13" fmla="*/ 7545471 w 10105542"/>
              <a:gd name="connsiteY13" fmla="*/ 0 h 705078"/>
              <a:gd name="connsiteX14" fmla="*/ 8118119 w 10105542"/>
              <a:gd name="connsiteY14" fmla="*/ 0 h 705078"/>
              <a:gd name="connsiteX15" fmla="*/ 8589711 w 10105542"/>
              <a:gd name="connsiteY15" fmla="*/ 0 h 705078"/>
              <a:gd name="connsiteX16" fmla="*/ 9263413 w 10105542"/>
              <a:gd name="connsiteY16" fmla="*/ 0 h 705078"/>
              <a:gd name="connsiteX17" fmla="*/ 10105542 w 10105542"/>
              <a:gd name="connsiteY17" fmla="*/ 0 h 705078"/>
              <a:gd name="connsiteX18" fmla="*/ 10105542 w 10105542"/>
              <a:gd name="connsiteY18" fmla="*/ 366641 h 705078"/>
              <a:gd name="connsiteX19" fmla="*/ 10105542 w 10105542"/>
              <a:gd name="connsiteY19" fmla="*/ 705078 h 705078"/>
              <a:gd name="connsiteX20" fmla="*/ 9330784 w 10105542"/>
              <a:gd name="connsiteY20" fmla="*/ 705078 h 705078"/>
              <a:gd name="connsiteX21" fmla="*/ 8758136 w 10105542"/>
              <a:gd name="connsiteY21" fmla="*/ 705078 h 705078"/>
              <a:gd name="connsiteX22" fmla="*/ 7882323 w 10105542"/>
              <a:gd name="connsiteY22" fmla="*/ 705078 h 705078"/>
              <a:gd name="connsiteX23" fmla="*/ 7006509 w 10105542"/>
              <a:gd name="connsiteY23" fmla="*/ 705078 h 705078"/>
              <a:gd name="connsiteX24" fmla="*/ 6534917 w 10105542"/>
              <a:gd name="connsiteY24" fmla="*/ 705078 h 705078"/>
              <a:gd name="connsiteX25" fmla="*/ 6164381 w 10105542"/>
              <a:gd name="connsiteY25" fmla="*/ 705078 h 705078"/>
              <a:gd name="connsiteX26" fmla="*/ 5389622 w 10105542"/>
              <a:gd name="connsiteY26" fmla="*/ 705078 h 705078"/>
              <a:gd name="connsiteX27" fmla="*/ 4614864 w 10105542"/>
              <a:gd name="connsiteY27" fmla="*/ 705078 h 705078"/>
              <a:gd name="connsiteX28" fmla="*/ 4042217 w 10105542"/>
              <a:gd name="connsiteY28" fmla="*/ 705078 h 705078"/>
              <a:gd name="connsiteX29" fmla="*/ 3267459 w 10105542"/>
              <a:gd name="connsiteY29" fmla="*/ 705078 h 705078"/>
              <a:gd name="connsiteX30" fmla="*/ 2694811 w 10105542"/>
              <a:gd name="connsiteY30" fmla="*/ 705078 h 705078"/>
              <a:gd name="connsiteX31" fmla="*/ 1920053 w 10105542"/>
              <a:gd name="connsiteY31" fmla="*/ 705078 h 705078"/>
              <a:gd name="connsiteX32" fmla="*/ 1246350 w 10105542"/>
              <a:gd name="connsiteY32" fmla="*/ 705078 h 705078"/>
              <a:gd name="connsiteX33" fmla="*/ 572647 w 10105542"/>
              <a:gd name="connsiteY33" fmla="*/ 705078 h 705078"/>
              <a:gd name="connsiteX34" fmla="*/ 0 w 10105542"/>
              <a:gd name="connsiteY34" fmla="*/ 705078 h 705078"/>
              <a:gd name="connsiteX35" fmla="*/ 0 w 10105542"/>
              <a:gd name="connsiteY35" fmla="*/ 359590 h 705078"/>
              <a:gd name="connsiteX36" fmla="*/ 0 w 10105542"/>
              <a:gd name="connsiteY36" fmla="*/ 0 h 7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05542" h="705078" fill="none" extrusionOk="0">
                <a:moveTo>
                  <a:pt x="0" y="0"/>
                </a:moveTo>
                <a:cubicBezTo>
                  <a:pt x="74287" y="2082"/>
                  <a:pt x="290383" y="-3097"/>
                  <a:pt x="370537" y="0"/>
                </a:cubicBezTo>
                <a:cubicBezTo>
                  <a:pt x="450691" y="3097"/>
                  <a:pt x="847771" y="15989"/>
                  <a:pt x="1044239" y="0"/>
                </a:cubicBezTo>
                <a:cubicBezTo>
                  <a:pt x="1240707" y="-15989"/>
                  <a:pt x="1654621" y="7251"/>
                  <a:pt x="1818998" y="0"/>
                </a:cubicBezTo>
                <a:cubicBezTo>
                  <a:pt x="1983375" y="-7251"/>
                  <a:pt x="2259589" y="-6086"/>
                  <a:pt x="2391645" y="0"/>
                </a:cubicBezTo>
                <a:cubicBezTo>
                  <a:pt x="2523701" y="6086"/>
                  <a:pt x="2743986" y="-25692"/>
                  <a:pt x="2964292" y="0"/>
                </a:cubicBezTo>
                <a:cubicBezTo>
                  <a:pt x="3184598" y="25692"/>
                  <a:pt x="3199347" y="16414"/>
                  <a:pt x="3334829" y="0"/>
                </a:cubicBezTo>
                <a:cubicBezTo>
                  <a:pt x="3470311" y="-16414"/>
                  <a:pt x="3764021" y="6023"/>
                  <a:pt x="3907476" y="0"/>
                </a:cubicBezTo>
                <a:cubicBezTo>
                  <a:pt x="4050931" y="-6023"/>
                  <a:pt x="4210707" y="-11736"/>
                  <a:pt x="4379068" y="0"/>
                </a:cubicBezTo>
                <a:cubicBezTo>
                  <a:pt x="4547429" y="11736"/>
                  <a:pt x="4624587" y="9306"/>
                  <a:pt x="4749605" y="0"/>
                </a:cubicBezTo>
                <a:cubicBezTo>
                  <a:pt x="4874623" y="-9306"/>
                  <a:pt x="5395909" y="-36191"/>
                  <a:pt x="5625418" y="0"/>
                </a:cubicBezTo>
                <a:cubicBezTo>
                  <a:pt x="5854927" y="36191"/>
                  <a:pt x="6098145" y="-24975"/>
                  <a:pt x="6299121" y="0"/>
                </a:cubicBezTo>
                <a:cubicBezTo>
                  <a:pt x="6500097" y="24975"/>
                  <a:pt x="6706858" y="12108"/>
                  <a:pt x="6972824" y="0"/>
                </a:cubicBezTo>
                <a:cubicBezTo>
                  <a:pt x="7238790" y="-12108"/>
                  <a:pt x="7355277" y="-1677"/>
                  <a:pt x="7545471" y="0"/>
                </a:cubicBezTo>
                <a:cubicBezTo>
                  <a:pt x="7735665" y="1677"/>
                  <a:pt x="7851888" y="-4680"/>
                  <a:pt x="8118119" y="0"/>
                </a:cubicBezTo>
                <a:cubicBezTo>
                  <a:pt x="8384350" y="4680"/>
                  <a:pt x="8462915" y="3946"/>
                  <a:pt x="8589711" y="0"/>
                </a:cubicBezTo>
                <a:cubicBezTo>
                  <a:pt x="8716507" y="-3946"/>
                  <a:pt x="9107928" y="26193"/>
                  <a:pt x="9263413" y="0"/>
                </a:cubicBezTo>
                <a:cubicBezTo>
                  <a:pt x="9418898" y="-26193"/>
                  <a:pt x="9691105" y="-14166"/>
                  <a:pt x="10105542" y="0"/>
                </a:cubicBezTo>
                <a:cubicBezTo>
                  <a:pt x="10105822" y="119751"/>
                  <a:pt x="10123834" y="254670"/>
                  <a:pt x="10105542" y="366641"/>
                </a:cubicBezTo>
                <a:cubicBezTo>
                  <a:pt x="10087250" y="478612"/>
                  <a:pt x="10097296" y="616112"/>
                  <a:pt x="10105542" y="705078"/>
                </a:cubicBezTo>
                <a:cubicBezTo>
                  <a:pt x="9809298" y="715151"/>
                  <a:pt x="9621605" y="706028"/>
                  <a:pt x="9330784" y="705078"/>
                </a:cubicBezTo>
                <a:cubicBezTo>
                  <a:pt x="9039963" y="704128"/>
                  <a:pt x="9018850" y="718616"/>
                  <a:pt x="8758136" y="705078"/>
                </a:cubicBezTo>
                <a:cubicBezTo>
                  <a:pt x="8497422" y="691540"/>
                  <a:pt x="8285523" y="694176"/>
                  <a:pt x="7882323" y="705078"/>
                </a:cubicBezTo>
                <a:cubicBezTo>
                  <a:pt x="7479123" y="715980"/>
                  <a:pt x="7372440" y="729236"/>
                  <a:pt x="7006509" y="705078"/>
                </a:cubicBezTo>
                <a:cubicBezTo>
                  <a:pt x="6640578" y="680920"/>
                  <a:pt x="6633692" y="705447"/>
                  <a:pt x="6534917" y="705078"/>
                </a:cubicBezTo>
                <a:cubicBezTo>
                  <a:pt x="6436142" y="704709"/>
                  <a:pt x="6317938" y="713043"/>
                  <a:pt x="6164381" y="705078"/>
                </a:cubicBezTo>
                <a:cubicBezTo>
                  <a:pt x="6010824" y="697113"/>
                  <a:pt x="5706654" y="670258"/>
                  <a:pt x="5389622" y="705078"/>
                </a:cubicBezTo>
                <a:cubicBezTo>
                  <a:pt x="5072590" y="739898"/>
                  <a:pt x="4844534" y="690195"/>
                  <a:pt x="4614864" y="705078"/>
                </a:cubicBezTo>
                <a:cubicBezTo>
                  <a:pt x="4385194" y="719961"/>
                  <a:pt x="4268758" y="712972"/>
                  <a:pt x="4042217" y="705078"/>
                </a:cubicBezTo>
                <a:cubicBezTo>
                  <a:pt x="3815676" y="697184"/>
                  <a:pt x="3551925" y="727138"/>
                  <a:pt x="3267459" y="705078"/>
                </a:cubicBezTo>
                <a:cubicBezTo>
                  <a:pt x="2982993" y="683018"/>
                  <a:pt x="2977638" y="690560"/>
                  <a:pt x="2694811" y="705078"/>
                </a:cubicBezTo>
                <a:cubicBezTo>
                  <a:pt x="2411984" y="719596"/>
                  <a:pt x="2167924" y="697569"/>
                  <a:pt x="1920053" y="705078"/>
                </a:cubicBezTo>
                <a:cubicBezTo>
                  <a:pt x="1672182" y="712587"/>
                  <a:pt x="1427826" y="688055"/>
                  <a:pt x="1246350" y="705078"/>
                </a:cubicBezTo>
                <a:cubicBezTo>
                  <a:pt x="1064874" y="722101"/>
                  <a:pt x="894714" y="690329"/>
                  <a:pt x="572647" y="705078"/>
                </a:cubicBezTo>
                <a:cubicBezTo>
                  <a:pt x="250580" y="719827"/>
                  <a:pt x="186355" y="702980"/>
                  <a:pt x="0" y="705078"/>
                </a:cubicBezTo>
                <a:cubicBezTo>
                  <a:pt x="-6699" y="613874"/>
                  <a:pt x="-16062" y="515113"/>
                  <a:pt x="0" y="359590"/>
                </a:cubicBezTo>
                <a:cubicBezTo>
                  <a:pt x="16062" y="204067"/>
                  <a:pt x="-5974" y="175427"/>
                  <a:pt x="0" y="0"/>
                </a:cubicBezTo>
                <a:close/>
              </a:path>
              <a:path w="10105542" h="705078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111109" y="108466"/>
                  <a:pt x="10089652" y="189660"/>
                  <a:pt x="10105542" y="338437"/>
                </a:cubicBezTo>
                <a:cubicBezTo>
                  <a:pt x="10121432" y="487214"/>
                  <a:pt x="10092628" y="590260"/>
                  <a:pt x="10105542" y="705078"/>
                </a:cubicBezTo>
                <a:cubicBezTo>
                  <a:pt x="9849646" y="680420"/>
                  <a:pt x="9682691" y="710459"/>
                  <a:pt x="9532895" y="705078"/>
                </a:cubicBezTo>
                <a:cubicBezTo>
                  <a:pt x="9383099" y="699697"/>
                  <a:pt x="9286777" y="722880"/>
                  <a:pt x="9162358" y="705078"/>
                </a:cubicBezTo>
                <a:cubicBezTo>
                  <a:pt x="9037939" y="687276"/>
                  <a:pt x="8782598" y="696441"/>
                  <a:pt x="8589711" y="705078"/>
                </a:cubicBezTo>
                <a:cubicBezTo>
                  <a:pt x="8396824" y="713715"/>
                  <a:pt x="8174209" y="669632"/>
                  <a:pt x="7814952" y="705078"/>
                </a:cubicBezTo>
                <a:cubicBezTo>
                  <a:pt x="7455695" y="740524"/>
                  <a:pt x="7578974" y="712039"/>
                  <a:pt x="7444416" y="705078"/>
                </a:cubicBezTo>
                <a:cubicBezTo>
                  <a:pt x="7309858" y="698117"/>
                  <a:pt x="7145353" y="704880"/>
                  <a:pt x="6972824" y="705078"/>
                </a:cubicBezTo>
                <a:cubicBezTo>
                  <a:pt x="6800295" y="705276"/>
                  <a:pt x="6585594" y="694081"/>
                  <a:pt x="6299121" y="705078"/>
                </a:cubicBezTo>
                <a:cubicBezTo>
                  <a:pt x="6012648" y="716075"/>
                  <a:pt x="5884058" y="711965"/>
                  <a:pt x="5726474" y="705078"/>
                </a:cubicBezTo>
                <a:cubicBezTo>
                  <a:pt x="5568890" y="698191"/>
                  <a:pt x="5285510" y="693525"/>
                  <a:pt x="4850660" y="705078"/>
                </a:cubicBezTo>
                <a:cubicBezTo>
                  <a:pt x="4415810" y="716631"/>
                  <a:pt x="4394191" y="690579"/>
                  <a:pt x="4176957" y="705078"/>
                </a:cubicBezTo>
                <a:cubicBezTo>
                  <a:pt x="3959723" y="719577"/>
                  <a:pt x="3731627" y="686010"/>
                  <a:pt x="3301144" y="705078"/>
                </a:cubicBezTo>
                <a:cubicBezTo>
                  <a:pt x="2870661" y="724146"/>
                  <a:pt x="2611035" y="689574"/>
                  <a:pt x="2425330" y="705078"/>
                </a:cubicBezTo>
                <a:cubicBezTo>
                  <a:pt x="2239625" y="720582"/>
                  <a:pt x="1860322" y="721121"/>
                  <a:pt x="1549516" y="705078"/>
                </a:cubicBezTo>
                <a:cubicBezTo>
                  <a:pt x="1238710" y="689035"/>
                  <a:pt x="1304813" y="688574"/>
                  <a:pt x="1077924" y="705078"/>
                </a:cubicBezTo>
                <a:cubicBezTo>
                  <a:pt x="851035" y="721582"/>
                  <a:pt x="426218" y="753215"/>
                  <a:pt x="0" y="705078"/>
                </a:cubicBezTo>
                <a:cubicBezTo>
                  <a:pt x="-7543" y="548342"/>
                  <a:pt x="12662" y="423423"/>
                  <a:pt x="0" y="345488"/>
                </a:cubicBezTo>
                <a:cubicBezTo>
                  <a:pt x="-12662" y="267553"/>
                  <a:pt x="-1279" y="146041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B. Ich investiere das Feld in verschiedene Unternehmen und Anlageformen.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46F2BF5B-6175-3E5B-DD48-94E2F54BDD03}"/>
              </a:ext>
            </a:extLst>
          </p:cNvPr>
          <p:cNvSpPr/>
          <p:nvPr/>
        </p:nvSpPr>
        <p:spPr>
          <a:xfrm>
            <a:off x="1155699" y="4225301"/>
            <a:ext cx="754743" cy="552110"/>
          </a:xfrm>
          <a:prstGeom prst="roundRect">
            <a:avLst/>
          </a:prstGeom>
          <a:solidFill>
            <a:srgbClr val="5482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18DFEC44-43ED-EFBF-81E8-E945E58D57A7}"/>
              </a:ext>
            </a:extLst>
          </p:cNvPr>
          <p:cNvSpPr/>
          <p:nvPr/>
        </p:nvSpPr>
        <p:spPr>
          <a:xfrm>
            <a:off x="1055944" y="4930379"/>
            <a:ext cx="10105542" cy="705078"/>
          </a:xfrm>
          <a:custGeom>
            <a:avLst/>
            <a:gdLst>
              <a:gd name="connsiteX0" fmla="*/ 0 w 10105542"/>
              <a:gd name="connsiteY0" fmla="*/ 0 h 705078"/>
              <a:gd name="connsiteX1" fmla="*/ 370537 w 10105542"/>
              <a:gd name="connsiteY1" fmla="*/ 0 h 705078"/>
              <a:gd name="connsiteX2" fmla="*/ 1044239 w 10105542"/>
              <a:gd name="connsiteY2" fmla="*/ 0 h 705078"/>
              <a:gd name="connsiteX3" fmla="*/ 1818998 w 10105542"/>
              <a:gd name="connsiteY3" fmla="*/ 0 h 705078"/>
              <a:gd name="connsiteX4" fmla="*/ 2391645 w 10105542"/>
              <a:gd name="connsiteY4" fmla="*/ 0 h 705078"/>
              <a:gd name="connsiteX5" fmla="*/ 2964292 w 10105542"/>
              <a:gd name="connsiteY5" fmla="*/ 0 h 705078"/>
              <a:gd name="connsiteX6" fmla="*/ 3334829 w 10105542"/>
              <a:gd name="connsiteY6" fmla="*/ 0 h 705078"/>
              <a:gd name="connsiteX7" fmla="*/ 3907476 w 10105542"/>
              <a:gd name="connsiteY7" fmla="*/ 0 h 705078"/>
              <a:gd name="connsiteX8" fmla="*/ 4379068 w 10105542"/>
              <a:gd name="connsiteY8" fmla="*/ 0 h 705078"/>
              <a:gd name="connsiteX9" fmla="*/ 4749605 w 10105542"/>
              <a:gd name="connsiteY9" fmla="*/ 0 h 705078"/>
              <a:gd name="connsiteX10" fmla="*/ 5625418 w 10105542"/>
              <a:gd name="connsiteY10" fmla="*/ 0 h 705078"/>
              <a:gd name="connsiteX11" fmla="*/ 6299121 w 10105542"/>
              <a:gd name="connsiteY11" fmla="*/ 0 h 705078"/>
              <a:gd name="connsiteX12" fmla="*/ 6972824 w 10105542"/>
              <a:gd name="connsiteY12" fmla="*/ 0 h 705078"/>
              <a:gd name="connsiteX13" fmla="*/ 7545471 w 10105542"/>
              <a:gd name="connsiteY13" fmla="*/ 0 h 705078"/>
              <a:gd name="connsiteX14" fmla="*/ 8118119 w 10105542"/>
              <a:gd name="connsiteY14" fmla="*/ 0 h 705078"/>
              <a:gd name="connsiteX15" fmla="*/ 8589711 w 10105542"/>
              <a:gd name="connsiteY15" fmla="*/ 0 h 705078"/>
              <a:gd name="connsiteX16" fmla="*/ 9263413 w 10105542"/>
              <a:gd name="connsiteY16" fmla="*/ 0 h 705078"/>
              <a:gd name="connsiteX17" fmla="*/ 10105542 w 10105542"/>
              <a:gd name="connsiteY17" fmla="*/ 0 h 705078"/>
              <a:gd name="connsiteX18" fmla="*/ 10105542 w 10105542"/>
              <a:gd name="connsiteY18" fmla="*/ 366641 h 705078"/>
              <a:gd name="connsiteX19" fmla="*/ 10105542 w 10105542"/>
              <a:gd name="connsiteY19" fmla="*/ 705078 h 705078"/>
              <a:gd name="connsiteX20" fmla="*/ 9330784 w 10105542"/>
              <a:gd name="connsiteY20" fmla="*/ 705078 h 705078"/>
              <a:gd name="connsiteX21" fmla="*/ 8758136 w 10105542"/>
              <a:gd name="connsiteY21" fmla="*/ 705078 h 705078"/>
              <a:gd name="connsiteX22" fmla="*/ 7882323 w 10105542"/>
              <a:gd name="connsiteY22" fmla="*/ 705078 h 705078"/>
              <a:gd name="connsiteX23" fmla="*/ 7006509 w 10105542"/>
              <a:gd name="connsiteY23" fmla="*/ 705078 h 705078"/>
              <a:gd name="connsiteX24" fmla="*/ 6534917 w 10105542"/>
              <a:gd name="connsiteY24" fmla="*/ 705078 h 705078"/>
              <a:gd name="connsiteX25" fmla="*/ 6164381 w 10105542"/>
              <a:gd name="connsiteY25" fmla="*/ 705078 h 705078"/>
              <a:gd name="connsiteX26" fmla="*/ 5389622 w 10105542"/>
              <a:gd name="connsiteY26" fmla="*/ 705078 h 705078"/>
              <a:gd name="connsiteX27" fmla="*/ 4614864 w 10105542"/>
              <a:gd name="connsiteY27" fmla="*/ 705078 h 705078"/>
              <a:gd name="connsiteX28" fmla="*/ 4042217 w 10105542"/>
              <a:gd name="connsiteY28" fmla="*/ 705078 h 705078"/>
              <a:gd name="connsiteX29" fmla="*/ 3267459 w 10105542"/>
              <a:gd name="connsiteY29" fmla="*/ 705078 h 705078"/>
              <a:gd name="connsiteX30" fmla="*/ 2694811 w 10105542"/>
              <a:gd name="connsiteY30" fmla="*/ 705078 h 705078"/>
              <a:gd name="connsiteX31" fmla="*/ 1920053 w 10105542"/>
              <a:gd name="connsiteY31" fmla="*/ 705078 h 705078"/>
              <a:gd name="connsiteX32" fmla="*/ 1246350 w 10105542"/>
              <a:gd name="connsiteY32" fmla="*/ 705078 h 705078"/>
              <a:gd name="connsiteX33" fmla="*/ 572647 w 10105542"/>
              <a:gd name="connsiteY33" fmla="*/ 705078 h 705078"/>
              <a:gd name="connsiteX34" fmla="*/ 0 w 10105542"/>
              <a:gd name="connsiteY34" fmla="*/ 705078 h 705078"/>
              <a:gd name="connsiteX35" fmla="*/ 0 w 10105542"/>
              <a:gd name="connsiteY35" fmla="*/ 359590 h 705078"/>
              <a:gd name="connsiteX36" fmla="*/ 0 w 10105542"/>
              <a:gd name="connsiteY36" fmla="*/ 0 h 7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05542" h="705078" fill="none" extrusionOk="0">
                <a:moveTo>
                  <a:pt x="0" y="0"/>
                </a:moveTo>
                <a:cubicBezTo>
                  <a:pt x="74287" y="2082"/>
                  <a:pt x="290383" y="-3097"/>
                  <a:pt x="370537" y="0"/>
                </a:cubicBezTo>
                <a:cubicBezTo>
                  <a:pt x="450691" y="3097"/>
                  <a:pt x="847771" y="15989"/>
                  <a:pt x="1044239" y="0"/>
                </a:cubicBezTo>
                <a:cubicBezTo>
                  <a:pt x="1240707" y="-15989"/>
                  <a:pt x="1654621" y="7251"/>
                  <a:pt x="1818998" y="0"/>
                </a:cubicBezTo>
                <a:cubicBezTo>
                  <a:pt x="1983375" y="-7251"/>
                  <a:pt x="2259589" y="-6086"/>
                  <a:pt x="2391645" y="0"/>
                </a:cubicBezTo>
                <a:cubicBezTo>
                  <a:pt x="2523701" y="6086"/>
                  <a:pt x="2743986" y="-25692"/>
                  <a:pt x="2964292" y="0"/>
                </a:cubicBezTo>
                <a:cubicBezTo>
                  <a:pt x="3184598" y="25692"/>
                  <a:pt x="3199347" y="16414"/>
                  <a:pt x="3334829" y="0"/>
                </a:cubicBezTo>
                <a:cubicBezTo>
                  <a:pt x="3470311" y="-16414"/>
                  <a:pt x="3764021" y="6023"/>
                  <a:pt x="3907476" y="0"/>
                </a:cubicBezTo>
                <a:cubicBezTo>
                  <a:pt x="4050931" y="-6023"/>
                  <a:pt x="4210707" y="-11736"/>
                  <a:pt x="4379068" y="0"/>
                </a:cubicBezTo>
                <a:cubicBezTo>
                  <a:pt x="4547429" y="11736"/>
                  <a:pt x="4624587" y="9306"/>
                  <a:pt x="4749605" y="0"/>
                </a:cubicBezTo>
                <a:cubicBezTo>
                  <a:pt x="4874623" y="-9306"/>
                  <a:pt x="5395909" y="-36191"/>
                  <a:pt x="5625418" y="0"/>
                </a:cubicBezTo>
                <a:cubicBezTo>
                  <a:pt x="5854927" y="36191"/>
                  <a:pt x="6098145" y="-24975"/>
                  <a:pt x="6299121" y="0"/>
                </a:cubicBezTo>
                <a:cubicBezTo>
                  <a:pt x="6500097" y="24975"/>
                  <a:pt x="6706858" y="12108"/>
                  <a:pt x="6972824" y="0"/>
                </a:cubicBezTo>
                <a:cubicBezTo>
                  <a:pt x="7238790" y="-12108"/>
                  <a:pt x="7355277" y="-1677"/>
                  <a:pt x="7545471" y="0"/>
                </a:cubicBezTo>
                <a:cubicBezTo>
                  <a:pt x="7735665" y="1677"/>
                  <a:pt x="7851888" y="-4680"/>
                  <a:pt x="8118119" y="0"/>
                </a:cubicBezTo>
                <a:cubicBezTo>
                  <a:pt x="8384350" y="4680"/>
                  <a:pt x="8462915" y="3946"/>
                  <a:pt x="8589711" y="0"/>
                </a:cubicBezTo>
                <a:cubicBezTo>
                  <a:pt x="8716507" y="-3946"/>
                  <a:pt x="9107928" y="26193"/>
                  <a:pt x="9263413" y="0"/>
                </a:cubicBezTo>
                <a:cubicBezTo>
                  <a:pt x="9418898" y="-26193"/>
                  <a:pt x="9691105" y="-14166"/>
                  <a:pt x="10105542" y="0"/>
                </a:cubicBezTo>
                <a:cubicBezTo>
                  <a:pt x="10105822" y="119751"/>
                  <a:pt x="10123834" y="254670"/>
                  <a:pt x="10105542" y="366641"/>
                </a:cubicBezTo>
                <a:cubicBezTo>
                  <a:pt x="10087250" y="478612"/>
                  <a:pt x="10097296" y="616112"/>
                  <a:pt x="10105542" y="705078"/>
                </a:cubicBezTo>
                <a:cubicBezTo>
                  <a:pt x="9809298" y="715151"/>
                  <a:pt x="9621605" y="706028"/>
                  <a:pt x="9330784" y="705078"/>
                </a:cubicBezTo>
                <a:cubicBezTo>
                  <a:pt x="9039963" y="704128"/>
                  <a:pt x="9018850" y="718616"/>
                  <a:pt x="8758136" y="705078"/>
                </a:cubicBezTo>
                <a:cubicBezTo>
                  <a:pt x="8497422" y="691540"/>
                  <a:pt x="8285523" y="694176"/>
                  <a:pt x="7882323" y="705078"/>
                </a:cubicBezTo>
                <a:cubicBezTo>
                  <a:pt x="7479123" y="715980"/>
                  <a:pt x="7372440" y="729236"/>
                  <a:pt x="7006509" y="705078"/>
                </a:cubicBezTo>
                <a:cubicBezTo>
                  <a:pt x="6640578" y="680920"/>
                  <a:pt x="6633692" y="705447"/>
                  <a:pt x="6534917" y="705078"/>
                </a:cubicBezTo>
                <a:cubicBezTo>
                  <a:pt x="6436142" y="704709"/>
                  <a:pt x="6317938" y="713043"/>
                  <a:pt x="6164381" y="705078"/>
                </a:cubicBezTo>
                <a:cubicBezTo>
                  <a:pt x="6010824" y="697113"/>
                  <a:pt x="5706654" y="670258"/>
                  <a:pt x="5389622" y="705078"/>
                </a:cubicBezTo>
                <a:cubicBezTo>
                  <a:pt x="5072590" y="739898"/>
                  <a:pt x="4844534" y="690195"/>
                  <a:pt x="4614864" y="705078"/>
                </a:cubicBezTo>
                <a:cubicBezTo>
                  <a:pt x="4385194" y="719961"/>
                  <a:pt x="4268758" y="712972"/>
                  <a:pt x="4042217" y="705078"/>
                </a:cubicBezTo>
                <a:cubicBezTo>
                  <a:pt x="3815676" y="697184"/>
                  <a:pt x="3551925" y="727138"/>
                  <a:pt x="3267459" y="705078"/>
                </a:cubicBezTo>
                <a:cubicBezTo>
                  <a:pt x="2982993" y="683018"/>
                  <a:pt x="2977638" y="690560"/>
                  <a:pt x="2694811" y="705078"/>
                </a:cubicBezTo>
                <a:cubicBezTo>
                  <a:pt x="2411984" y="719596"/>
                  <a:pt x="2167924" y="697569"/>
                  <a:pt x="1920053" y="705078"/>
                </a:cubicBezTo>
                <a:cubicBezTo>
                  <a:pt x="1672182" y="712587"/>
                  <a:pt x="1427826" y="688055"/>
                  <a:pt x="1246350" y="705078"/>
                </a:cubicBezTo>
                <a:cubicBezTo>
                  <a:pt x="1064874" y="722101"/>
                  <a:pt x="894714" y="690329"/>
                  <a:pt x="572647" y="705078"/>
                </a:cubicBezTo>
                <a:cubicBezTo>
                  <a:pt x="250580" y="719827"/>
                  <a:pt x="186355" y="702980"/>
                  <a:pt x="0" y="705078"/>
                </a:cubicBezTo>
                <a:cubicBezTo>
                  <a:pt x="-6699" y="613874"/>
                  <a:pt x="-16062" y="515113"/>
                  <a:pt x="0" y="359590"/>
                </a:cubicBezTo>
                <a:cubicBezTo>
                  <a:pt x="16062" y="204067"/>
                  <a:pt x="-5974" y="175427"/>
                  <a:pt x="0" y="0"/>
                </a:cubicBezTo>
                <a:close/>
              </a:path>
              <a:path w="10105542" h="705078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111109" y="108466"/>
                  <a:pt x="10089652" y="189660"/>
                  <a:pt x="10105542" y="338437"/>
                </a:cubicBezTo>
                <a:cubicBezTo>
                  <a:pt x="10121432" y="487214"/>
                  <a:pt x="10092628" y="590260"/>
                  <a:pt x="10105542" y="705078"/>
                </a:cubicBezTo>
                <a:cubicBezTo>
                  <a:pt x="9849646" y="680420"/>
                  <a:pt x="9682691" y="710459"/>
                  <a:pt x="9532895" y="705078"/>
                </a:cubicBezTo>
                <a:cubicBezTo>
                  <a:pt x="9383099" y="699697"/>
                  <a:pt x="9286777" y="722880"/>
                  <a:pt x="9162358" y="705078"/>
                </a:cubicBezTo>
                <a:cubicBezTo>
                  <a:pt x="9037939" y="687276"/>
                  <a:pt x="8782598" y="696441"/>
                  <a:pt x="8589711" y="705078"/>
                </a:cubicBezTo>
                <a:cubicBezTo>
                  <a:pt x="8396824" y="713715"/>
                  <a:pt x="8174209" y="669632"/>
                  <a:pt x="7814952" y="705078"/>
                </a:cubicBezTo>
                <a:cubicBezTo>
                  <a:pt x="7455695" y="740524"/>
                  <a:pt x="7578974" y="712039"/>
                  <a:pt x="7444416" y="705078"/>
                </a:cubicBezTo>
                <a:cubicBezTo>
                  <a:pt x="7309858" y="698117"/>
                  <a:pt x="7145353" y="704880"/>
                  <a:pt x="6972824" y="705078"/>
                </a:cubicBezTo>
                <a:cubicBezTo>
                  <a:pt x="6800295" y="705276"/>
                  <a:pt x="6585594" y="694081"/>
                  <a:pt x="6299121" y="705078"/>
                </a:cubicBezTo>
                <a:cubicBezTo>
                  <a:pt x="6012648" y="716075"/>
                  <a:pt x="5884058" y="711965"/>
                  <a:pt x="5726474" y="705078"/>
                </a:cubicBezTo>
                <a:cubicBezTo>
                  <a:pt x="5568890" y="698191"/>
                  <a:pt x="5285510" y="693525"/>
                  <a:pt x="4850660" y="705078"/>
                </a:cubicBezTo>
                <a:cubicBezTo>
                  <a:pt x="4415810" y="716631"/>
                  <a:pt x="4394191" y="690579"/>
                  <a:pt x="4176957" y="705078"/>
                </a:cubicBezTo>
                <a:cubicBezTo>
                  <a:pt x="3959723" y="719577"/>
                  <a:pt x="3731627" y="686010"/>
                  <a:pt x="3301144" y="705078"/>
                </a:cubicBezTo>
                <a:cubicBezTo>
                  <a:pt x="2870661" y="724146"/>
                  <a:pt x="2611035" y="689574"/>
                  <a:pt x="2425330" y="705078"/>
                </a:cubicBezTo>
                <a:cubicBezTo>
                  <a:pt x="2239625" y="720582"/>
                  <a:pt x="1860322" y="721121"/>
                  <a:pt x="1549516" y="705078"/>
                </a:cubicBezTo>
                <a:cubicBezTo>
                  <a:pt x="1238710" y="689035"/>
                  <a:pt x="1304813" y="688574"/>
                  <a:pt x="1077924" y="705078"/>
                </a:cubicBezTo>
                <a:cubicBezTo>
                  <a:pt x="851035" y="721582"/>
                  <a:pt x="426218" y="753215"/>
                  <a:pt x="0" y="705078"/>
                </a:cubicBezTo>
                <a:cubicBezTo>
                  <a:pt x="-7543" y="548342"/>
                  <a:pt x="12662" y="423423"/>
                  <a:pt x="0" y="345488"/>
                </a:cubicBezTo>
                <a:cubicBezTo>
                  <a:pt x="-12662" y="267553"/>
                  <a:pt x="-1279" y="146041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C. Ich lege das Geld sicher auf ein Sparkonto – ohne Risiko.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15525552-4A5D-D6A9-5F0A-716CA4407878}"/>
              </a:ext>
            </a:extLst>
          </p:cNvPr>
          <p:cNvSpPr/>
          <p:nvPr/>
        </p:nvSpPr>
        <p:spPr>
          <a:xfrm>
            <a:off x="1155699" y="5006863"/>
            <a:ext cx="754743" cy="55211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224521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13A604-1D46-B53C-487F-93BEEB715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BC42F68-82E8-62D2-E3C3-10FB506A5B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Umfrage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92EB084-9E0E-A328-8790-6391774A7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26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7F9726C9-7F20-2D58-584C-5B2DEBA4F4C2}"/>
              </a:ext>
            </a:extLst>
          </p:cNvPr>
          <p:cNvSpPr/>
          <p:nvPr/>
        </p:nvSpPr>
        <p:spPr>
          <a:xfrm>
            <a:off x="1055944" y="1690688"/>
            <a:ext cx="10105542" cy="1502455"/>
          </a:xfrm>
          <a:custGeom>
            <a:avLst/>
            <a:gdLst>
              <a:gd name="connsiteX0" fmla="*/ 0 w 10105542"/>
              <a:gd name="connsiteY0" fmla="*/ 0 h 1502455"/>
              <a:gd name="connsiteX1" fmla="*/ 572647 w 10105542"/>
              <a:gd name="connsiteY1" fmla="*/ 0 h 1502455"/>
              <a:gd name="connsiteX2" fmla="*/ 1347406 w 10105542"/>
              <a:gd name="connsiteY2" fmla="*/ 0 h 1502455"/>
              <a:gd name="connsiteX3" fmla="*/ 1920053 w 10105542"/>
              <a:gd name="connsiteY3" fmla="*/ 0 h 1502455"/>
              <a:gd name="connsiteX4" fmla="*/ 2492700 w 10105542"/>
              <a:gd name="connsiteY4" fmla="*/ 0 h 1502455"/>
              <a:gd name="connsiteX5" fmla="*/ 2863237 w 10105542"/>
              <a:gd name="connsiteY5" fmla="*/ 0 h 1502455"/>
              <a:gd name="connsiteX6" fmla="*/ 3435884 w 10105542"/>
              <a:gd name="connsiteY6" fmla="*/ 0 h 1502455"/>
              <a:gd name="connsiteX7" fmla="*/ 3907476 w 10105542"/>
              <a:gd name="connsiteY7" fmla="*/ 0 h 1502455"/>
              <a:gd name="connsiteX8" fmla="*/ 4278013 w 10105542"/>
              <a:gd name="connsiteY8" fmla="*/ 0 h 1502455"/>
              <a:gd name="connsiteX9" fmla="*/ 5153826 w 10105542"/>
              <a:gd name="connsiteY9" fmla="*/ 0 h 1502455"/>
              <a:gd name="connsiteX10" fmla="*/ 5827529 w 10105542"/>
              <a:gd name="connsiteY10" fmla="*/ 0 h 1502455"/>
              <a:gd name="connsiteX11" fmla="*/ 6501232 w 10105542"/>
              <a:gd name="connsiteY11" fmla="*/ 0 h 1502455"/>
              <a:gd name="connsiteX12" fmla="*/ 7073879 w 10105542"/>
              <a:gd name="connsiteY12" fmla="*/ 0 h 1502455"/>
              <a:gd name="connsiteX13" fmla="*/ 7646527 w 10105542"/>
              <a:gd name="connsiteY13" fmla="*/ 0 h 1502455"/>
              <a:gd name="connsiteX14" fmla="*/ 8118119 w 10105542"/>
              <a:gd name="connsiteY14" fmla="*/ 0 h 1502455"/>
              <a:gd name="connsiteX15" fmla="*/ 8791822 w 10105542"/>
              <a:gd name="connsiteY15" fmla="*/ 0 h 1502455"/>
              <a:gd name="connsiteX16" fmla="*/ 9465524 w 10105542"/>
              <a:gd name="connsiteY16" fmla="*/ 0 h 1502455"/>
              <a:gd name="connsiteX17" fmla="*/ 10105542 w 10105542"/>
              <a:gd name="connsiteY17" fmla="*/ 0 h 1502455"/>
              <a:gd name="connsiteX18" fmla="*/ 10105542 w 10105542"/>
              <a:gd name="connsiteY18" fmla="*/ 515843 h 1502455"/>
              <a:gd name="connsiteX19" fmla="*/ 10105542 w 10105542"/>
              <a:gd name="connsiteY19" fmla="*/ 1031686 h 1502455"/>
              <a:gd name="connsiteX20" fmla="*/ 10105542 w 10105542"/>
              <a:gd name="connsiteY20" fmla="*/ 1502455 h 1502455"/>
              <a:gd name="connsiteX21" fmla="*/ 9735005 w 10105542"/>
              <a:gd name="connsiteY21" fmla="*/ 1502455 h 1502455"/>
              <a:gd name="connsiteX22" fmla="*/ 8859192 w 10105542"/>
              <a:gd name="connsiteY22" fmla="*/ 1502455 h 1502455"/>
              <a:gd name="connsiteX23" fmla="*/ 8387600 w 10105542"/>
              <a:gd name="connsiteY23" fmla="*/ 1502455 h 1502455"/>
              <a:gd name="connsiteX24" fmla="*/ 8017063 w 10105542"/>
              <a:gd name="connsiteY24" fmla="*/ 1502455 h 1502455"/>
              <a:gd name="connsiteX25" fmla="*/ 7242305 w 10105542"/>
              <a:gd name="connsiteY25" fmla="*/ 1502455 h 1502455"/>
              <a:gd name="connsiteX26" fmla="*/ 6467547 w 10105542"/>
              <a:gd name="connsiteY26" fmla="*/ 1502455 h 1502455"/>
              <a:gd name="connsiteX27" fmla="*/ 5894900 w 10105542"/>
              <a:gd name="connsiteY27" fmla="*/ 1502455 h 1502455"/>
              <a:gd name="connsiteX28" fmla="*/ 5120141 w 10105542"/>
              <a:gd name="connsiteY28" fmla="*/ 1502455 h 1502455"/>
              <a:gd name="connsiteX29" fmla="*/ 4547494 w 10105542"/>
              <a:gd name="connsiteY29" fmla="*/ 1502455 h 1502455"/>
              <a:gd name="connsiteX30" fmla="*/ 3772736 w 10105542"/>
              <a:gd name="connsiteY30" fmla="*/ 1502455 h 1502455"/>
              <a:gd name="connsiteX31" fmla="*/ 3099033 w 10105542"/>
              <a:gd name="connsiteY31" fmla="*/ 1502455 h 1502455"/>
              <a:gd name="connsiteX32" fmla="*/ 2425330 w 10105542"/>
              <a:gd name="connsiteY32" fmla="*/ 1502455 h 1502455"/>
              <a:gd name="connsiteX33" fmla="*/ 1549516 w 10105542"/>
              <a:gd name="connsiteY33" fmla="*/ 1502455 h 1502455"/>
              <a:gd name="connsiteX34" fmla="*/ 976869 w 10105542"/>
              <a:gd name="connsiteY34" fmla="*/ 1502455 h 1502455"/>
              <a:gd name="connsiteX35" fmla="*/ 0 w 10105542"/>
              <a:gd name="connsiteY35" fmla="*/ 1502455 h 1502455"/>
              <a:gd name="connsiteX36" fmla="*/ 0 w 10105542"/>
              <a:gd name="connsiteY36" fmla="*/ 986612 h 1502455"/>
              <a:gd name="connsiteX37" fmla="*/ 0 w 10105542"/>
              <a:gd name="connsiteY37" fmla="*/ 515843 h 1502455"/>
              <a:gd name="connsiteX38" fmla="*/ 0 w 10105542"/>
              <a:gd name="connsiteY38" fmla="*/ 0 h 15024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0105542" h="1502455" fill="none" extrusionOk="0">
                <a:moveTo>
                  <a:pt x="0" y="0"/>
                </a:moveTo>
                <a:cubicBezTo>
                  <a:pt x="228933" y="1109"/>
                  <a:pt x="335623" y="-23374"/>
                  <a:pt x="572647" y="0"/>
                </a:cubicBezTo>
                <a:cubicBezTo>
                  <a:pt x="809671" y="23374"/>
                  <a:pt x="1183029" y="7251"/>
                  <a:pt x="1347406" y="0"/>
                </a:cubicBezTo>
                <a:cubicBezTo>
                  <a:pt x="1511783" y="-7251"/>
                  <a:pt x="1787997" y="-6086"/>
                  <a:pt x="1920053" y="0"/>
                </a:cubicBezTo>
                <a:cubicBezTo>
                  <a:pt x="2052109" y="6086"/>
                  <a:pt x="2272394" y="-25692"/>
                  <a:pt x="2492700" y="0"/>
                </a:cubicBezTo>
                <a:cubicBezTo>
                  <a:pt x="2713006" y="25692"/>
                  <a:pt x="2727755" y="16414"/>
                  <a:pt x="2863237" y="0"/>
                </a:cubicBezTo>
                <a:cubicBezTo>
                  <a:pt x="2998719" y="-16414"/>
                  <a:pt x="3292429" y="6023"/>
                  <a:pt x="3435884" y="0"/>
                </a:cubicBezTo>
                <a:cubicBezTo>
                  <a:pt x="3579339" y="-6023"/>
                  <a:pt x="3739115" y="-11736"/>
                  <a:pt x="3907476" y="0"/>
                </a:cubicBezTo>
                <a:cubicBezTo>
                  <a:pt x="4075837" y="11736"/>
                  <a:pt x="4152995" y="9306"/>
                  <a:pt x="4278013" y="0"/>
                </a:cubicBezTo>
                <a:cubicBezTo>
                  <a:pt x="4403031" y="-9306"/>
                  <a:pt x="4924317" y="-36191"/>
                  <a:pt x="5153826" y="0"/>
                </a:cubicBezTo>
                <a:cubicBezTo>
                  <a:pt x="5383335" y="36191"/>
                  <a:pt x="5626553" y="-24975"/>
                  <a:pt x="5827529" y="0"/>
                </a:cubicBezTo>
                <a:cubicBezTo>
                  <a:pt x="6028505" y="24975"/>
                  <a:pt x="6235266" y="12108"/>
                  <a:pt x="6501232" y="0"/>
                </a:cubicBezTo>
                <a:cubicBezTo>
                  <a:pt x="6767198" y="-12108"/>
                  <a:pt x="6883685" y="-1677"/>
                  <a:pt x="7073879" y="0"/>
                </a:cubicBezTo>
                <a:cubicBezTo>
                  <a:pt x="7264073" y="1677"/>
                  <a:pt x="7380296" y="-4680"/>
                  <a:pt x="7646527" y="0"/>
                </a:cubicBezTo>
                <a:cubicBezTo>
                  <a:pt x="7912758" y="4680"/>
                  <a:pt x="7991323" y="3946"/>
                  <a:pt x="8118119" y="0"/>
                </a:cubicBezTo>
                <a:cubicBezTo>
                  <a:pt x="8244915" y="-3946"/>
                  <a:pt x="8633419" y="25449"/>
                  <a:pt x="8791822" y="0"/>
                </a:cubicBezTo>
                <a:cubicBezTo>
                  <a:pt x="8950225" y="-25449"/>
                  <a:pt x="9237490" y="15989"/>
                  <a:pt x="9465524" y="0"/>
                </a:cubicBezTo>
                <a:cubicBezTo>
                  <a:pt x="9693558" y="-15989"/>
                  <a:pt x="9931742" y="-11116"/>
                  <a:pt x="10105542" y="0"/>
                </a:cubicBezTo>
                <a:cubicBezTo>
                  <a:pt x="10119778" y="139237"/>
                  <a:pt x="10085513" y="296721"/>
                  <a:pt x="10105542" y="515843"/>
                </a:cubicBezTo>
                <a:cubicBezTo>
                  <a:pt x="10125571" y="734965"/>
                  <a:pt x="10105056" y="876273"/>
                  <a:pt x="10105542" y="1031686"/>
                </a:cubicBezTo>
                <a:cubicBezTo>
                  <a:pt x="10106028" y="1187099"/>
                  <a:pt x="10082090" y="1279481"/>
                  <a:pt x="10105542" y="1502455"/>
                </a:cubicBezTo>
                <a:cubicBezTo>
                  <a:pt x="10001873" y="1492509"/>
                  <a:pt x="9885113" y="1519901"/>
                  <a:pt x="9735005" y="1502455"/>
                </a:cubicBezTo>
                <a:cubicBezTo>
                  <a:pt x="9584897" y="1485009"/>
                  <a:pt x="9222672" y="1523981"/>
                  <a:pt x="8859192" y="1502455"/>
                </a:cubicBezTo>
                <a:cubicBezTo>
                  <a:pt x="8495712" y="1480929"/>
                  <a:pt x="8486375" y="1502824"/>
                  <a:pt x="8387600" y="1502455"/>
                </a:cubicBezTo>
                <a:cubicBezTo>
                  <a:pt x="8288825" y="1502086"/>
                  <a:pt x="8172930" y="1518258"/>
                  <a:pt x="8017063" y="1502455"/>
                </a:cubicBezTo>
                <a:cubicBezTo>
                  <a:pt x="7861196" y="1486652"/>
                  <a:pt x="7558458" y="1464297"/>
                  <a:pt x="7242305" y="1502455"/>
                </a:cubicBezTo>
                <a:cubicBezTo>
                  <a:pt x="6926152" y="1540613"/>
                  <a:pt x="6697217" y="1487572"/>
                  <a:pt x="6467547" y="1502455"/>
                </a:cubicBezTo>
                <a:cubicBezTo>
                  <a:pt x="6237877" y="1517338"/>
                  <a:pt x="6121441" y="1510349"/>
                  <a:pt x="5894900" y="1502455"/>
                </a:cubicBezTo>
                <a:cubicBezTo>
                  <a:pt x="5668359" y="1494561"/>
                  <a:pt x="5404988" y="1524595"/>
                  <a:pt x="5120141" y="1502455"/>
                </a:cubicBezTo>
                <a:cubicBezTo>
                  <a:pt x="4835294" y="1480315"/>
                  <a:pt x="4824338" y="1480926"/>
                  <a:pt x="4547494" y="1502455"/>
                </a:cubicBezTo>
                <a:cubicBezTo>
                  <a:pt x="4270650" y="1523984"/>
                  <a:pt x="4020607" y="1494946"/>
                  <a:pt x="3772736" y="1502455"/>
                </a:cubicBezTo>
                <a:cubicBezTo>
                  <a:pt x="3524865" y="1509964"/>
                  <a:pt x="3280509" y="1485432"/>
                  <a:pt x="3099033" y="1502455"/>
                </a:cubicBezTo>
                <a:cubicBezTo>
                  <a:pt x="2917557" y="1519478"/>
                  <a:pt x="2747397" y="1487706"/>
                  <a:pt x="2425330" y="1502455"/>
                </a:cubicBezTo>
                <a:cubicBezTo>
                  <a:pt x="2103263" y="1517204"/>
                  <a:pt x="1765340" y="1489123"/>
                  <a:pt x="1549516" y="1502455"/>
                </a:cubicBezTo>
                <a:cubicBezTo>
                  <a:pt x="1333692" y="1515787"/>
                  <a:pt x="1116908" y="1524024"/>
                  <a:pt x="976869" y="1502455"/>
                </a:cubicBezTo>
                <a:cubicBezTo>
                  <a:pt x="836830" y="1480886"/>
                  <a:pt x="270396" y="1493412"/>
                  <a:pt x="0" y="1502455"/>
                </a:cubicBezTo>
                <a:cubicBezTo>
                  <a:pt x="9863" y="1279954"/>
                  <a:pt x="15266" y="1156664"/>
                  <a:pt x="0" y="986612"/>
                </a:cubicBezTo>
                <a:cubicBezTo>
                  <a:pt x="-15266" y="816560"/>
                  <a:pt x="-5732" y="628661"/>
                  <a:pt x="0" y="515843"/>
                </a:cubicBezTo>
                <a:cubicBezTo>
                  <a:pt x="5732" y="403025"/>
                  <a:pt x="13090" y="139227"/>
                  <a:pt x="0" y="0"/>
                </a:cubicBezTo>
                <a:close/>
              </a:path>
              <a:path w="10105542" h="1502455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083128" y="194199"/>
                  <a:pt x="10109350" y="302172"/>
                  <a:pt x="10105542" y="470769"/>
                </a:cubicBezTo>
                <a:cubicBezTo>
                  <a:pt x="10101734" y="639366"/>
                  <a:pt x="10095859" y="801952"/>
                  <a:pt x="10105542" y="926514"/>
                </a:cubicBezTo>
                <a:cubicBezTo>
                  <a:pt x="10115225" y="1051076"/>
                  <a:pt x="10132765" y="1278771"/>
                  <a:pt x="10105542" y="1502455"/>
                </a:cubicBezTo>
                <a:cubicBezTo>
                  <a:pt x="9771948" y="1516951"/>
                  <a:pt x="9418105" y="1530909"/>
                  <a:pt x="9229728" y="1502455"/>
                </a:cubicBezTo>
                <a:cubicBezTo>
                  <a:pt x="9041351" y="1474001"/>
                  <a:pt x="8849968" y="1493818"/>
                  <a:pt x="8657081" y="1502455"/>
                </a:cubicBezTo>
                <a:cubicBezTo>
                  <a:pt x="8464194" y="1511092"/>
                  <a:pt x="8236384" y="1539542"/>
                  <a:pt x="7882323" y="1502455"/>
                </a:cubicBezTo>
                <a:cubicBezTo>
                  <a:pt x="7528262" y="1465368"/>
                  <a:pt x="7656821" y="1515792"/>
                  <a:pt x="7511786" y="1502455"/>
                </a:cubicBezTo>
                <a:cubicBezTo>
                  <a:pt x="7366751" y="1489118"/>
                  <a:pt x="7212723" y="1502257"/>
                  <a:pt x="7040194" y="1502455"/>
                </a:cubicBezTo>
                <a:cubicBezTo>
                  <a:pt x="6867665" y="1502653"/>
                  <a:pt x="6652964" y="1491458"/>
                  <a:pt x="6366491" y="1502455"/>
                </a:cubicBezTo>
                <a:cubicBezTo>
                  <a:pt x="6080018" y="1513452"/>
                  <a:pt x="5951428" y="1509342"/>
                  <a:pt x="5793844" y="1502455"/>
                </a:cubicBezTo>
                <a:cubicBezTo>
                  <a:pt x="5636260" y="1495568"/>
                  <a:pt x="5352880" y="1490902"/>
                  <a:pt x="4918030" y="1502455"/>
                </a:cubicBezTo>
                <a:cubicBezTo>
                  <a:pt x="4483180" y="1514008"/>
                  <a:pt x="4461051" y="1482998"/>
                  <a:pt x="4244328" y="1502455"/>
                </a:cubicBezTo>
                <a:cubicBezTo>
                  <a:pt x="4027605" y="1521912"/>
                  <a:pt x="3801305" y="1484096"/>
                  <a:pt x="3368514" y="1502455"/>
                </a:cubicBezTo>
                <a:cubicBezTo>
                  <a:pt x="2935723" y="1520814"/>
                  <a:pt x="2678405" y="1486951"/>
                  <a:pt x="2492700" y="1502455"/>
                </a:cubicBezTo>
                <a:cubicBezTo>
                  <a:pt x="2306995" y="1517959"/>
                  <a:pt x="1923140" y="1517943"/>
                  <a:pt x="1616887" y="1502455"/>
                </a:cubicBezTo>
                <a:cubicBezTo>
                  <a:pt x="1310634" y="1486967"/>
                  <a:pt x="1372184" y="1485951"/>
                  <a:pt x="1145295" y="1502455"/>
                </a:cubicBezTo>
                <a:cubicBezTo>
                  <a:pt x="918406" y="1518959"/>
                  <a:pt x="259395" y="1548554"/>
                  <a:pt x="0" y="1502455"/>
                </a:cubicBezTo>
                <a:cubicBezTo>
                  <a:pt x="-20198" y="1362604"/>
                  <a:pt x="20814" y="1096396"/>
                  <a:pt x="0" y="986612"/>
                </a:cubicBezTo>
                <a:cubicBezTo>
                  <a:pt x="-20814" y="876828"/>
                  <a:pt x="-3440" y="653937"/>
                  <a:pt x="0" y="455745"/>
                </a:cubicBezTo>
                <a:cubicBezTo>
                  <a:pt x="3440" y="257553"/>
                  <a:pt x="-1349" y="99790"/>
                  <a:pt x="0" y="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Du hast 1.000 Euro gespart und möchtest das Geld anlegen. Du überlegst, was dir bei einer Geldanlage am wichtigsten ist. Wähle eine Antwort.</a:t>
            </a:r>
          </a:p>
        </p:txBody>
      </p:sp>
      <p:sp>
        <p:nvSpPr>
          <p:cNvPr id="3" name="Rechteck: abgerundete Ecken 2">
            <a:extLst>
              <a:ext uri="{FF2B5EF4-FFF2-40B4-BE49-F238E27FC236}">
                <a16:creationId xmlns:a16="http://schemas.microsoft.com/office/drawing/2014/main" id="{07258319-F521-618D-9BDE-C07C938CFD95}"/>
              </a:ext>
            </a:extLst>
          </p:cNvPr>
          <p:cNvSpPr/>
          <p:nvPr/>
        </p:nvSpPr>
        <p:spPr>
          <a:xfrm>
            <a:off x="8630557" y="827313"/>
            <a:ext cx="754743" cy="1197429"/>
          </a:xfrm>
          <a:prstGeom prst="roundRect">
            <a:avLst/>
          </a:prstGeom>
          <a:solidFill>
            <a:srgbClr val="538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8" name="Rechteck: abgerundete Ecken 7">
            <a:extLst>
              <a:ext uri="{FF2B5EF4-FFF2-40B4-BE49-F238E27FC236}">
                <a16:creationId xmlns:a16="http://schemas.microsoft.com/office/drawing/2014/main" id="{B3936571-85E2-5D71-8580-5FED307EE1C4}"/>
              </a:ext>
            </a:extLst>
          </p:cNvPr>
          <p:cNvSpPr/>
          <p:nvPr/>
        </p:nvSpPr>
        <p:spPr>
          <a:xfrm>
            <a:off x="9436100" y="827313"/>
            <a:ext cx="754743" cy="1197429"/>
          </a:xfrm>
          <a:prstGeom prst="roundRect">
            <a:avLst/>
          </a:prstGeom>
          <a:solidFill>
            <a:srgbClr val="5482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9" name="Rechteck: abgerundete Ecken 8">
            <a:extLst>
              <a:ext uri="{FF2B5EF4-FFF2-40B4-BE49-F238E27FC236}">
                <a16:creationId xmlns:a16="http://schemas.microsoft.com/office/drawing/2014/main" id="{78705385-4874-F3D9-2F04-A9B4C3B8C89C}"/>
              </a:ext>
            </a:extLst>
          </p:cNvPr>
          <p:cNvSpPr/>
          <p:nvPr/>
        </p:nvSpPr>
        <p:spPr>
          <a:xfrm>
            <a:off x="10241643" y="827313"/>
            <a:ext cx="754743" cy="119742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6F1F5204-063B-D1A7-C852-85ECCFD83E95}"/>
              </a:ext>
            </a:extLst>
          </p:cNvPr>
          <p:cNvSpPr/>
          <p:nvPr/>
        </p:nvSpPr>
        <p:spPr>
          <a:xfrm>
            <a:off x="1055944" y="3351441"/>
            <a:ext cx="10105542" cy="705078"/>
          </a:xfrm>
          <a:custGeom>
            <a:avLst/>
            <a:gdLst>
              <a:gd name="connsiteX0" fmla="*/ 0 w 10105542"/>
              <a:gd name="connsiteY0" fmla="*/ 0 h 705078"/>
              <a:gd name="connsiteX1" fmla="*/ 370537 w 10105542"/>
              <a:gd name="connsiteY1" fmla="*/ 0 h 705078"/>
              <a:gd name="connsiteX2" fmla="*/ 1044239 w 10105542"/>
              <a:gd name="connsiteY2" fmla="*/ 0 h 705078"/>
              <a:gd name="connsiteX3" fmla="*/ 1818998 w 10105542"/>
              <a:gd name="connsiteY3" fmla="*/ 0 h 705078"/>
              <a:gd name="connsiteX4" fmla="*/ 2391645 w 10105542"/>
              <a:gd name="connsiteY4" fmla="*/ 0 h 705078"/>
              <a:gd name="connsiteX5" fmla="*/ 2964292 w 10105542"/>
              <a:gd name="connsiteY5" fmla="*/ 0 h 705078"/>
              <a:gd name="connsiteX6" fmla="*/ 3334829 w 10105542"/>
              <a:gd name="connsiteY6" fmla="*/ 0 h 705078"/>
              <a:gd name="connsiteX7" fmla="*/ 3907476 w 10105542"/>
              <a:gd name="connsiteY7" fmla="*/ 0 h 705078"/>
              <a:gd name="connsiteX8" fmla="*/ 4379068 w 10105542"/>
              <a:gd name="connsiteY8" fmla="*/ 0 h 705078"/>
              <a:gd name="connsiteX9" fmla="*/ 4749605 w 10105542"/>
              <a:gd name="connsiteY9" fmla="*/ 0 h 705078"/>
              <a:gd name="connsiteX10" fmla="*/ 5625418 w 10105542"/>
              <a:gd name="connsiteY10" fmla="*/ 0 h 705078"/>
              <a:gd name="connsiteX11" fmla="*/ 6299121 w 10105542"/>
              <a:gd name="connsiteY11" fmla="*/ 0 h 705078"/>
              <a:gd name="connsiteX12" fmla="*/ 6972824 w 10105542"/>
              <a:gd name="connsiteY12" fmla="*/ 0 h 705078"/>
              <a:gd name="connsiteX13" fmla="*/ 7545471 w 10105542"/>
              <a:gd name="connsiteY13" fmla="*/ 0 h 705078"/>
              <a:gd name="connsiteX14" fmla="*/ 8118119 w 10105542"/>
              <a:gd name="connsiteY14" fmla="*/ 0 h 705078"/>
              <a:gd name="connsiteX15" fmla="*/ 8589711 w 10105542"/>
              <a:gd name="connsiteY15" fmla="*/ 0 h 705078"/>
              <a:gd name="connsiteX16" fmla="*/ 9263413 w 10105542"/>
              <a:gd name="connsiteY16" fmla="*/ 0 h 705078"/>
              <a:gd name="connsiteX17" fmla="*/ 10105542 w 10105542"/>
              <a:gd name="connsiteY17" fmla="*/ 0 h 705078"/>
              <a:gd name="connsiteX18" fmla="*/ 10105542 w 10105542"/>
              <a:gd name="connsiteY18" fmla="*/ 366641 h 705078"/>
              <a:gd name="connsiteX19" fmla="*/ 10105542 w 10105542"/>
              <a:gd name="connsiteY19" fmla="*/ 705078 h 705078"/>
              <a:gd name="connsiteX20" fmla="*/ 9330784 w 10105542"/>
              <a:gd name="connsiteY20" fmla="*/ 705078 h 705078"/>
              <a:gd name="connsiteX21" fmla="*/ 8758136 w 10105542"/>
              <a:gd name="connsiteY21" fmla="*/ 705078 h 705078"/>
              <a:gd name="connsiteX22" fmla="*/ 7882323 w 10105542"/>
              <a:gd name="connsiteY22" fmla="*/ 705078 h 705078"/>
              <a:gd name="connsiteX23" fmla="*/ 7006509 w 10105542"/>
              <a:gd name="connsiteY23" fmla="*/ 705078 h 705078"/>
              <a:gd name="connsiteX24" fmla="*/ 6534917 w 10105542"/>
              <a:gd name="connsiteY24" fmla="*/ 705078 h 705078"/>
              <a:gd name="connsiteX25" fmla="*/ 6164381 w 10105542"/>
              <a:gd name="connsiteY25" fmla="*/ 705078 h 705078"/>
              <a:gd name="connsiteX26" fmla="*/ 5389622 w 10105542"/>
              <a:gd name="connsiteY26" fmla="*/ 705078 h 705078"/>
              <a:gd name="connsiteX27" fmla="*/ 4614864 w 10105542"/>
              <a:gd name="connsiteY27" fmla="*/ 705078 h 705078"/>
              <a:gd name="connsiteX28" fmla="*/ 4042217 w 10105542"/>
              <a:gd name="connsiteY28" fmla="*/ 705078 h 705078"/>
              <a:gd name="connsiteX29" fmla="*/ 3267459 w 10105542"/>
              <a:gd name="connsiteY29" fmla="*/ 705078 h 705078"/>
              <a:gd name="connsiteX30" fmla="*/ 2694811 w 10105542"/>
              <a:gd name="connsiteY30" fmla="*/ 705078 h 705078"/>
              <a:gd name="connsiteX31" fmla="*/ 1920053 w 10105542"/>
              <a:gd name="connsiteY31" fmla="*/ 705078 h 705078"/>
              <a:gd name="connsiteX32" fmla="*/ 1246350 w 10105542"/>
              <a:gd name="connsiteY32" fmla="*/ 705078 h 705078"/>
              <a:gd name="connsiteX33" fmla="*/ 572647 w 10105542"/>
              <a:gd name="connsiteY33" fmla="*/ 705078 h 705078"/>
              <a:gd name="connsiteX34" fmla="*/ 0 w 10105542"/>
              <a:gd name="connsiteY34" fmla="*/ 705078 h 705078"/>
              <a:gd name="connsiteX35" fmla="*/ 0 w 10105542"/>
              <a:gd name="connsiteY35" fmla="*/ 359590 h 705078"/>
              <a:gd name="connsiteX36" fmla="*/ 0 w 10105542"/>
              <a:gd name="connsiteY36" fmla="*/ 0 h 7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05542" h="705078" fill="none" extrusionOk="0">
                <a:moveTo>
                  <a:pt x="0" y="0"/>
                </a:moveTo>
                <a:cubicBezTo>
                  <a:pt x="74287" y="2082"/>
                  <a:pt x="290383" y="-3097"/>
                  <a:pt x="370537" y="0"/>
                </a:cubicBezTo>
                <a:cubicBezTo>
                  <a:pt x="450691" y="3097"/>
                  <a:pt x="847771" y="15989"/>
                  <a:pt x="1044239" y="0"/>
                </a:cubicBezTo>
                <a:cubicBezTo>
                  <a:pt x="1240707" y="-15989"/>
                  <a:pt x="1654621" y="7251"/>
                  <a:pt x="1818998" y="0"/>
                </a:cubicBezTo>
                <a:cubicBezTo>
                  <a:pt x="1983375" y="-7251"/>
                  <a:pt x="2259589" y="-6086"/>
                  <a:pt x="2391645" y="0"/>
                </a:cubicBezTo>
                <a:cubicBezTo>
                  <a:pt x="2523701" y="6086"/>
                  <a:pt x="2743986" y="-25692"/>
                  <a:pt x="2964292" y="0"/>
                </a:cubicBezTo>
                <a:cubicBezTo>
                  <a:pt x="3184598" y="25692"/>
                  <a:pt x="3199347" y="16414"/>
                  <a:pt x="3334829" y="0"/>
                </a:cubicBezTo>
                <a:cubicBezTo>
                  <a:pt x="3470311" y="-16414"/>
                  <a:pt x="3764021" y="6023"/>
                  <a:pt x="3907476" y="0"/>
                </a:cubicBezTo>
                <a:cubicBezTo>
                  <a:pt x="4050931" y="-6023"/>
                  <a:pt x="4210707" y="-11736"/>
                  <a:pt x="4379068" y="0"/>
                </a:cubicBezTo>
                <a:cubicBezTo>
                  <a:pt x="4547429" y="11736"/>
                  <a:pt x="4624587" y="9306"/>
                  <a:pt x="4749605" y="0"/>
                </a:cubicBezTo>
                <a:cubicBezTo>
                  <a:pt x="4874623" y="-9306"/>
                  <a:pt x="5395909" y="-36191"/>
                  <a:pt x="5625418" y="0"/>
                </a:cubicBezTo>
                <a:cubicBezTo>
                  <a:pt x="5854927" y="36191"/>
                  <a:pt x="6098145" y="-24975"/>
                  <a:pt x="6299121" y="0"/>
                </a:cubicBezTo>
                <a:cubicBezTo>
                  <a:pt x="6500097" y="24975"/>
                  <a:pt x="6706858" y="12108"/>
                  <a:pt x="6972824" y="0"/>
                </a:cubicBezTo>
                <a:cubicBezTo>
                  <a:pt x="7238790" y="-12108"/>
                  <a:pt x="7355277" y="-1677"/>
                  <a:pt x="7545471" y="0"/>
                </a:cubicBezTo>
                <a:cubicBezTo>
                  <a:pt x="7735665" y="1677"/>
                  <a:pt x="7851888" y="-4680"/>
                  <a:pt x="8118119" y="0"/>
                </a:cubicBezTo>
                <a:cubicBezTo>
                  <a:pt x="8384350" y="4680"/>
                  <a:pt x="8462915" y="3946"/>
                  <a:pt x="8589711" y="0"/>
                </a:cubicBezTo>
                <a:cubicBezTo>
                  <a:pt x="8716507" y="-3946"/>
                  <a:pt x="9107928" y="26193"/>
                  <a:pt x="9263413" y="0"/>
                </a:cubicBezTo>
                <a:cubicBezTo>
                  <a:pt x="9418898" y="-26193"/>
                  <a:pt x="9691105" y="-14166"/>
                  <a:pt x="10105542" y="0"/>
                </a:cubicBezTo>
                <a:cubicBezTo>
                  <a:pt x="10105822" y="119751"/>
                  <a:pt x="10123834" y="254670"/>
                  <a:pt x="10105542" y="366641"/>
                </a:cubicBezTo>
                <a:cubicBezTo>
                  <a:pt x="10087250" y="478612"/>
                  <a:pt x="10097296" y="616112"/>
                  <a:pt x="10105542" y="705078"/>
                </a:cubicBezTo>
                <a:cubicBezTo>
                  <a:pt x="9809298" y="715151"/>
                  <a:pt x="9621605" y="706028"/>
                  <a:pt x="9330784" y="705078"/>
                </a:cubicBezTo>
                <a:cubicBezTo>
                  <a:pt x="9039963" y="704128"/>
                  <a:pt x="9018850" y="718616"/>
                  <a:pt x="8758136" y="705078"/>
                </a:cubicBezTo>
                <a:cubicBezTo>
                  <a:pt x="8497422" y="691540"/>
                  <a:pt x="8285523" y="694176"/>
                  <a:pt x="7882323" y="705078"/>
                </a:cubicBezTo>
                <a:cubicBezTo>
                  <a:pt x="7479123" y="715980"/>
                  <a:pt x="7372440" y="729236"/>
                  <a:pt x="7006509" y="705078"/>
                </a:cubicBezTo>
                <a:cubicBezTo>
                  <a:pt x="6640578" y="680920"/>
                  <a:pt x="6633692" y="705447"/>
                  <a:pt x="6534917" y="705078"/>
                </a:cubicBezTo>
                <a:cubicBezTo>
                  <a:pt x="6436142" y="704709"/>
                  <a:pt x="6317938" y="713043"/>
                  <a:pt x="6164381" y="705078"/>
                </a:cubicBezTo>
                <a:cubicBezTo>
                  <a:pt x="6010824" y="697113"/>
                  <a:pt x="5706654" y="670258"/>
                  <a:pt x="5389622" y="705078"/>
                </a:cubicBezTo>
                <a:cubicBezTo>
                  <a:pt x="5072590" y="739898"/>
                  <a:pt x="4844534" y="690195"/>
                  <a:pt x="4614864" y="705078"/>
                </a:cubicBezTo>
                <a:cubicBezTo>
                  <a:pt x="4385194" y="719961"/>
                  <a:pt x="4268758" y="712972"/>
                  <a:pt x="4042217" y="705078"/>
                </a:cubicBezTo>
                <a:cubicBezTo>
                  <a:pt x="3815676" y="697184"/>
                  <a:pt x="3551925" y="727138"/>
                  <a:pt x="3267459" y="705078"/>
                </a:cubicBezTo>
                <a:cubicBezTo>
                  <a:pt x="2982993" y="683018"/>
                  <a:pt x="2977638" y="690560"/>
                  <a:pt x="2694811" y="705078"/>
                </a:cubicBezTo>
                <a:cubicBezTo>
                  <a:pt x="2411984" y="719596"/>
                  <a:pt x="2167924" y="697569"/>
                  <a:pt x="1920053" y="705078"/>
                </a:cubicBezTo>
                <a:cubicBezTo>
                  <a:pt x="1672182" y="712587"/>
                  <a:pt x="1427826" y="688055"/>
                  <a:pt x="1246350" y="705078"/>
                </a:cubicBezTo>
                <a:cubicBezTo>
                  <a:pt x="1064874" y="722101"/>
                  <a:pt x="894714" y="690329"/>
                  <a:pt x="572647" y="705078"/>
                </a:cubicBezTo>
                <a:cubicBezTo>
                  <a:pt x="250580" y="719827"/>
                  <a:pt x="186355" y="702980"/>
                  <a:pt x="0" y="705078"/>
                </a:cubicBezTo>
                <a:cubicBezTo>
                  <a:pt x="-6699" y="613874"/>
                  <a:pt x="-16062" y="515113"/>
                  <a:pt x="0" y="359590"/>
                </a:cubicBezTo>
                <a:cubicBezTo>
                  <a:pt x="16062" y="204067"/>
                  <a:pt x="-5974" y="175427"/>
                  <a:pt x="0" y="0"/>
                </a:cubicBezTo>
                <a:close/>
              </a:path>
              <a:path w="10105542" h="705078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111109" y="108466"/>
                  <a:pt x="10089652" y="189660"/>
                  <a:pt x="10105542" y="338437"/>
                </a:cubicBezTo>
                <a:cubicBezTo>
                  <a:pt x="10121432" y="487214"/>
                  <a:pt x="10092628" y="590260"/>
                  <a:pt x="10105542" y="705078"/>
                </a:cubicBezTo>
                <a:cubicBezTo>
                  <a:pt x="9849646" y="680420"/>
                  <a:pt x="9682691" y="710459"/>
                  <a:pt x="9532895" y="705078"/>
                </a:cubicBezTo>
                <a:cubicBezTo>
                  <a:pt x="9383099" y="699697"/>
                  <a:pt x="9286777" y="722880"/>
                  <a:pt x="9162358" y="705078"/>
                </a:cubicBezTo>
                <a:cubicBezTo>
                  <a:pt x="9037939" y="687276"/>
                  <a:pt x="8782598" y="696441"/>
                  <a:pt x="8589711" y="705078"/>
                </a:cubicBezTo>
                <a:cubicBezTo>
                  <a:pt x="8396824" y="713715"/>
                  <a:pt x="8174209" y="669632"/>
                  <a:pt x="7814952" y="705078"/>
                </a:cubicBezTo>
                <a:cubicBezTo>
                  <a:pt x="7455695" y="740524"/>
                  <a:pt x="7578974" y="712039"/>
                  <a:pt x="7444416" y="705078"/>
                </a:cubicBezTo>
                <a:cubicBezTo>
                  <a:pt x="7309858" y="698117"/>
                  <a:pt x="7145353" y="704880"/>
                  <a:pt x="6972824" y="705078"/>
                </a:cubicBezTo>
                <a:cubicBezTo>
                  <a:pt x="6800295" y="705276"/>
                  <a:pt x="6585594" y="694081"/>
                  <a:pt x="6299121" y="705078"/>
                </a:cubicBezTo>
                <a:cubicBezTo>
                  <a:pt x="6012648" y="716075"/>
                  <a:pt x="5884058" y="711965"/>
                  <a:pt x="5726474" y="705078"/>
                </a:cubicBezTo>
                <a:cubicBezTo>
                  <a:pt x="5568890" y="698191"/>
                  <a:pt x="5285510" y="693525"/>
                  <a:pt x="4850660" y="705078"/>
                </a:cubicBezTo>
                <a:cubicBezTo>
                  <a:pt x="4415810" y="716631"/>
                  <a:pt x="4394191" y="690579"/>
                  <a:pt x="4176957" y="705078"/>
                </a:cubicBezTo>
                <a:cubicBezTo>
                  <a:pt x="3959723" y="719577"/>
                  <a:pt x="3731627" y="686010"/>
                  <a:pt x="3301144" y="705078"/>
                </a:cubicBezTo>
                <a:cubicBezTo>
                  <a:pt x="2870661" y="724146"/>
                  <a:pt x="2611035" y="689574"/>
                  <a:pt x="2425330" y="705078"/>
                </a:cubicBezTo>
                <a:cubicBezTo>
                  <a:pt x="2239625" y="720582"/>
                  <a:pt x="1860322" y="721121"/>
                  <a:pt x="1549516" y="705078"/>
                </a:cubicBezTo>
                <a:cubicBezTo>
                  <a:pt x="1238710" y="689035"/>
                  <a:pt x="1304813" y="688574"/>
                  <a:pt x="1077924" y="705078"/>
                </a:cubicBezTo>
                <a:cubicBezTo>
                  <a:pt x="851035" y="721582"/>
                  <a:pt x="426218" y="753215"/>
                  <a:pt x="0" y="705078"/>
                </a:cubicBezTo>
                <a:cubicBezTo>
                  <a:pt x="-7543" y="548342"/>
                  <a:pt x="12662" y="423423"/>
                  <a:pt x="0" y="345488"/>
                </a:cubicBezTo>
                <a:cubicBezTo>
                  <a:pt x="-12662" y="267553"/>
                  <a:pt x="-1279" y="146041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UcPeriod"/>
            </a:pPr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Ich möchte möglichst flexibel bleiben </a:t>
            </a:r>
          </a:p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und jederzeit über mein Geld verfügen.</a:t>
            </a:r>
          </a:p>
        </p:txBody>
      </p:sp>
      <p:sp>
        <p:nvSpPr>
          <p:cNvPr id="11" name="Rechteck: abgerundete Ecken 10">
            <a:extLst>
              <a:ext uri="{FF2B5EF4-FFF2-40B4-BE49-F238E27FC236}">
                <a16:creationId xmlns:a16="http://schemas.microsoft.com/office/drawing/2014/main" id="{674AF0BD-7922-846C-B0D7-AA68499D8C94}"/>
              </a:ext>
            </a:extLst>
          </p:cNvPr>
          <p:cNvSpPr/>
          <p:nvPr/>
        </p:nvSpPr>
        <p:spPr>
          <a:xfrm>
            <a:off x="1155699" y="3427925"/>
            <a:ext cx="754743" cy="552110"/>
          </a:xfrm>
          <a:prstGeom prst="roundRect">
            <a:avLst/>
          </a:prstGeom>
          <a:solidFill>
            <a:srgbClr val="538C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8D12AB3-608A-DC25-B4B3-E212BAB23466}"/>
              </a:ext>
            </a:extLst>
          </p:cNvPr>
          <p:cNvSpPr/>
          <p:nvPr/>
        </p:nvSpPr>
        <p:spPr>
          <a:xfrm>
            <a:off x="1055944" y="4148817"/>
            <a:ext cx="10105542" cy="705078"/>
          </a:xfrm>
          <a:custGeom>
            <a:avLst/>
            <a:gdLst>
              <a:gd name="connsiteX0" fmla="*/ 0 w 10105542"/>
              <a:gd name="connsiteY0" fmla="*/ 0 h 705078"/>
              <a:gd name="connsiteX1" fmla="*/ 370537 w 10105542"/>
              <a:gd name="connsiteY1" fmla="*/ 0 h 705078"/>
              <a:gd name="connsiteX2" fmla="*/ 1044239 w 10105542"/>
              <a:gd name="connsiteY2" fmla="*/ 0 h 705078"/>
              <a:gd name="connsiteX3" fmla="*/ 1818998 w 10105542"/>
              <a:gd name="connsiteY3" fmla="*/ 0 h 705078"/>
              <a:gd name="connsiteX4" fmla="*/ 2391645 w 10105542"/>
              <a:gd name="connsiteY4" fmla="*/ 0 h 705078"/>
              <a:gd name="connsiteX5" fmla="*/ 2964292 w 10105542"/>
              <a:gd name="connsiteY5" fmla="*/ 0 h 705078"/>
              <a:gd name="connsiteX6" fmla="*/ 3334829 w 10105542"/>
              <a:gd name="connsiteY6" fmla="*/ 0 h 705078"/>
              <a:gd name="connsiteX7" fmla="*/ 3907476 w 10105542"/>
              <a:gd name="connsiteY7" fmla="*/ 0 h 705078"/>
              <a:gd name="connsiteX8" fmla="*/ 4379068 w 10105542"/>
              <a:gd name="connsiteY8" fmla="*/ 0 h 705078"/>
              <a:gd name="connsiteX9" fmla="*/ 4749605 w 10105542"/>
              <a:gd name="connsiteY9" fmla="*/ 0 h 705078"/>
              <a:gd name="connsiteX10" fmla="*/ 5625418 w 10105542"/>
              <a:gd name="connsiteY10" fmla="*/ 0 h 705078"/>
              <a:gd name="connsiteX11" fmla="*/ 6299121 w 10105542"/>
              <a:gd name="connsiteY11" fmla="*/ 0 h 705078"/>
              <a:gd name="connsiteX12" fmla="*/ 6972824 w 10105542"/>
              <a:gd name="connsiteY12" fmla="*/ 0 h 705078"/>
              <a:gd name="connsiteX13" fmla="*/ 7545471 w 10105542"/>
              <a:gd name="connsiteY13" fmla="*/ 0 h 705078"/>
              <a:gd name="connsiteX14" fmla="*/ 8118119 w 10105542"/>
              <a:gd name="connsiteY14" fmla="*/ 0 h 705078"/>
              <a:gd name="connsiteX15" fmla="*/ 8589711 w 10105542"/>
              <a:gd name="connsiteY15" fmla="*/ 0 h 705078"/>
              <a:gd name="connsiteX16" fmla="*/ 9263413 w 10105542"/>
              <a:gd name="connsiteY16" fmla="*/ 0 h 705078"/>
              <a:gd name="connsiteX17" fmla="*/ 10105542 w 10105542"/>
              <a:gd name="connsiteY17" fmla="*/ 0 h 705078"/>
              <a:gd name="connsiteX18" fmla="*/ 10105542 w 10105542"/>
              <a:gd name="connsiteY18" fmla="*/ 366641 h 705078"/>
              <a:gd name="connsiteX19" fmla="*/ 10105542 w 10105542"/>
              <a:gd name="connsiteY19" fmla="*/ 705078 h 705078"/>
              <a:gd name="connsiteX20" fmla="*/ 9330784 w 10105542"/>
              <a:gd name="connsiteY20" fmla="*/ 705078 h 705078"/>
              <a:gd name="connsiteX21" fmla="*/ 8758136 w 10105542"/>
              <a:gd name="connsiteY21" fmla="*/ 705078 h 705078"/>
              <a:gd name="connsiteX22" fmla="*/ 7882323 w 10105542"/>
              <a:gd name="connsiteY22" fmla="*/ 705078 h 705078"/>
              <a:gd name="connsiteX23" fmla="*/ 7006509 w 10105542"/>
              <a:gd name="connsiteY23" fmla="*/ 705078 h 705078"/>
              <a:gd name="connsiteX24" fmla="*/ 6534917 w 10105542"/>
              <a:gd name="connsiteY24" fmla="*/ 705078 h 705078"/>
              <a:gd name="connsiteX25" fmla="*/ 6164381 w 10105542"/>
              <a:gd name="connsiteY25" fmla="*/ 705078 h 705078"/>
              <a:gd name="connsiteX26" fmla="*/ 5389622 w 10105542"/>
              <a:gd name="connsiteY26" fmla="*/ 705078 h 705078"/>
              <a:gd name="connsiteX27" fmla="*/ 4614864 w 10105542"/>
              <a:gd name="connsiteY27" fmla="*/ 705078 h 705078"/>
              <a:gd name="connsiteX28" fmla="*/ 4042217 w 10105542"/>
              <a:gd name="connsiteY28" fmla="*/ 705078 h 705078"/>
              <a:gd name="connsiteX29" fmla="*/ 3267459 w 10105542"/>
              <a:gd name="connsiteY29" fmla="*/ 705078 h 705078"/>
              <a:gd name="connsiteX30" fmla="*/ 2694811 w 10105542"/>
              <a:gd name="connsiteY30" fmla="*/ 705078 h 705078"/>
              <a:gd name="connsiteX31" fmla="*/ 1920053 w 10105542"/>
              <a:gd name="connsiteY31" fmla="*/ 705078 h 705078"/>
              <a:gd name="connsiteX32" fmla="*/ 1246350 w 10105542"/>
              <a:gd name="connsiteY32" fmla="*/ 705078 h 705078"/>
              <a:gd name="connsiteX33" fmla="*/ 572647 w 10105542"/>
              <a:gd name="connsiteY33" fmla="*/ 705078 h 705078"/>
              <a:gd name="connsiteX34" fmla="*/ 0 w 10105542"/>
              <a:gd name="connsiteY34" fmla="*/ 705078 h 705078"/>
              <a:gd name="connsiteX35" fmla="*/ 0 w 10105542"/>
              <a:gd name="connsiteY35" fmla="*/ 359590 h 705078"/>
              <a:gd name="connsiteX36" fmla="*/ 0 w 10105542"/>
              <a:gd name="connsiteY36" fmla="*/ 0 h 7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05542" h="705078" fill="none" extrusionOk="0">
                <a:moveTo>
                  <a:pt x="0" y="0"/>
                </a:moveTo>
                <a:cubicBezTo>
                  <a:pt x="74287" y="2082"/>
                  <a:pt x="290383" y="-3097"/>
                  <a:pt x="370537" y="0"/>
                </a:cubicBezTo>
                <a:cubicBezTo>
                  <a:pt x="450691" y="3097"/>
                  <a:pt x="847771" y="15989"/>
                  <a:pt x="1044239" y="0"/>
                </a:cubicBezTo>
                <a:cubicBezTo>
                  <a:pt x="1240707" y="-15989"/>
                  <a:pt x="1654621" y="7251"/>
                  <a:pt x="1818998" y="0"/>
                </a:cubicBezTo>
                <a:cubicBezTo>
                  <a:pt x="1983375" y="-7251"/>
                  <a:pt x="2259589" y="-6086"/>
                  <a:pt x="2391645" y="0"/>
                </a:cubicBezTo>
                <a:cubicBezTo>
                  <a:pt x="2523701" y="6086"/>
                  <a:pt x="2743986" y="-25692"/>
                  <a:pt x="2964292" y="0"/>
                </a:cubicBezTo>
                <a:cubicBezTo>
                  <a:pt x="3184598" y="25692"/>
                  <a:pt x="3199347" y="16414"/>
                  <a:pt x="3334829" y="0"/>
                </a:cubicBezTo>
                <a:cubicBezTo>
                  <a:pt x="3470311" y="-16414"/>
                  <a:pt x="3764021" y="6023"/>
                  <a:pt x="3907476" y="0"/>
                </a:cubicBezTo>
                <a:cubicBezTo>
                  <a:pt x="4050931" y="-6023"/>
                  <a:pt x="4210707" y="-11736"/>
                  <a:pt x="4379068" y="0"/>
                </a:cubicBezTo>
                <a:cubicBezTo>
                  <a:pt x="4547429" y="11736"/>
                  <a:pt x="4624587" y="9306"/>
                  <a:pt x="4749605" y="0"/>
                </a:cubicBezTo>
                <a:cubicBezTo>
                  <a:pt x="4874623" y="-9306"/>
                  <a:pt x="5395909" y="-36191"/>
                  <a:pt x="5625418" y="0"/>
                </a:cubicBezTo>
                <a:cubicBezTo>
                  <a:pt x="5854927" y="36191"/>
                  <a:pt x="6098145" y="-24975"/>
                  <a:pt x="6299121" y="0"/>
                </a:cubicBezTo>
                <a:cubicBezTo>
                  <a:pt x="6500097" y="24975"/>
                  <a:pt x="6706858" y="12108"/>
                  <a:pt x="6972824" y="0"/>
                </a:cubicBezTo>
                <a:cubicBezTo>
                  <a:pt x="7238790" y="-12108"/>
                  <a:pt x="7355277" y="-1677"/>
                  <a:pt x="7545471" y="0"/>
                </a:cubicBezTo>
                <a:cubicBezTo>
                  <a:pt x="7735665" y="1677"/>
                  <a:pt x="7851888" y="-4680"/>
                  <a:pt x="8118119" y="0"/>
                </a:cubicBezTo>
                <a:cubicBezTo>
                  <a:pt x="8384350" y="4680"/>
                  <a:pt x="8462915" y="3946"/>
                  <a:pt x="8589711" y="0"/>
                </a:cubicBezTo>
                <a:cubicBezTo>
                  <a:pt x="8716507" y="-3946"/>
                  <a:pt x="9107928" y="26193"/>
                  <a:pt x="9263413" y="0"/>
                </a:cubicBezTo>
                <a:cubicBezTo>
                  <a:pt x="9418898" y="-26193"/>
                  <a:pt x="9691105" y="-14166"/>
                  <a:pt x="10105542" y="0"/>
                </a:cubicBezTo>
                <a:cubicBezTo>
                  <a:pt x="10105822" y="119751"/>
                  <a:pt x="10123834" y="254670"/>
                  <a:pt x="10105542" y="366641"/>
                </a:cubicBezTo>
                <a:cubicBezTo>
                  <a:pt x="10087250" y="478612"/>
                  <a:pt x="10097296" y="616112"/>
                  <a:pt x="10105542" y="705078"/>
                </a:cubicBezTo>
                <a:cubicBezTo>
                  <a:pt x="9809298" y="715151"/>
                  <a:pt x="9621605" y="706028"/>
                  <a:pt x="9330784" y="705078"/>
                </a:cubicBezTo>
                <a:cubicBezTo>
                  <a:pt x="9039963" y="704128"/>
                  <a:pt x="9018850" y="718616"/>
                  <a:pt x="8758136" y="705078"/>
                </a:cubicBezTo>
                <a:cubicBezTo>
                  <a:pt x="8497422" y="691540"/>
                  <a:pt x="8285523" y="694176"/>
                  <a:pt x="7882323" y="705078"/>
                </a:cubicBezTo>
                <a:cubicBezTo>
                  <a:pt x="7479123" y="715980"/>
                  <a:pt x="7372440" y="729236"/>
                  <a:pt x="7006509" y="705078"/>
                </a:cubicBezTo>
                <a:cubicBezTo>
                  <a:pt x="6640578" y="680920"/>
                  <a:pt x="6633692" y="705447"/>
                  <a:pt x="6534917" y="705078"/>
                </a:cubicBezTo>
                <a:cubicBezTo>
                  <a:pt x="6436142" y="704709"/>
                  <a:pt x="6317938" y="713043"/>
                  <a:pt x="6164381" y="705078"/>
                </a:cubicBezTo>
                <a:cubicBezTo>
                  <a:pt x="6010824" y="697113"/>
                  <a:pt x="5706654" y="670258"/>
                  <a:pt x="5389622" y="705078"/>
                </a:cubicBezTo>
                <a:cubicBezTo>
                  <a:pt x="5072590" y="739898"/>
                  <a:pt x="4844534" y="690195"/>
                  <a:pt x="4614864" y="705078"/>
                </a:cubicBezTo>
                <a:cubicBezTo>
                  <a:pt x="4385194" y="719961"/>
                  <a:pt x="4268758" y="712972"/>
                  <a:pt x="4042217" y="705078"/>
                </a:cubicBezTo>
                <a:cubicBezTo>
                  <a:pt x="3815676" y="697184"/>
                  <a:pt x="3551925" y="727138"/>
                  <a:pt x="3267459" y="705078"/>
                </a:cubicBezTo>
                <a:cubicBezTo>
                  <a:pt x="2982993" y="683018"/>
                  <a:pt x="2977638" y="690560"/>
                  <a:pt x="2694811" y="705078"/>
                </a:cubicBezTo>
                <a:cubicBezTo>
                  <a:pt x="2411984" y="719596"/>
                  <a:pt x="2167924" y="697569"/>
                  <a:pt x="1920053" y="705078"/>
                </a:cubicBezTo>
                <a:cubicBezTo>
                  <a:pt x="1672182" y="712587"/>
                  <a:pt x="1427826" y="688055"/>
                  <a:pt x="1246350" y="705078"/>
                </a:cubicBezTo>
                <a:cubicBezTo>
                  <a:pt x="1064874" y="722101"/>
                  <a:pt x="894714" y="690329"/>
                  <a:pt x="572647" y="705078"/>
                </a:cubicBezTo>
                <a:cubicBezTo>
                  <a:pt x="250580" y="719827"/>
                  <a:pt x="186355" y="702980"/>
                  <a:pt x="0" y="705078"/>
                </a:cubicBezTo>
                <a:cubicBezTo>
                  <a:pt x="-6699" y="613874"/>
                  <a:pt x="-16062" y="515113"/>
                  <a:pt x="0" y="359590"/>
                </a:cubicBezTo>
                <a:cubicBezTo>
                  <a:pt x="16062" y="204067"/>
                  <a:pt x="-5974" y="175427"/>
                  <a:pt x="0" y="0"/>
                </a:cubicBezTo>
                <a:close/>
              </a:path>
              <a:path w="10105542" h="705078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111109" y="108466"/>
                  <a:pt x="10089652" y="189660"/>
                  <a:pt x="10105542" y="338437"/>
                </a:cubicBezTo>
                <a:cubicBezTo>
                  <a:pt x="10121432" y="487214"/>
                  <a:pt x="10092628" y="590260"/>
                  <a:pt x="10105542" y="705078"/>
                </a:cubicBezTo>
                <a:cubicBezTo>
                  <a:pt x="9849646" y="680420"/>
                  <a:pt x="9682691" y="710459"/>
                  <a:pt x="9532895" y="705078"/>
                </a:cubicBezTo>
                <a:cubicBezTo>
                  <a:pt x="9383099" y="699697"/>
                  <a:pt x="9286777" y="722880"/>
                  <a:pt x="9162358" y="705078"/>
                </a:cubicBezTo>
                <a:cubicBezTo>
                  <a:pt x="9037939" y="687276"/>
                  <a:pt x="8782598" y="696441"/>
                  <a:pt x="8589711" y="705078"/>
                </a:cubicBezTo>
                <a:cubicBezTo>
                  <a:pt x="8396824" y="713715"/>
                  <a:pt x="8174209" y="669632"/>
                  <a:pt x="7814952" y="705078"/>
                </a:cubicBezTo>
                <a:cubicBezTo>
                  <a:pt x="7455695" y="740524"/>
                  <a:pt x="7578974" y="712039"/>
                  <a:pt x="7444416" y="705078"/>
                </a:cubicBezTo>
                <a:cubicBezTo>
                  <a:pt x="7309858" y="698117"/>
                  <a:pt x="7145353" y="704880"/>
                  <a:pt x="6972824" y="705078"/>
                </a:cubicBezTo>
                <a:cubicBezTo>
                  <a:pt x="6800295" y="705276"/>
                  <a:pt x="6585594" y="694081"/>
                  <a:pt x="6299121" y="705078"/>
                </a:cubicBezTo>
                <a:cubicBezTo>
                  <a:pt x="6012648" y="716075"/>
                  <a:pt x="5884058" y="711965"/>
                  <a:pt x="5726474" y="705078"/>
                </a:cubicBezTo>
                <a:cubicBezTo>
                  <a:pt x="5568890" y="698191"/>
                  <a:pt x="5285510" y="693525"/>
                  <a:pt x="4850660" y="705078"/>
                </a:cubicBezTo>
                <a:cubicBezTo>
                  <a:pt x="4415810" y="716631"/>
                  <a:pt x="4394191" y="690579"/>
                  <a:pt x="4176957" y="705078"/>
                </a:cubicBezTo>
                <a:cubicBezTo>
                  <a:pt x="3959723" y="719577"/>
                  <a:pt x="3731627" y="686010"/>
                  <a:pt x="3301144" y="705078"/>
                </a:cubicBezTo>
                <a:cubicBezTo>
                  <a:pt x="2870661" y="724146"/>
                  <a:pt x="2611035" y="689574"/>
                  <a:pt x="2425330" y="705078"/>
                </a:cubicBezTo>
                <a:cubicBezTo>
                  <a:pt x="2239625" y="720582"/>
                  <a:pt x="1860322" y="721121"/>
                  <a:pt x="1549516" y="705078"/>
                </a:cubicBezTo>
                <a:cubicBezTo>
                  <a:pt x="1238710" y="689035"/>
                  <a:pt x="1304813" y="688574"/>
                  <a:pt x="1077924" y="705078"/>
                </a:cubicBezTo>
                <a:cubicBezTo>
                  <a:pt x="851035" y="721582"/>
                  <a:pt x="426218" y="753215"/>
                  <a:pt x="0" y="705078"/>
                </a:cubicBezTo>
                <a:cubicBezTo>
                  <a:pt x="-7543" y="548342"/>
                  <a:pt x="12662" y="423423"/>
                  <a:pt x="0" y="345488"/>
                </a:cubicBezTo>
                <a:cubicBezTo>
                  <a:pt x="-12662" y="267553"/>
                  <a:pt x="-1279" y="146041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B. Ich möchte auf lange Sicht möglichst viel Gewinn erzielen, </a:t>
            </a:r>
          </a:p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auch wenn das mit mehr Risiko verbunden ist.</a:t>
            </a:r>
          </a:p>
        </p:txBody>
      </p:sp>
      <p:sp>
        <p:nvSpPr>
          <p:cNvPr id="13" name="Rechteck: abgerundete Ecken 12">
            <a:extLst>
              <a:ext uri="{FF2B5EF4-FFF2-40B4-BE49-F238E27FC236}">
                <a16:creationId xmlns:a16="http://schemas.microsoft.com/office/drawing/2014/main" id="{60DE29E8-A109-12A2-74E2-BD48FCBAB29F}"/>
              </a:ext>
            </a:extLst>
          </p:cNvPr>
          <p:cNvSpPr/>
          <p:nvPr/>
        </p:nvSpPr>
        <p:spPr>
          <a:xfrm>
            <a:off x="1155699" y="4225301"/>
            <a:ext cx="754743" cy="552110"/>
          </a:xfrm>
          <a:prstGeom prst="roundRect">
            <a:avLst/>
          </a:prstGeom>
          <a:solidFill>
            <a:srgbClr val="548235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7DFE623-A7FF-DC5E-477A-71893918F0E0}"/>
              </a:ext>
            </a:extLst>
          </p:cNvPr>
          <p:cNvSpPr/>
          <p:nvPr/>
        </p:nvSpPr>
        <p:spPr>
          <a:xfrm>
            <a:off x="1055944" y="4930379"/>
            <a:ext cx="10105542" cy="705078"/>
          </a:xfrm>
          <a:custGeom>
            <a:avLst/>
            <a:gdLst>
              <a:gd name="connsiteX0" fmla="*/ 0 w 10105542"/>
              <a:gd name="connsiteY0" fmla="*/ 0 h 705078"/>
              <a:gd name="connsiteX1" fmla="*/ 370537 w 10105542"/>
              <a:gd name="connsiteY1" fmla="*/ 0 h 705078"/>
              <a:gd name="connsiteX2" fmla="*/ 1044239 w 10105542"/>
              <a:gd name="connsiteY2" fmla="*/ 0 h 705078"/>
              <a:gd name="connsiteX3" fmla="*/ 1818998 w 10105542"/>
              <a:gd name="connsiteY3" fmla="*/ 0 h 705078"/>
              <a:gd name="connsiteX4" fmla="*/ 2391645 w 10105542"/>
              <a:gd name="connsiteY4" fmla="*/ 0 h 705078"/>
              <a:gd name="connsiteX5" fmla="*/ 2964292 w 10105542"/>
              <a:gd name="connsiteY5" fmla="*/ 0 h 705078"/>
              <a:gd name="connsiteX6" fmla="*/ 3334829 w 10105542"/>
              <a:gd name="connsiteY6" fmla="*/ 0 h 705078"/>
              <a:gd name="connsiteX7" fmla="*/ 3907476 w 10105542"/>
              <a:gd name="connsiteY7" fmla="*/ 0 h 705078"/>
              <a:gd name="connsiteX8" fmla="*/ 4379068 w 10105542"/>
              <a:gd name="connsiteY8" fmla="*/ 0 h 705078"/>
              <a:gd name="connsiteX9" fmla="*/ 4749605 w 10105542"/>
              <a:gd name="connsiteY9" fmla="*/ 0 h 705078"/>
              <a:gd name="connsiteX10" fmla="*/ 5625418 w 10105542"/>
              <a:gd name="connsiteY10" fmla="*/ 0 h 705078"/>
              <a:gd name="connsiteX11" fmla="*/ 6299121 w 10105542"/>
              <a:gd name="connsiteY11" fmla="*/ 0 h 705078"/>
              <a:gd name="connsiteX12" fmla="*/ 6972824 w 10105542"/>
              <a:gd name="connsiteY12" fmla="*/ 0 h 705078"/>
              <a:gd name="connsiteX13" fmla="*/ 7545471 w 10105542"/>
              <a:gd name="connsiteY13" fmla="*/ 0 h 705078"/>
              <a:gd name="connsiteX14" fmla="*/ 8118119 w 10105542"/>
              <a:gd name="connsiteY14" fmla="*/ 0 h 705078"/>
              <a:gd name="connsiteX15" fmla="*/ 8589711 w 10105542"/>
              <a:gd name="connsiteY15" fmla="*/ 0 h 705078"/>
              <a:gd name="connsiteX16" fmla="*/ 9263413 w 10105542"/>
              <a:gd name="connsiteY16" fmla="*/ 0 h 705078"/>
              <a:gd name="connsiteX17" fmla="*/ 10105542 w 10105542"/>
              <a:gd name="connsiteY17" fmla="*/ 0 h 705078"/>
              <a:gd name="connsiteX18" fmla="*/ 10105542 w 10105542"/>
              <a:gd name="connsiteY18" fmla="*/ 366641 h 705078"/>
              <a:gd name="connsiteX19" fmla="*/ 10105542 w 10105542"/>
              <a:gd name="connsiteY19" fmla="*/ 705078 h 705078"/>
              <a:gd name="connsiteX20" fmla="*/ 9330784 w 10105542"/>
              <a:gd name="connsiteY20" fmla="*/ 705078 h 705078"/>
              <a:gd name="connsiteX21" fmla="*/ 8758136 w 10105542"/>
              <a:gd name="connsiteY21" fmla="*/ 705078 h 705078"/>
              <a:gd name="connsiteX22" fmla="*/ 7882323 w 10105542"/>
              <a:gd name="connsiteY22" fmla="*/ 705078 h 705078"/>
              <a:gd name="connsiteX23" fmla="*/ 7006509 w 10105542"/>
              <a:gd name="connsiteY23" fmla="*/ 705078 h 705078"/>
              <a:gd name="connsiteX24" fmla="*/ 6534917 w 10105542"/>
              <a:gd name="connsiteY24" fmla="*/ 705078 h 705078"/>
              <a:gd name="connsiteX25" fmla="*/ 6164381 w 10105542"/>
              <a:gd name="connsiteY25" fmla="*/ 705078 h 705078"/>
              <a:gd name="connsiteX26" fmla="*/ 5389622 w 10105542"/>
              <a:gd name="connsiteY26" fmla="*/ 705078 h 705078"/>
              <a:gd name="connsiteX27" fmla="*/ 4614864 w 10105542"/>
              <a:gd name="connsiteY27" fmla="*/ 705078 h 705078"/>
              <a:gd name="connsiteX28" fmla="*/ 4042217 w 10105542"/>
              <a:gd name="connsiteY28" fmla="*/ 705078 h 705078"/>
              <a:gd name="connsiteX29" fmla="*/ 3267459 w 10105542"/>
              <a:gd name="connsiteY29" fmla="*/ 705078 h 705078"/>
              <a:gd name="connsiteX30" fmla="*/ 2694811 w 10105542"/>
              <a:gd name="connsiteY30" fmla="*/ 705078 h 705078"/>
              <a:gd name="connsiteX31" fmla="*/ 1920053 w 10105542"/>
              <a:gd name="connsiteY31" fmla="*/ 705078 h 705078"/>
              <a:gd name="connsiteX32" fmla="*/ 1246350 w 10105542"/>
              <a:gd name="connsiteY32" fmla="*/ 705078 h 705078"/>
              <a:gd name="connsiteX33" fmla="*/ 572647 w 10105542"/>
              <a:gd name="connsiteY33" fmla="*/ 705078 h 705078"/>
              <a:gd name="connsiteX34" fmla="*/ 0 w 10105542"/>
              <a:gd name="connsiteY34" fmla="*/ 705078 h 705078"/>
              <a:gd name="connsiteX35" fmla="*/ 0 w 10105542"/>
              <a:gd name="connsiteY35" fmla="*/ 359590 h 705078"/>
              <a:gd name="connsiteX36" fmla="*/ 0 w 10105542"/>
              <a:gd name="connsiteY36" fmla="*/ 0 h 705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0105542" h="705078" fill="none" extrusionOk="0">
                <a:moveTo>
                  <a:pt x="0" y="0"/>
                </a:moveTo>
                <a:cubicBezTo>
                  <a:pt x="74287" y="2082"/>
                  <a:pt x="290383" y="-3097"/>
                  <a:pt x="370537" y="0"/>
                </a:cubicBezTo>
                <a:cubicBezTo>
                  <a:pt x="450691" y="3097"/>
                  <a:pt x="847771" y="15989"/>
                  <a:pt x="1044239" y="0"/>
                </a:cubicBezTo>
                <a:cubicBezTo>
                  <a:pt x="1240707" y="-15989"/>
                  <a:pt x="1654621" y="7251"/>
                  <a:pt x="1818998" y="0"/>
                </a:cubicBezTo>
                <a:cubicBezTo>
                  <a:pt x="1983375" y="-7251"/>
                  <a:pt x="2259589" y="-6086"/>
                  <a:pt x="2391645" y="0"/>
                </a:cubicBezTo>
                <a:cubicBezTo>
                  <a:pt x="2523701" y="6086"/>
                  <a:pt x="2743986" y="-25692"/>
                  <a:pt x="2964292" y="0"/>
                </a:cubicBezTo>
                <a:cubicBezTo>
                  <a:pt x="3184598" y="25692"/>
                  <a:pt x="3199347" y="16414"/>
                  <a:pt x="3334829" y="0"/>
                </a:cubicBezTo>
                <a:cubicBezTo>
                  <a:pt x="3470311" y="-16414"/>
                  <a:pt x="3764021" y="6023"/>
                  <a:pt x="3907476" y="0"/>
                </a:cubicBezTo>
                <a:cubicBezTo>
                  <a:pt x="4050931" y="-6023"/>
                  <a:pt x="4210707" y="-11736"/>
                  <a:pt x="4379068" y="0"/>
                </a:cubicBezTo>
                <a:cubicBezTo>
                  <a:pt x="4547429" y="11736"/>
                  <a:pt x="4624587" y="9306"/>
                  <a:pt x="4749605" y="0"/>
                </a:cubicBezTo>
                <a:cubicBezTo>
                  <a:pt x="4874623" y="-9306"/>
                  <a:pt x="5395909" y="-36191"/>
                  <a:pt x="5625418" y="0"/>
                </a:cubicBezTo>
                <a:cubicBezTo>
                  <a:pt x="5854927" y="36191"/>
                  <a:pt x="6098145" y="-24975"/>
                  <a:pt x="6299121" y="0"/>
                </a:cubicBezTo>
                <a:cubicBezTo>
                  <a:pt x="6500097" y="24975"/>
                  <a:pt x="6706858" y="12108"/>
                  <a:pt x="6972824" y="0"/>
                </a:cubicBezTo>
                <a:cubicBezTo>
                  <a:pt x="7238790" y="-12108"/>
                  <a:pt x="7355277" y="-1677"/>
                  <a:pt x="7545471" y="0"/>
                </a:cubicBezTo>
                <a:cubicBezTo>
                  <a:pt x="7735665" y="1677"/>
                  <a:pt x="7851888" y="-4680"/>
                  <a:pt x="8118119" y="0"/>
                </a:cubicBezTo>
                <a:cubicBezTo>
                  <a:pt x="8384350" y="4680"/>
                  <a:pt x="8462915" y="3946"/>
                  <a:pt x="8589711" y="0"/>
                </a:cubicBezTo>
                <a:cubicBezTo>
                  <a:pt x="8716507" y="-3946"/>
                  <a:pt x="9107928" y="26193"/>
                  <a:pt x="9263413" y="0"/>
                </a:cubicBezTo>
                <a:cubicBezTo>
                  <a:pt x="9418898" y="-26193"/>
                  <a:pt x="9691105" y="-14166"/>
                  <a:pt x="10105542" y="0"/>
                </a:cubicBezTo>
                <a:cubicBezTo>
                  <a:pt x="10105822" y="119751"/>
                  <a:pt x="10123834" y="254670"/>
                  <a:pt x="10105542" y="366641"/>
                </a:cubicBezTo>
                <a:cubicBezTo>
                  <a:pt x="10087250" y="478612"/>
                  <a:pt x="10097296" y="616112"/>
                  <a:pt x="10105542" y="705078"/>
                </a:cubicBezTo>
                <a:cubicBezTo>
                  <a:pt x="9809298" y="715151"/>
                  <a:pt x="9621605" y="706028"/>
                  <a:pt x="9330784" y="705078"/>
                </a:cubicBezTo>
                <a:cubicBezTo>
                  <a:pt x="9039963" y="704128"/>
                  <a:pt x="9018850" y="718616"/>
                  <a:pt x="8758136" y="705078"/>
                </a:cubicBezTo>
                <a:cubicBezTo>
                  <a:pt x="8497422" y="691540"/>
                  <a:pt x="8285523" y="694176"/>
                  <a:pt x="7882323" y="705078"/>
                </a:cubicBezTo>
                <a:cubicBezTo>
                  <a:pt x="7479123" y="715980"/>
                  <a:pt x="7372440" y="729236"/>
                  <a:pt x="7006509" y="705078"/>
                </a:cubicBezTo>
                <a:cubicBezTo>
                  <a:pt x="6640578" y="680920"/>
                  <a:pt x="6633692" y="705447"/>
                  <a:pt x="6534917" y="705078"/>
                </a:cubicBezTo>
                <a:cubicBezTo>
                  <a:pt x="6436142" y="704709"/>
                  <a:pt x="6317938" y="713043"/>
                  <a:pt x="6164381" y="705078"/>
                </a:cubicBezTo>
                <a:cubicBezTo>
                  <a:pt x="6010824" y="697113"/>
                  <a:pt x="5706654" y="670258"/>
                  <a:pt x="5389622" y="705078"/>
                </a:cubicBezTo>
                <a:cubicBezTo>
                  <a:pt x="5072590" y="739898"/>
                  <a:pt x="4844534" y="690195"/>
                  <a:pt x="4614864" y="705078"/>
                </a:cubicBezTo>
                <a:cubicBezTo>
                  <a:pt x="4385194" y="719961"/>
                  <a:pt x="4268758" y="712972"/>
                  <a:pt x="4042217" y="705078"/>
                </a:cubicBezTo>
                <a:cubicBezTo>
                  <a:pt x="3815676" y="697184"/>
                  <a:pt x="3551925" y="727138"/>
                  <a:pt x="3267459" y="705078"/>
                </a:cubicBezTo>
                <a:cubicBezTo>
                  <a:pt x="2982993" y="683018"/>
                  <a:pt x="2977638" y="690560"/>
                  <a:pt x="2694811" y="705078"/>
                </a:cubicBezTo>
                <a:cubicBezTo>
                  <a:pt x="2411984" y="719596"/>
                  <a:pt x="2167924" y="697569"/>
                  <a:pt x="1920053" y="705078"/>
                </a:cubicBezTo>
                <a:cubicBezTo>
                  <a:pt x="1672182" y="712587"/>
                  <a:pt x="1427826" y="688055"/>
                  <a:pt x="1246350" y="705078"/>
                </a:cubicBezTo>
                <a:cubicBezTo>
                  <a:pt x="1064874" y="722101"/>
                  <a:pt x="894714" y="690329"/>
                  <a:pt x="572647" y="705078"/>
                </a:cubicBezTo>
                <a:cubicBezTo>
                  <a:pt x="250580" y="719827"/>
                  <a:pt x="186355" y="702980"/>
                  <a:pt x="0" y="705078"/>
                </a:cubicBezTo>
                <a:cubicBezTo>
                  <a:pt x="-6699" y="613874"/>
                  <a:pt x="-16062" y="515113"/>
                  <a:pt x="0" y="359590"/>
                </a:cubicBezTo>
                <a:cubicBezTo>
                  <a:pt x="16062" y="204067"/>
                  <a:pt x="-5974" y="175427"/>
                  <a:pt x="0" y="0"/>
                </a:cubicBezTo>
                <a:close/>
              </a:path>
              <a:path w="10105542" h="705078" stroke="0" extrusionOk="0">
                <a:moveTo>
                  <a:pt x="0" y="0"/>
                </a:moveTo>
                <a:cubicBezTo>
                  <a:pt x="162116" y="7620"/>
                  <a:pt x="237143" y="2821"/>
                  <a:pt x="370537" y="0"/>
                </a:cubicBezTo>
                <a:cubicBezTo>
                  <a:pt x="503931" y="-2821"/>
                  <a:pt x="726054" y="-10518"/>
                  <a:pt x="842129" y="0"/>
                </a:cubicBezTo>
                <a:cubicBezTo>
                  <a:pt x="958204" y="10518"/>
                  <a:pt x="1277401" y="33147"/>
                  <a:pt x="1616887" y="0"/>
                </a:cubicBezTo>
                <a:cubicBezTo>
                  <a:pt x="1956373" y="-33147"/>
                  <a:pt x="1947277" y="-4474"/>
                  <a:pt x="2189534" y="0"/>
                </a:cubicBezTo>
                <a:cubicBezTo>
                  <a:pt x="2431791" y="4474"/>
                  <a:pt x="2533361" y="20361"/>
                  <a:pt x="2661126" y="0"/>
                </a:cubicBezTo>
                <a:cubicBezTo>
                  <a:pt x="2788891" y="-20361"/>
                  <a:pt x="2917193" y="5132"/>
                  <a:pt x="3031663" y="0"/>
                </a:cubicBezTo>
                <a:cubicBezTo>
                  <a:pt x="3146133" y="-5132"/>
                  <a:pt x="3568950" y="5152"/>
                  <a:pt x="3705365" y="0"/>
                </a:cubicBezTo>
                <a:cubicBezTo>
                  <a:pt x="3841780" y="-5152"/>
                  <a:pt x="3913025" y="-11062"/>
                  <a:pt x="4075902" y="0"/>
                </a:cubicBezTo>
                <a:cubicBezTo>
                  <a:pt x="4238779" y="11062"/>
                  <a:pt x="4768585" y="40241"/>
                  <a:pt x="4951716" y="0"/>
                </a:cubicBezTo>
                <a:cubicBezTo>
                  <a:pt x="5134847" y="-40241"/>
                  <a:pt x="5199690" y="-17625"/>
                  <a:pt x="5322252" y="0"/>
                </a:cubicBezTo>
                <a:cubicBezTo>
                  <a:pt x="5444814" y="17625"/>
                  <a:pt x="5625531" y="-21267"/>
                  <a:pt x="5793844" y="0"/>
                </a:cubicBezTo>
                <a:cubicBezTo>
                  <a:pt x="5962157" y="21267"/>
                  <a:pt x="6021044" y="1715"/>
                  <a:pt x="6164381" y="0"/>
                </a:cubicBezTo>
                <a:cubicBezTo>
                  <a:pt x="6307718" y="-1715"/>
                  <a:pt x="6458054" y="-8473"/>
                  <a:pt x="6534917" y="0"/>
                </a:cubicBezTo>
                <a:cubicBezTo>
                  <a:pt x="6611780" y="8473"/>
                  <a:pt x="6812128" y="16785"/>
                  <a:pt x="7006509" y="0"/>
                </a:cubicBezTo>
                <a:cubicBezTo>
                  <a:pt x="7200890" y="-16785"/>
                  <a:pt x="7471455" y="333"/>
                  <a:pt x="7680212" y="0"/>
                </a:cubicBezTo>
                <a:cubicBezTo>
                  <a:pt x="7888969" y="-333"/>
                  <a:pt x="8178297" y="-12748"/>
                  <a:pt x="8556026" y="0"/>
                </a:cubicBezTo>
                <a:cubicBezTo>
                  <a:pt x="8933755" y="12748"/>
                  <a:pt x="8792819" y="13924"/>
                  <a:pt x="8926562" y="0"/>
                </a:cubicBezTo>
                <a:cubicBezTo>
                  <a:pt x="9060305" y="-13924"/>
                  <a:pt x="9206233" y="-7887"/>
                  <a:pt x="9297099" y="0"/>
                </a:cubicBezTo>
                <a:cubicBezTo>
                  <a:pt x="9387965" y="7887"/>
                  <a:pt x="9778635" y="40416"/>
                  <a:pt x="10105542" y="0"/>
                </a:cubicBezTo>
                <a:cubicBezTo>
                  <a:pt x="10111109" y="108466"/>
                  <a:pt x="10089652" y="189660"/>
                  <a:pt x="10105542" y="338437"/>
                </a:cubicBezTo>
                <a:cubicBezTo>
                  <a:pt x="10121432" y="487214"/>
                  <a:pt x="10092628" y="590260"/>
                  <a:pt x="10105542" y="705078"/>
                </a:cubicBezTo>
                <a:cubicBezTo>
                  <a:pt x="9849646" y="680420"/>
                  <a:pt x="9682691" y="710459"/>
                  <a:pt x="9532895" y="705078"/>
                </a:cubicBezTo>
                <a:cubicBezTo>
                  <a:pt x="9383099" y="699697"/>
                  <a:pt x="9286777" y="722880"/>
                  <a:pt x="9162358" y="705078"/>
                </a:cubicBezTo>
                <a:cubicBezTo>
                  <a:pt x="9037939" y="687276"/>
                  <a:pt x="8782598" y="696441"/>
                  <a:pt x="8589711" y="705078"/>
                </a:cubicBezTo>
                <a:cubicBezTo>
                  <a:pt x="8396824" y="713715"/>
                  <a:pt x="8174209" y="669632"/>
                  <a:pt x="7814952" y="705078"/>
                </a:cubicBezTo>
                <a:cubicBezTo>
                  <a:pt x="7455695" y="740524"/>
                  <a:pt x="7578974" y="712039"/>
                  <a:pt x="7444416" y="705078"/>
                </a:cubicBezTo>
                <a:cubicBezTo>
                  <a:pt x="7309858" y="698117"/>
                  <a:pt x="7145353" y="704880"/>
                  <a:pt x="6972824" y="705078"/>
                </a:cubicBezTo>
                <a:cubicBezTo>
                  <a:pt x="6800295" y="705276"/>
                  <a:pt x="6585594" y="694081"/>
                  <a:pt x="6299121" y="705078"/>
                </a:cubicBezTo>
                <a:cubicBezTo>
                  <a:pt x="6012648" y="716075"/>
                  <a:pt x="5884058" y="711965"/>
                  <a:pt x="5726474" y="705078"/>
                </a:cubicBezTo>
                <a:cubicBezTo>
                  <a:pt x="5568890" y="698191"/>
                  <a:pt x="5285510" y="693525"/>
                  <a:pt x="4850660" y="705078"/>
                </a:cubicBezTo>
                <a:cubicBezTo>
                  <a:pt x="4415810" y="716631"/>
                  <a:pt x="4394191" y="690579"/>
                  <a:pt x="4176957" y="705078"/>
                </a:cubicBezTo>
                <a:cubicBezTo>
                  <a:pt x="3959723" y="719577"/>
                  <a:pt x="3731627" y="686010"/>
                  <a:pt x="3301144" y="705078"/>
                </a:cubicBezTo>
                <a:cubicBezTo>
                  <a:pt x="2870661" y="724146"/>
                  <a:pt x="2611035" y="689574"/>
                  <a:pt x="2425330" y="705078"/>
                </a:cubicBezTo>
                <a:cubicBezTo>
                  <a:pt x="2239625" y="720582"/>
                  <a:pt x="1860322" y="721121"/>
                  <a:pt x="1549516" y="705078"/>
                </a:cubicBezTo>
                <a:cubicBezTo>
                  <a:pt x="1238710" y="689035"/>
                  <a:pt x="1304813" y="688574"/>
                  <a:pt x="1077924" y="705078"/>
                </a:cubicBezTo>
                <a:cubicBezTo>
                  <a:pt x="851035" y="721582"/>
                  <a:pt x="426218" y="753215"/>
                  <a:pt x="0" y="705078"/>
                </a:cubicBezTo>
                <a:cubicBezTo>
                  <a:pt x="-7543" y="548342"/>
                  <a:pt x="12662" y="423423"/>
                  <a:pt x="0" y="345488"/>
                </a:cubicBezTo>
                <a:cubicBezTo>
                  <a:pt x="-12662" y="267553"/>
                  <a:pt x="-1279" y="146041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extLst>
              <a:ext uri="{C807C97D-BFC1-408E-A445-0C87EB9F89A2}">
                <ask:lineSketchStyleProps xmlns:ask="http://schemas.microsoft.com/office/drawing/2018/sketchyshapes" sd="1135218540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C. Mir ist wichtig, dass mein Geld möglichst sicher angelegt ist, </a:t>
            </a:r>
          </a:p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auch wenn die Erträge eher niedrig sind.</a:t>
            </a:r>
          </a:p>
        </p:txBody>
      </p:sp>
      <p:sp>
        <p:nvSpPr>
          <p:cNvPr id="15" name="Rechteck: abgerundete Ecken 14">
            <a:extLst>
              <a:ext uri="{FF2B5EF4-FFF2-40B4-BE49-F238E27FC236}">
                <a16:creationId xmlns:a16="http://schemas.microsoft.com/office/drawing/2014/main" id="{F9825C2F-F48A-DBBD-CA0F-EC54276E6392}"/>
              </a:ext>
            </a:extLst>
          </p:cNvPr>
          <p:cNvSpPr/>
          <p:nvPr/>
        </p:nvSpPr>
        <p:spPr>
          <a:xfrm>
            <a:off x="1155699" y="5006863"/>
            <a:ext cx="754743" cy="55211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505492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1E8296-A9C6-6F3F-8078-823497F6A0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1EE492E-0DAF-73C8-62C4-5EE4C6E46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Diversifikation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DD7F6B5-F732-09AE-FA60-92B3C89A6A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27</a:t>
            </a:fld>
            <a:endParaRPr lang="de-AT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CBA3346E-70F0-7D40-6455-4DF4C4CCB84F}"/>
              </a:ext>
            </a:extLst>
          </p:cNvPr>
          <p:cNvSpPr/>
          <p:nvPr/>
        </p:nvSpPr>
        <p:spPr>
          <a:xfrm>
            <a:off x="6300316" y="1527349"/>
            <a:ext cx="4441372" cy="4461469"/>
          </a:xfrm>
          <a:custGeom>
            <a:avLst/>
            <a:gdLst>
              <a:gd name="connsiteX0" fmla="*/ 0 w 4441372"/>
              <a:gd name="connsiteY0" fmla="*/ 0 h 4461469"/>
              <a:gd name="connsiteX1" fmla="*/ 501241 w 4441372"/>
              <a:gd name="connsiteY1" fmla="*/ 0 h 4461469"/>
              <a:gd name="connsiteX2" fmla="*/ 1091309 w 4441372"/>
              <a:gd name="connsiteY2" fmla="*/ 0 h 4461469"/>
              <a:gd name="connsiteX3" fmla="*/ 1592549 w 4441372"/>
              <a:gd name="connsiteY3" fmla="*/ 0 h 4461469"/>
              <a:gd name="connsiteX4" fmla="*/ 2271445 w 4441372"/>
              <a:gd name="connsiteY4" fmla="*/ 0 h 4461469"/>
              <a:gd name="connsiteX5" fmla="*/ 2905926 w 4441372"/>
              <a:gd name="connsiteY5" fmla="*/ 0 h 4461469"/>
              <a:gd name="connsiteX6" fmla="*/ 3584822 w 4441372"/>
              <a:gd name="connsiteY6" fmla="*/ 0 h 4461469"/>
              <a:gd name="connsiteX7" fmla="*/ 4441372 w 4441372"/>
              <a:gd name="connsiteY7" fmla="*/ 0 h 4461469"/>
              <a:gd name="connsiteX8" fmla="*/ 4441372 w 4441372"/>
              <a:gd name="connsiteY8" fmla="*/ 637353 h 4461469"/>
              <a:gd name="connsiteX9" fmla="*/ 4441372 w 4441372"/>
              <a:gd name="connsiteY9" fmla="*/ 1319320 h 4461469"/>
              <a:gd name="connsiteX10" fmla="*/ 4441372 w 4441372"/>
              <a:gd name="connsiteY10" fmla="*/ 1822829 h 4461469"/>
              <a:gd name="connsiteX11" fmla="*/ 4441372 w 4441372"/>
              <a:gd name="connsiteY11" fmla="*/ 2549411 h 4461469"/>
              <a:gd name="connsiteX12" fmla="*/ 4441372 w 4441372"/>
              <a:gd name="connsiteY12" fmla="*/ 3097534 h 4461469"/>
              <a:gd name="connsiteX13" fmla="*/ 4441372 w 4441372"/>
              <a:gd name="connsiteY13" fmla="*/ 3824116 h 4461469"/>
              <a:gd name="connsiteX14" fmla="*/ 4441372 w 4441372"/>
              <a:gd name="connsiteY14" fmla="*/ 4461469 h 4461469"/>
              <a:gd name="connsiteX15" fmla="*/ 3762477 w 4441372"/>
              <a:gd name="connsiteY15" fmla="*/ 4461469 h 4461469"/>
              <a:gd name="connsiteX16" fmla="*/ 3039167 w 4441372"/>
              <a:gd name="connsiteY16" fmla="*/ 4461469 h 4461469"/>
              <a:gd name="connsiteX17" fmla="*/ 2315858 w 4441372"/>
              <a:gd name="connsiteY17" fmla="*/ 4461469 h 4461469"/>
              <a:gd name="connsiteX18" fmla="*/ 1636963 w 4441372"/>
              <a:gd name="connsiteY18" fmla="*/ 4461469 h 4461469"/>
              <a:gd name="connsiteX19" fmla="*/ 913654 w 4441372"/>
              <a:gd name="connsiteY19" fmla="*/ 4461469 h 4461469"/>
              <a:gd name="connsiteX20" fmla="*/ 0 w 4441372"/>
              <a:gd name="connsiteY20" fmla="*/ 4461469 h 4461469"/>
              <a:gd name="connsiteX21" fmla="*/ 0 w 4441372"/>
              <a:gd name="connsiteY21" fmla="*/ 3824116 h 4461469"/>
              <a:gd name="connsiteX22" fmla="*/ 0 w 4441372"/>
              <a:gd name="connsiteY22" fmla="*/ 3142149 h 4461469"/>
              <a:gd name="connsiteX23" fmla="*/ 0 w 4441372"/>
              <a:gd name="connsiteY23" fmla="*/ 2549411 h 4461469"/>
              <a:gd name="connsiteX24" fmla="*/ 0 w 4441372"/>
              <a:gd name="connsiteY24" fmla="*/ 1912058 h 4461469"/>
              <a:gd name="connsiteX25" fmla="*/ 0 w 4441372"/>
              <a:gd name="connsiteY25" fmla="*/ 1408549 h 4461469"/>
              <a:gd name="connsiteX26" fmla="*/ 0 w 4441372"/>
              <a:gd name="connsiteY26" fmla="*/ 681967 h 4461469"/>
              <a:gd name="connsiteX27" fmla="*/ 0 w 4441372"/>
              <a:gd name="connsiteY27" fmla="*/ 0 h 4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41372" h="4461469" fill="none" extrusionOk="0">
                <a:moveTo>
                  <a:pt x="0" y="0"/>
                </a:moveTo>
                <a:cubicBezTo>
                  <a:pt x="144084" y="-22592"/>
                  <a:pt x="375363" y="2477"/>
                  <a:pt x="501241" y="0"/>
                </a:cubicBezTo>
                <a:cubicBezTo>
                  <a:pt x="627119" y="-2477"/>
                  <a:pt x="880264" y="-15122"/>
                  <a:pt x="1091309" y="0"/>
                </a:cubicBezTo>
                <a:cubicBezTo>
                  <a:pt x="1302354" y="15122"/>
                  <a:pt x="1429935" y="14214"/>
                  <a:pt x="1592549" y="0"/>
                </a:cubicBezTo>
                <a:cubicBezTo>
                  <a:pt x="1755163" y="-14214"/>
                  <a:pt x="2067233" y="-30502"/>
                  <a:pt x="2271445" y="0"/>
                </a:cubicBezTo>
                <a:cubicBezTo>
                  <a:pt x="2475657" y="30502"/>
                  <a:pt x="2743601" y="-8184"/>
                  <a:pt x="2905926" y="0"/>
                </a:cubicBezTo>
                <a:cubicBezTo>
                  <a:pt x="3068251" y="8184"/>
                  <a:pt x="3247215" y="31261"/>
                  <a:pt x="3584822" y="0"/>
                </a:cubicBezTo>
                <a:cubicBezTo>
                  <a:pt x="3922429" y="-31261"/>
                  <a:pt x="4219661" y="468"/>
                  <a:pt x="4441372" y="0"/>
                </a:cubicBezTo>
                <a:cubicBezTo>
                  <a:pt x="4444561" y="204485"/>
                  <a:pt x="4456671" y="447974"/>
                  <a:pt x="4441372" y="637353"/>
                </a:cubicBezTo>
                <a:cubicBezTo>
                  <a:pt x="4426073" y="826732"/>
                  <a:pt x="4410773" y="1103494"/>
                  <a:pt x="4441372" y="1319320"/>
                </a:cubicBezTo>
                <a:cubicBezTo>
                  <a:pt x="4471971" y="1535146"/>
                  <a:pt x="4419340" y="1674014"/>
                  <a:pt x="4441372" y="1822829"/>
                </a:cubicBezTo>
                <a:cubicBezTo>
                  <a:pt x="4463404" y="1971644"/>
                  <a:pt x="4410165" y="2379800"/>
                  <a:pt x="4441372" y="2549411"/>
                </a:cubicBezTo>
                <a:cubicBezTo>
                  <a:pt x="4472579" y="2719022"/>
                  <a:pt x="4417349" y="2946285"/>
                  <a:pt x="4441372" y="3097534"/>
                </a:cubicBezTo>
                <a:cubicBezTo>
                  <a:pt x="4465395" y="3248783"/>
                  <a:pt x="4419599" y="3652159"/>
                  <a:pt x="4441372" y="3824116"/>
                </a:cubicBezTo>
                <a:cubicBezTo>
                  <a:pt x="4463145" y="3996073"/>
                  <a:pt x="4462314" y="4181281"/>
                  <a:pt x="4441372" y="4461469"/>
                </a:cubicBezTo>
                <a:cubicBezTo>
                  <a:pt x="4162460" y="4459325"/>
                  <a:pt x="3921575" y="4451658"/>
                  <a:pt x="3762477" y="4461469"/>
                </a:cubicBezTo>
                <a:cubicBezTo>
                  <a:pt x="3603379" y="4471280"/>
                  <a:pt x="3196216" y="4458266"/>
                  <a:pt x="3039167" y="4461469"/>
                </a:cubicBezTo>
                <a:cubicBezTo>
                  <a:pt x="2882118" y="4464673"/>
                  <a:pt x="2617414" y="4466554"/>
                  <a:pt x="2315858" y="4461469"/>
                </a:cubicBezTo>
                <a:cubicBezTo>
                  <a:pt x="2014302" y="4456384"/>
                  <a:pt x="1958286" y="4468438"/>
                  <a:pt x="1636963" y="4461469"/>
                </a:cubicBezTo>
                <a:cubicBezTo>
                  <a:pt x="1315640" y="4454500"/>
                  <a:pt x="1248077" y="4480723"/>
                  <a:pt x="913654" y="4461469"/>
                </a:cubicBezTo>
                <a:cubicBezTo>
                  <a:pt x="579231" y="4442215"/>
                  <a:pt x="225257" y="4417383"/>
                  <a:pt x="0" y="4461469"/>
                </a:cubicBezTo>
                <a:cubicBezTo>
                  <a:pt x="-28274" y="4324164"/>
                  <a:pt x="22271" y="4111248"/>
                  <a:pt x="0" y="3824116"/>
                </a:cubicBezTo>
                <a:cubicBezTo>
                  <a:pt x="-22271" y="3536984"/>
                  <a:pt x="31976" y="3315923"/>
                  <a:pt x="0" y="3142149"/>
                </a:cubicBezTo>
                <a:cubicBezTo>
                  <a:pt x="-31976" y="2968375"/>
                  <a:pt x="-24553" y="2758656"/>
                  <a:pt x="0" y="2549411"/>
                </a:cubicBezTo>
                <a:cubicBezTo>
                  <a:pt x="24553" y="2340166"/>
                  <a:pt x="14815" y="2227621"/>
                  <a:pt x="0" y="1912058"/>
                </a:cubicBezTo>
                <a:cubicBezTo>
                  <a:pt x="-14815" y="1596495"/>
                  <a:pt x="-23409" y="1583037"/>
                  <a:pt x="0" y="1408549"/>
                </a:cubicBezTo>
                <a:cubicBezTo>
                  <a:pt x="23409" y="1234061"/>
                  <a:pt x="-26765" y="1017143"/>
                  <a:pt x="0" y="681967"/>
                </a:cubicBezTo>
                <a:cubicBezTo>
                  <a:pt x="26765" y="346791"/>
                  <a:pt x="2435" y="238513"/>
                  <a:pt x="0" y="0"/>
                </a:cubicBezTo>
                <a:close/>
              </a:path>
              <a:path w="4441372" h="4461469" stroke="0" extrusionOk="0">
                <a:moveTo>
                  <a:pt x="0" y="0"/>
                </a:moveTo>
                <a:cubicBezTo>
                  <a:pt x="233769" y="-27560"/>
                  <a:pt x="397239" y="2613"/>
                  <a:pt x="590068" y="0"/>
                </a:cubicBezTo>
                <a:cubicBezTo>
                  <a:pt x="782897" y="-2613"/>
                  <a:pt x="1010722" y="-5670"/>
                  <a:pt x="1180136" y="0"/>
                </a:cubicBezTo>
                <a:cubicBezTo>
                  <a:pt x="1349550" y="5670"/>
                  <a:pt x="1627812" y="23558"/>
                  <a:pt x="1770204" y="0"/>
                </a:cubicBezTo>
                <a:cubicBezTo>
                  <a:pt x="1912596" y="-23558"/>
                  <a:pt x="2215885" y="-2889"/>
                  <a:pt x="2493513" y="0"/>
                </a:cubicBezTo>
                <a:cubicBezTo>
                  <a:pt x="2771141" y="2889"/>
                  <a:pt x="2897316" y="-18276"/>
                  <a:pt x="3216822" y="0"/>
                </a:cubicBezTo>
                <a:cubicBezTo>
                  <a:pt x="3536328" y="18276"/>
                  <a:pt x="3523000" y="15158"/>
                  <a:pt x="3762477" y="0"/>
                </a:cubicBezTo>
                <a:cubicBezTo>
                  <a:pt x="4001954" y="-15158"/>
                  <a:pt x="4295768" y="-3703"/>
                  <a:pt x="4441372" y="0"/>
                </a:cubicBezTo>
                <a:cubicBezTo>
                  <a:pt x="4417018" y="309674"/>
                  <a:pt x="4473651" y="499945"/>
                  <a:pt x="4441372" y="681967"/>
                </a:cubicBezTo>
                <a:cubicBezTo>
                  <a:pt x="4409093" y="863989"/>
                  <a:pt x="4462614" y="993234"/>
                  <a:pt x="4441372" y="1230091"/>
                </a:cubicBezTo>
                <a:cubicBezTo>
                  <a:pt x="4420130" y="1466948"/>
                  <a:pt x="4435531" y="1615766"/>
                  <a:pt x="4441372" y="1912058"/>
                </a:cubicBezTo>
                <a:cubicBezTo>
                  <a:pt x="4447213" y="2208350"/>
                  <a:pt x="4472557" y="2241954"/>
                  <a:pt x="4441372" y="2549411"/>
                </a:cubicBezTo>
                <a:cubicBezTo>
                  <a:pt x="4410187" y="2856868"/>
                  <a:pt x="4451598" y="2862302"/>
                  <a:pt x="4441372" y="3097534"/>
                </a:cubicBezTo>
                <a:cubicBezTo>
                  <a:pt x="4431146" y="3332766"/>
                  <a:pt x="4422867" y="3498294"/>
                  <a:pt x="4441372" y="3690272"/>
                </a:cubicBezTo>
                <a:cubicBezTo>
                  <a:pt x="4459877" y="3882250"/>
                  <a:pt x="4431709" y="4117422"/>
                  <a:pt x="4441372" y="4461469"/>
                </a:cubicBezTo>
                <a:cubicBezTo>
                  <a:pt x="4219833" y="4490487"/>
                  <a:pt x="4092872" y="4491870"/>
                  <a:pt x="3762477" y="4461469"/>
                </a:cubicBezTo>
                <a:cubicBezTo>
                  <a:pt x="3432082" y="4431068"/>
                  <a:pt x="3215080" y="4482118"/>
                  <a:pt x="3039167" y="4461469"/>
                </a:cubicBezTo>
                <a:cubicBezTo>
                  <a:pt x="2863254" y="4440821"/>
                  <a:pt x="2618091" y="4443649"/>
                  <a:pt x="2404686" y="4461469"/>
                </a:cubicBezTo>
                <a:cubicBezTo>
                  <a:pt x="2191281" y="4479289"/>
                  <a:pt x="2024822" y="4460285"/>
                  <a:pt x="1859031" y="4461469"/>
                </a:cubicBezTo>
                <a:cubicBezTo>
                  <a:pt x="1693241" y="4462653"/>
                  <a:pt x="1600342" y="4463384"/>
                  <a:pt x="1357791" y="4461469"/>
                </a:cubicBezTo>
                <a:cubicBezTo>
                  <a:pt x="1115240" y="4459554"/>
                  <a:pt x="982915" y="4440467"/>
                  <a:pt x="812137" y="4461469"/>
                </a:cubicBezTo>
                <a:cubicBezTo>
                  <a:pt x="641359" y="4482471"/>
                  <a:pt x="212392" y="4457071"/>
                  <a:pt x="0" y="4461469"/>
                </a:cubicBezTo>
                <a:cubicBezTo>
                  <a:pt x="-11621" y="4231148"/>
                  <a:pt x="23409" y="4043023"/>
                  <a:pt x="0" y="3868731"/>
                </a:cubicBezTo>
                <a:cubicBezTo>
                  <a:pt x="-23409" y="3694439"/>
                  <a:pt x="-10666" y="3487508"/>
                  <a:pt x="0" y="3142149"/>
                </a:cubicBezTo>
                <a:cubicBezTo>
                  <a:pt x="10666" y="2796790"/>
                  <a:pt x="8021" y="2817528"/>
                  <a:pt x="0" y="2504796"/>
                </a:cubicBezTo>
                <a:cubicBezTo>
                  <a:pt x="-8021" y="2192064"/>
                  <a:pt x="-26168" y="2131008"/>
                  <a:pt x="0" y="1956673"/>
                </a:cubicBezTo>
                <a:cubicBezTo>
                  <a:pt x="26168" y="1782338"/>
                  <a:pt x="-13790" y="1520315"/>
                  <a:pt x="0" y="1230091"/>
                </a:cubicBezTo>
                <a:cubicBezTo>
                  <a:pt x="13790" y="939867"/>
                  <a:pt x="-23913" y="916788"/>
                  <a:pt x="0" y="726582"/>
                </a:cubicBezTo>
                <a:cubicBezTo>
                  <a:pt x="23913" y="536376"/>
                  <a:pt x="33305" y="26670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Der Ertrag der Investition hängt von einem Unternehmen ab, 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Wirtschaftet das Unternehmen schlecht, kann das ganze Investment an Wert verlieren – bis zum Totalverlust.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0FE74754-93E6-F988-9F60-C9D08D85FAF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923"/>
          <a:stretch/>
        </p:blipFill>
        <p:spPr>
          <a:xfrm>
            <a:off x="838200" y="1705969"/>
            <a:ext cx="4209751" cy="3986631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CBD75C78-313B-1082-2A37-46ECEFA34BEC}"/>
              </a:ext>
            </a:extLst>
          </p:cNvPr>
          <p:cNvSpPr txBox="1"/>
          <p:nvPr/>
        </p:nvSpPr>
        <p:spPr>
          <a:xfrm>
            <a:off x="687220" y="5692600"/>
            <a:ext cx="4511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dirty="0"/>
              <a:t>Investition in ein einziges Unternehmen</a:t>
            </a:r>
          </a:p>
        </p:txBody>
      </p:sp>
    </p:spTree>
    <p:extLst>
      <p:ext uri="{BB962C8B-B14F-4D97-AF65-F5344CB8AC3E}">
        <p14:creationId xmlns:p14="http://schemas.microsoft.com/office/powerpoint/2010/main" val="4508755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ADF3F4-CA30-8FFA-0FCD-F156427D5A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DC4E000-A7B0-743B-31AE-BA5638109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Diversifikation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1AC655B-BF4B-BA50-72AD-C2EBF7C37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28</a:t>
            </a:fld>
            <a:endParaRPr lang="de-AT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C01B947-C71A-C41F-6422-FB323DFF2A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0659"/>
          <a:stretch/>
        </p:blipFill>
        <p:spPr>
          <a:xfrm>
            <a:off x="838200" y="1690688"/>
            <a:ext cx="4123952" cy="3864279"/>
          </a:xfrm>
          <a:prstGeom prst="rect">
            <a:avLst/>
          </a:prstGeom>
        </p:spPr>
      </p:pic>
      <p:sp>
        <p:nvSpPr>
          <p:cNvPr id="3" name="Rechteck 2">
            <a:extLst>
              <a:ext uri="{FF2B5EF4-FFF2-40B4-BE49-F238E27FC236}">
                <a16:creationId xmlns:a16="http://schemas.microsoft.com/office/drawing/2014/main" id="{66311C2B-AF04-8BA5-198B-67A2ED34A7E3}"/>
              </a:ext>
            </a:extLst>
          </p:cNvPr>
          <p:cNvSpPr/>
          <p:nvPr/>
        </p:nvSpPr>
        <p:spPr>
          <a:xfrm>
            <a:off x="6410847" y="844063"/>
            <a:ext cx="5345723" cy="5144756"/>
          </a:xfrm>
          <a:custGeom>
            <a:avLst/>
            <a:gdLst>
              <a:gd name="connsiteX0" fmla="*/ 0 w 5345723"/>
              <a:gd name="connsiteY0" fmla="*/ 0 h 5144756"/>
              <a:gd name="connsiteX1" fmla="*/ 507844 w 5345723"/>
              <a:gd name="connsiteY1" fmla="*/ 0 h 5144756"/>
              <a:gd name="connsiteX2" fmla="*/ 1282974 w 5345723"/>
              <a:gd name="connsiteY2" fmla="*/ 0 h 5144756"/>
              <a:gd name="connsiteX3" fmla="*/ 1951189 w 5345723"/>
              <a:gd name="connsiteY3" fmla="*/ 0 h 5144756"/>
              <a:gd name="connsiteX4" fmla="*/ 2726319 w 5345723"/>
              <a:gd name="connsiteY4" fmla="*/ 0 h 5144756"/>
              <a:gd name="connsiteX5" fmla="*/ 3447991 w 5345723"/>
              <a:gd name="connsiteY5" fmla="*/ 0 h 5144756"/>
              <a:gd name="connsiteX6" fmla="*/ 4009292 w 5345723"/>
              <a:gd name="connsiteY6" fmla="*/ 0 h 5144756"/>
              <a:gd name="connsiteX7" fmla="*/ 4624050 w 5345723"/>
              <a:gd name="connsiteY7" fmla="*/ 0 h 5144756"/>
              <a:gd name="connsiteX8" fmla="*/ 5345723 w 5345723"/>
              <a:gd name="connsiteY8" fmla="*/ 0 h 5144756"/>
              <a:gd name="connsiteX9" fmla="*/ 5345723 w 5345723"/>
              <a:gd name="connsiteY9" fmla="*/ 591647 h 5144756"/>
              <a:gd name="connsiteX10" fmla="*/ 5345723 w 5345723"/>
              <a:gd name="connsiteY10" fmla="*/ 1286189 h 5144756"/>
              <a:gd name="connsiteX11" fmla="*/ 5345723 w 5345723"/>
              <a:gd name="connsiteY11" fmla="*/ 1826388 h 5144756"/>
              <a:gd name="connsiteX12" fmla="*/ 5345723 w 5345723"/>
              <a:gd name="connsiteY12" fmla="*/ 2315140 h 5144756"/>
              <a:gd name="connsiteX13" fmla="*/ 5345723 w 5345723"/>
              <a:gd name="connsiteY13" fmla="*/ 3009682 h 5144756"/>
              <a:gd name="connsiteX14" fmla="*/ 5345723 w 5345723"/>
              <a:gd name="connsiteY14" fmla="*/ 3652777 h 5144756"/>
              <a:gd name="connsiteX15" fmla="*/ 5345723 w 5345723"/>
              <a:gd name="connsiteY15" fmla="*/ 4398766 h 5144756"/>
              <a:gd name="connsiteX16" fmla="*/ 5345723 w 5345723"/>
              <a:gd name="connsiteY16" fmla="*/ 5144756 h 5144756"/>
              <a:gd name="connsiteX17" fmla="*/ 4837879 w 5345723"/>
              <a:gd name="connsiteY17" fmla="*/ 5144756 h 5144756"/>
              <a:gd name="connsiteX18" fmla="*/ 4276578 w 5345723"/>
              <a:gd name="connsiteY18" fmla="*/ 5144756 h 5144756"/>
              <a:gd name="connsiteX19" fmla="*/ 3608363 w 5345723"/>
              <a:gd name="connsiteY19" fmla="*/ 5144756 h 5144756"/>
              <a:gd name="connsiteX20" fmla="*/ 3100519 w 5345723"/>
              <a:gd name="connsiteY20" fmla="*/ 5144756 h 5144756"/>
              <a:gd name="connsiteX21" fmla="*/ 2432304 w 5345723"/>
              <a:gd name="connsiteY21" fmla="*/ 5144756 h 5144756"/>
              <a:gd name="connsiteX22" fmla="*/ 1764089 w 5345723"/>
              <a:gd name="connsiteY22" fmla="*/ 5144756 h 5144756"/>
              <a:gd name="connsiteX23" fmla="*/ 1149330 w 5345723"/>
              <a:gd name="connsiteY23" fmla="*/ 5144756 h 5144756"/>
              <a:gd name="connsiteX24" fmla="*/ 588030 w 5345723"/>
              <a:gd name="connsiteY24" fmla="*/ 5144756 h 5144756"/>
              <a:gd name="connsiteX25" fmla="*/ 0 w 5345723"/>
              <a:gd name="connsiteY25" fmla="*/ 5144756 h 5144756"/>
              <a:gd name="connsiteX26" fmla="*/ 0 w 5345723"/>
              <a:gd name="connsiteY26" fmla="*/ 4501662 h 5144756"/>
              <a:gd name="connsiteX27" fmla="*/ 0 w 5345723"/>
              <a:gd name="connsiteY27" fmla="*/ 3807119 h 5144756"/>
              <a:gd name="connsiteX28" fmla="*/ 0 w 5345723"/>
              <a:gd name="connsiteY28" fmla="*/ 3112577 h 5144756"/>
              <a:gd name="connsiteX29" fmla="*/ 0 w 5345723"/>
              <a:gd name="connsiteY29" fmla="*/ 2520930 h 5144756"/>
              <a:gd name="connsiteX30" fmla="*/ 0 w 5345723"/>
              <a:gd name="connsiteY30" fmla="*/ 1980731 h 5144756"/>
              <a:gd name="connsiteX31" fmla="*/ 0 w 5345723"/>
              <a:gd name="connsiteY31" fmla="*/ 1440532 h 5144756"/>
              <a:gd name="connsiteX32" fmla="*/ 0 w 5345723"/>
              <a:gd name="connsiteY32" fmla="*/ 848885 h 5144756"/>
              <a:gd name="connsiteX33" fmla="*/ 0 w 5345723"/>
              <a:gd name="connsiteY33" fmla="*/ 0 h 5144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345723" h="5144756" fill="none" extrusionOk="0">
                <a:moveTo>
                  <a:pt x="0" y="0"/>
                </a:moveTo>
                <a:cubicBezTo>
                  <a:pt x="166341" y="5028"/>
                  <a:pt x="284573" y="4719"/>
                  <a:pt x="507844" y="0"/>
                </a:cubicBezTo>
                <a:cubicBezTo>
                  <a:pt x="731115" y="-4719"/>
                  <a:pt x="1021189" y="-9171"/>
                  <a:pt x="1282974" y="0"/>
                </a:cubicBezTo>
                <a:cubicBezTo>
                  <a:pt x="1544759" y="9171"/>
                  <a:pt x="1671547" y="26619"/>
                  <a:pt x="1951189" y="0"/>
                </a:cubicBezTo>
                <a:cubicBezTo>
                  <a:pt x="2230831" y="-26619"/>
                  <a:pt x="2382117" y="-3686"/>
                  <a:pt x="2726319" y="0"/>
                </a:cubicBezTo>
                <a:cubicBezTo>
                  <a:pt x="3070521" y="3686"/>
                  <a:pt x="3214729" y="-35820"/>
                  <a:pt x="3447991" y="0"/>
                </a:cubicBezTo>
                <a:cubicBezTo>
                  <a:pt x="3681253" y="35820"/>
                  <a:pt x="3841468" y="-16869"/>
                  <a:pt x="4009292" y="0"/>
                </a:cubicBezTo>
                <a:cubicBezTo>
                  <a:pt x="4177116" y="16869"/>
                  <a:pt x="4444493" y="-4676"/>
                  <a:pt x="4624050" y="0"/>
                </a:cubicBezTo>
                <a:cubicBezTo>
                  <a:pt x="4803607" y="4676"/>
                  <a:pt x="5113475" y="16623"/>
                  <a:pt x="5345723" y="0"/>
                </a:cubicBezTo>
                <a:cubicBezTo>
                  <a:pt x="5363853" y="138239"/>
                  <a:pt x="5345015" y="310790"/>
                  <a:pt x="5345723" y="591647"/>
                </a:cubicBezTo>
                <a:cubicBezTo>
                  <a:pt x="5346431" y="872504"/>
                  <a:pt x="5322546" y="1130744"/>
                  <a:pt x="5345723" y="1286189"/>
                </a:cubicBezTo>
                <a:cubicBezTo>
                  <a:pt x="5368900" y="1441634"/>
                  <a:pt x="5345398" y="1666375"/>
                  <a:pt x="5345723" y="1826388"/>
                </a:cubicBezTo>
                <a:cubicBezTo>
                  <a:pt x="5346048" y="1986401"/>
                  <a:pt x="5339599" y="2142013"/>
                  <a:pt x="5345723" y="2315140"/>
                </a:cubicBezTo>
                <a:cubicBezTo>
                  <a:pt x="5351847" y="2488267"/>
                  <a:pt x="5377696" y="2750713"/>
                  <a:pt x="5345723" y="3009682"/>
                </a:cubicBezTo>
                <a:cubicBezTo>
                  <a:pt x="5313750" y="3268651"/>
                  <a:pt x="5373646" y="3378679"/>
                  <a:pt x="5345723" y="3652777"/>
                </a:cubicBezTo>
                <a:cubicBezTo>
                  <a:pt x="5317800" y="3926875"/>
                  <a:pt x="5340380" y="4232548"/>
                  <a:pt x="5345723" y="4398766"/>
                </a:cubicBezTo>
                <a:cubicBezTo>
                  <a:pt x="5351066" y="4564984"/>
                  <a:pt x="5328580" y="4935059"/>
                  <a:pt x="5345723" y="5144756"/>
                </a:cubicBezTo>
                <a:cubicBezTo>
                  <a:pt x="5235044" y="5128673"/>
                  <a:pt x="5022606" y="5139162"/>
                  <a:pt x="4837879" y="5144756"/>
                </a:cubicBezTo>
                <a:cubicBezTo>
                  <a:pt x="4653152" y="5150350"/>
                  <a:pt x="4408495" y="5118307"/>
                  <a:pt x="4276578" y="5144756"/>
                </a:cubicBezTo>
                <a:cubicBezTo>
                  <a:pt x="4144661" y="5171205"/>
                  <a:pt x="3874874" y="5167087"/>
                  <a:pt x="3608363" y="5144756"/>
                </a:cubicBezTo>
                <a:cubicBezTo>
                  <a:pt x="3341853" y="5122425"/>
                  <a:pt x="3258693" y="5154527"/>
                  <a:pt x="3100519" y="5144756"/>
                </a:cubicBezTo>
                <a:cubicBezTo>
                  <a:pt x="2942345" y="5134985"/>
                  <a:pt x="2729296" y="5136211"/>
                  <a:pt x="2432304" y="5144756"/>
                </a:cubicBezTo>
                <a:cubicBezTo>
                  <a:pt x="2135312" y="5153301"/>
                  <a:pt x="2027002" y="5170109"/>
                  <a:pt x="1764089" y="5144756"/>
                </a:cubicBezTo>
                <a:cubicBezTo>
                  <a:pt x="1501177" y="5119403"/>
                  <a:pt x="1379488" y="5155046"/>
                  <a:pt x="1149330" y="5144756"/>
                </a:cubicBezTo>
                <a:cubicBezTo>
                  <a:pt x="919172" y="5134466"/>
                  <a:pt x="740057" y="5142730"/>
                  <a:pt x="588030" y="5144756"/>
                </a:cubicBezTo>
                <a:cubicBezTo>
                  <a:pt x="436003" y="5146782"/>
                  <a:pt x="219556" y="5132627"/>
                  <a:pt x="0" y="5144756"/>
                </a:cubicBezTo>
                <a:cubicBezTo>
                  <a:pt x="-19058" y="4904825"/>
                  <a:pt x="-29846" y="4802307"/>
                  <a:pt x="0" y="4501662"/>
                </a:cubicBezTo>
                <a:cubicBezTo>
                  <a:pt x="29846" y="4201017"/>
                  <a:pt x="-32886" y="3989832"/>
                  <a:pt x="0" y="3807119"/>
                </a:cubicBezTo>
                <a:cubicBezTo>
                  <a:pt x="32886" y="3624406"/>
                  <a:pt x="15887" y="3329150"/>
                  <a:pt x="0" y="3112577"/>
                </a:cubicBezTo>
                <a:cubicBezTo>
                  <a:pt x="-15887" y="2896004"/>
                  <a:pt x="17909" y="2685103"/>
                  <a:pt x="0" y="2520930"/>
                </a:cubicBezTo>
                <a:cubicBezTo>
                  <a:pt x="-17909" y="2356757"/>
                  <a:pt x="-24823" y="2176981"/>
                  <a:pt x="0" y="1980731"/>
                </a:cubicBezTo>
                <a:cubicBezTo>
                  <a:pt x="24823" y="1784481"/>
                  <a:pt x="17778" y="1618452"/>
                  <a:pt x="0" y="1440532"/>
                </a:cubicBezTo>
                <a:cubicBezTo>
                  <a:pt x="-17778" y="1262612"/>
                  <a:pt x="7514" y="1082239"/>
                  <a:pt x="0" y="848885"/>
                </a:cubicBezTo>
                <a:cubicBezTo>
                  <a:pt x="-7514" y="615531"/>
                  <a:pt x="-12253" y="216459"/>
                  <a:pt x="0" y="0"/>
                </a:cubicBezTo>
                <a:close/>
              </a:path>
              <a:path w="5345723" h="5144756" stroke="0" extrusionOk="0">
                <a:moveTo>
                  <a:pt x="0" y="0"/>
                </a:moveTo>
                <a:cubicBezTo>
                  <a:pt x="203517" y="22744"/>
                  <a:pt x="363665" y="-13435"/>
                  <a:pt x="614758" y="0"/>
                </a:cubicBezTo>
                <a:cubicBezTo>
                  <a:pt x="865851" y="13435"/>
                  <a:pt x="935649" y="26830"/>
                  <a:pt x="1229516" y="0"/>
                </a:cubicBezTo>
                <a:cubicBezTo>
                  <a:pt x="1523383" y="-26830"/>
                  <a:pt x="1613518" y="-16755"/>
                  <a:pt x="1844274" y="0"/>
                </a:cubicBezTo>
                <a:cubicBezTo>
                  <a:pt x="2075030" y="16755"/>
                  <a:pt x="2260803" y="-19041"/>
                  <a:pt x="2619404" y="0"/>
                </a:cubicBezTo>
                <a:cubicBezTo>
                  <a:pt x="2978005" y="19041"/>
                  <a:pt x="3128019" y="-38180"/>
                  <a:pt x="3394534" y="0"/>
                </a:cubicBezTo>
                <a:cubicBezTo>
                  <a:pt x="3661049" y="38180"/>
                  <a:pt x="3706222" y="17903"/>
                  <a:pt x="3955835" y="0"/>
                </a:cubicBezTo>
                <a:cubicBezTo>
                  <a:pt x="4205448" y="-17903"/>
                  <a:pt x="4438320" y="23177"/>
                  <a:pt x="4730965" y="0"/>
                </a:cubicBezTo>
                <a:cubicBezTo>
                  <a:pt x="5023610" y="-23177"/>
                  <a:pt x="5132862" y="-13293"/>
                  <a:pt x="5345723" y="0"/>
                </a:cubicBezTo>
                <a:cubicBezTo>
                  <a:pt x="5332147" y="230709"/>
                  <a:pt x="5327393" y="302641"/>
                  <a:pt x="5345723" y="488752"/>
                </a:cubicBezTo>
                <a:cubicBezTo>
                  <a:pt x="5364053" y="674863"/>
                  <a:pt x="5343318" y="959927"/>
                  <a:pt x="5345723" y="1183294"/>
                </a:cubicBezTo>
                <a:cubicBezTo>
                  <a:pt x="5348128" y="1406661"/>
                  <a:pt x="5358643" y="1560160"/>
                  <a:pt x="5345723" y="1826388"/>
                </a:cubicBezTo>
                <a:cubicBezTo>
                  <a:pt x="5332803" y="2092616"/>
                  <a:pt x="5369640" y="2213823"/>
                  <a:pt x="5345723" y="2366588"/>
                </a:cubicBezTo>
                <a:cubicBezTo>
                  <a:pt x="5321806" y="2519353"/>
                  <a:pt x="5328682" y="2702639"/>
                  <a:pt x="5345723" y="2958235"/>
                </a:cubicBezTo>
                <a:cubicBezTo>
                  <a:pt x="5362764" y="3213831"/>
                  <a:pt x="5322210" y="3350359"/>
                  <a:pt x="5345723" y="3704224"/>
                </a:cubicBezTo>
                <a:cubicBezTo>
                  <a:pt x="5369236" y="4058089"/>
                  <a:pt x="5349611" y="4167997"/>
                  <a:pt x="5345723" y="4398766"/>
                </a:cubicBezTo>
                <a:cubicBezTo>
                  <a:pt x="5341835" y="4629535"/>
                  <a:pt x="5310177" y="4813371"/>
                  <a:pt x="5345723" y="5144756"/>
                </a:cubicBezTo>
                <a:cubicBezTo>
                  <a:pt x="5147717" y="5142688"/>
                  <a:pt x="4858908" y="5117142"/>
                  <a:pt x="4624050" y="5144756"/>
                </a:cubicBezTo>
                <a:cubicBezTo>
                  <a:pt x="4389192" y="5172370"/>
                  <a:pt x="4231480" y="5167606"/>
                  <a:pt x="4062749" y="5144756"/>
                </a:cubicBezTo>
                <a:cubicBezTo>
                  <a:pt x="3894018" y="5121906"/>
                  <a:pt x="3711909" y="5135876"/>
                  <a:pt x="3554906" y="5144756"/>
                </a:cubicBezTo>
                <a:cubicBezTo>
                  <a:pt x="3397903" y="5153636"/>
                  <a:pt x="3213021" y="5152210"/>
                  <a:pt x="2993605" y="5144756"/>
                </a:cubicBezTo>
                <a:cubicBezTo>
                  <a:pt x="2774189" y="5137302"/>
                  <a:pt x="2531716" y="5169701"/>
                  <a:pt x="2378847" y="5144756"/>
                </a:cubicBezTo>
                <a:cubicBezTo>
                  <a:pt x="2225978" y="5119811"/>
                  <a:pt x="1974265" y="5145623"/>
                  <a:pt x="1764089" y="5144756"/>
                </a:cubicBezTo>
                <a:cubicBezTo>
                  <a:pt x="1553913" y="5143889"/>
                  <a:pt x="1412269" y="5149737"/>
                  <a:pt x="1095873" y="5144756"/>
                </a:cubicBezTo>
                <a:cubicBezTo>
                  <a:pt x="779477" y="5139775"/>
                  <a:pt x="310050" y="5121745"/>
                  <a:pt x="0" y="5144756"/>
                </a:cubicBezTo>
                <a:cubicBezTo>
                  <a:pt x="12520" y="4927374"/>
                  <a:pt x="9586" y="4768515"/>
                  <a:pt x="0" y="4604557"/>
                </a:cubicBezTo>
                <a:cubicBezTo>
                  <a:pt x="-9586" y="4440599"/>
                  <a:pt x="-29026" y="4215077"/>
                  <a:pt x="0" y="3858567"/>
                </a:cubicBezTo>
                <a:cubicBezTo>
                  <a:pt x="29026" y="3502057"/>
                  <a:pt x="3010" y="3600466"/>
                  <a:pt x="0" y="3369815"/>
                </a:cubicBezTo>
                <a:cubicBezTo>
                  <a:pt x="-3010" y="3139164"/>
                  <a:pt x="-2376" y="3013059"/>
                  <a:pt x="0" y="2726721"/>
                </a:cubicBezTo>
                <a:cubicBezTo>
                  <a:pt x="2376" y="2440383"/>
                  <a:pt x="-11152" y="2344235"/>
                  <a:pt x="0" y="2237969"/>
                </a:cubicBezTo>
                <a:cubicBezTo>
                  <a:pt x="11152" y="2131703"/>
                  <a:pt x="12957" y="1836486"/>
                  <a:pt x="0" y="1646322"/>
                </a:cubicBezTo>
                <a:cubicBezTo>
                  <a:pt x="-12957" y="1456158"/>
                  <a:pt x="-24714" y="1318799"/>
                  <a:pt x="0" y="1054675"/>
                </a:cubicBezTo>
                <a:cubicBezTo>
                  <a:pt x="24714" y="790551"/>
                  <a:pt x="22194" y="800311"/>
                  <a:pt x="0" y="565923"/>
                </a:cubicBezTo>
                <a:cubicBezTo>
                  <a:pt x="-22194" y="331535"/>
                  <a:pt x="2811" y="252298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Diversifikation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 = Streuung von Vermögen auf verschiedene Vermögenswerte. 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Ziel: 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Schwankungen ausgleichen und Verluste minimieren.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Durch Verteilung des Geldes auf verschiedene Produkte kann das Risiko von Verlusten reduziert werden. 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Verluste einer Anlageklasse </a:t>
            </a:r>
            <a:r>
              <a:rPr lang="de-AT" i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(z.B. Aktien eines bestimmten Unternehmens) 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können durch Gewinne anderer </a:t>
            </a:r>
            <a:r>
              <a:rPr lang="de-AT" i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(z.B. Anleihen) 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ausgeglichen werden.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4309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F444B9-2BC3-5B23-BBCD-823C4E9C0F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9FA7C8-1148-062A-53E9-9176A95BE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(Investment-)Fonds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E766EC-DBB8-31B0-F703-C77537A68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29</a:t>
            </a:fld>
            <a:endParaRPr lang="de-AT"/>
          </a:p>
        </p:txBody>
      </p:sp>
      <p:pic>
        <p:nvPicPr>
          <p:cNvPr id="6" name="Grafik 5" descr="Schatztruhe mit einfarbiger Füllung">
            <a:extLst>
              <a:ext uri="{FF2B5EF4-FFF2-40B4-BE49-F238E27FC236}">
                <a16:creationId xmlns:a16="http://schemas.microsoft.com/office/drawing/2014/main" id="{05A6AAC8-3B00-444A-3AD6-D9C1648D2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94933" y="2177980"/>
            <a:ext cx="2002134" cy="2002134"/>
          </a:xfrm>
          <a:prstGeom prst="rect">
            <a:avLst/>
          </a:prstGeom>
        </p:spPr>
      </p:pic>
      <p:pic>
        <p:nvPicPr>
          <p:cNvPr id="7" name="Grafik 6" descr="Geld mit einfarbiger Füllung">
            <a:extLst>
              <a:ext uri="{FF2B5EF4-FFF2-40B4-BE49-F238E27FC236}">
                <a16:creationId xmlns:a16="http://schemas.microsoft.com/office/drawing/2014/main" id="{4D3DF43D-A989-6B8B-F64F-F22EC39490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8605" y="3764405"/>
            <a:ext cx="914400" cy="914400"/>
          </a:xfrm>
          <a:prstGeom prst="rect">
            <a:avLst/>
          </a:prstGeom>
        </p:spPr>
      </p:pic>
      <p:pic>
        <p:nvPicPr>
          <p:cNvPr id="8" name="Grafik 7" descr="Bankscheck Silhouette">
            <a:extLst>
              <a:ext uri="{FF2B5EF4-FFF2-40B4-BE49-F238E27FC236}">
                <a16:creationId xmlns:a16="http://schemas.microsoft.com/office/drawing/2014/main" id="{751865F7-3D74-8547-E5CF-0C2E940128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75643" y="1673850"/>
            <a:ext cx="914400" cy="914400"/>
          </a:xfrm>
          <a:prstGeom prst="rect">
            <a:avLst/>
          </a:prstGeom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66CB0584-3A40-9C55-6073-2CFEEE702381}"/>
              </a:ext>
            </a:extLst>
          </p:cNvPr>
          <p:cNvGrpSpPr/>
          <p:nvPr/>
        </p:nvGrpSpPr>
        <p:grpSpPr>
          <a:xfrm>
            <a:off x="2674052" y="2262602"/>
            <a:ext cx="2159205" cy="698115"/>
            <a:chOff x="4189190" y="2097952"/>
            <a:chExt cx="3421948" cy="698115"/>
          </a:xfrm>
          <a:solidFill>
            <a:srgbClr val="FFB93B"/>
          </a:solidFill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56E52111-7CE1-742A-1FC6-FF606C557200}"/>
                </a:ext>
              </a:extLst>
            </p:cNvPr>
            <p:cNvSpPr txBox="1"/>
            <p:nvPr/>
          </p:nvSpPr>
          <p:spPr>
            <a:xfrm>
              <a:off x="4391370" y="2097952"/>
              <a:ext cx="321976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40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Investmentzertifikat</a:t>
              </a:r>
            </a:p>
          </p:txBody>
        </p:sp>
        <p:sp>
          <p:nvSpPr>
            <p:cNvPr id="12" name="Pfeil: nach links 11">
              <a:extLst>
                <a:ext uri="{FF2B5EF4-FFF2-40B4-BE49-F238E27FC236}">
                  <a16:creationId xmlns:a16="http://schemas.microsoft.com/office/drawing/2014/main" id="{D964DDCA-08D1-5F14-8141-23E5579B37DE}"/>
                </a:ext>
              </a:extLst>
            </p:cNvPr>
            <p:cNvSpPr/>
            <p:nvPr/>
          </p:nvSpPr>
          <p:spPr>
            <a:xfrm>
              <a:off x="4189190" y="2380568"/>
              <a:ext cx="3421948" cy="415499"/>
            </a:xfrm>
            <a:prstGeom prst="leftArrow">
              <a:avLst/>
            </a:prstGeom>
            <a:grpFill/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FE66BFB6-CAF4-FC53-4C5B-3868AC149461}"/>
              </a:ext>
            </a:extLst>
          </p:cNvPr>
          <p:cNvGrpSpPr/>
          <p:nvPr/>
        </p:nvGrpSpPr>
        <p:grpSpPr>
          <a:xfrm>
            <a:off x="2674052" y="3366477"/>
            <a:ext cx="2159205" cy="657041"/>
            <a:chOff x="4237386" y="2955631"/>
            <a:chExt cx="3421948" cy="657041"/>
          </a:xfrm>
        </p:grpSpPr>
        <p:sp>
          <p:nvSpPr>
            <p:cNvPr id="15" name="Pfeil: nach links 14">
              <a:extLst>
                <a:ext uri="{FF2B5EF4-FFF2-40B4-BE49-F238E27FC236}">
                  <a16:creationId xmlns:a16="http://schemas.microsoft.com/office/drawing/2014/main" id="{AF76A275-AA6D-1329-BCBE-9A7BEE8A175F}"/>
                </a:ext>
              </a:extLst>
            </p:cNvPr>
            <p:cNvSpPr/>
            <p:nvPr/>
          </p:nvSpPr>
          <p:spPr>
            <a:xfrm rot="10800000">
              <a:off x="4237386" y="2955631"/>
              <a:ext cx="3421948" cy="415499"/>
            </a:xfrm>
            <a:prstGeom prst="leftArrow">
              <a:avLst/>
            </a:prstGeom>
            <a:solidFill>
              <a:srgbClr val="548235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59841291-39EE-EDA0-B18C-E1DB428D287F}"/>
                </a:ext>
              </a:extLst>
            </p:cNvPr>
            <p:cNvSpPr txBox="1"/>
            <p:nvPr/>
          </p:nvSpPr>
          <p:spPr>
            <a:xfrm>
              <a:off x="4237386" y="3271040"/>
              <a:ext cx="319794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Geld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49823A4C-9E64-61D5-A432-3C64BA418971}"/>
              </a:ext>
            </a:extLst>
          </p:cNvPr>
          <p:cNvGrpSpPr/>
          <p:nvPr/>
        </p:nvGrpSpPr>
        <p:grpSpPr>
          <a:xfrm>
            <a:off x="902506" y="2454421"/>
            <a:ext cx="1646257" cy="1459011"/>
            <a:chOff x="902506" y="2454421"/>
            <a:chExt cx="1646257" cy="1459011"/>
          </a:xfrm>
        </p:grpSpPr>
        <p:pic>
          <p:nvPicPr>
            <p:cNvPr id="18" name="Grafik 17" descr="Benutzer mit einfarbiger Füllung">
              <a:extLst>
                <a:ext uri="{FF2B5EF4-FFF2-40B4-BE49-F238E27FC236}">
                  <a16:creationId xmlns:a16="http://schemas.microsoft.com/office/drawing/2014/main" id="{76A94029-3C47-783E-7CCB-E88223693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56750" y="2454421"/>
              <a:ext cx="1445289" cy="1445289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E96C25A4-EAED-E1CF-53CD-C97FEBE00E8C}"/>
                </a:ext>
              </a:extLst>
            </p:cNvPr>
            <p:cNvSpPr txBox="1"/>
            <p:nvPr/>
          </p:nvSpPr>
          <p:spPr>
            <a:xfrm>
              <a:off x="902506" y="3571800"/>
              <a:ext cx="1646257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Anleger*innen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8F761E01-CCE0-8B0B-726E-A64D40939378}"/>
              </a:ext>
            </a:extLst>
          </p:cNvPr>
          <p:cNvGrpSpPr/>
          <p:nvPr/>
        </p:nvGrpSpPr>
        <p:grpSpPr>
          <a:xfrm>
            <a:off x="8314807" y="1676906"/>
            <a:ext cx="1203141" cy="1463079"/>
            <a:chOff x="8514564" y="2218807"/>
            <a:chExt cx="1203141" cy="1463079"/>
          </a:xfrm>
        </p:grpSpPr>
        <p:pic>
          <p:nvPicPr>
            <p:cNvPr id="23" name="Grafik 22" descr="Gebäude">
              <a:extLst>
                <a:ext uri="{FF2B5EF4-FFF2-40B4-BE49-F238E27FC236}">
                  <a16:creationId xmlns:a16="http://schemas.microsoft.com/office/drawing/2014/main" id="{56E745F2-1925-4BDF-F582-78D97DED534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14564" y="2218807"/>
              <a:ext cx="1203141" cy="1203141"/>
            </a:xfrm>
            <a:prstGeom prst="rect">
              <a:avLst/>
            </a:prstGeom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E9503D95-495F-9676-B6D6-4368FA0868C0}"/>
                </a:ext>
              </a:extLst>
            </p:cNvPr>
            <p:cNvSpPr txBox="1"/>
            <p:nvPr/>
          </p:nvSpPr>
          <p:spPr>
            <a:xfrm>
              <a:off x="8586543" y="3340254"/>
              <a:ext cx="1059181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Bank</a:t>
              </a:r>
            </a:p>
          </p:txBody>
        </p:sp>
      </p:grpSp>
      <p:sp>
        <p:nvSpPr>
          <p:cNvPr id="27" name="Pfeil: nach links 26">
            <a:extLst>
              <a:ext uri="{FF2B5EF4-FFF2-40B4-BE49-F238E27FC236}">
                <a16:creationId xmlns:a16="http://schemas.microsoft.com/office/drawing/2014/main" id="{1EBF1A74-8981-C285-78E1-ADADB050B4D3}"/>
              </a:ext>
            </a:extLst>
          </p:cNvPr>
          <p:cNvSpPr/>
          <p:nvPr/>
        </p:nvSpPr>
        <p:spPr>
          <a:xfrm rot="12647955">
            <a:off x="6834906" y="4395889"/>
            <a:ext cx="1795789" cy="415499"/>
          </a:xfrm>
          <a:prstGeom prst="leftArrow">
            <a:avLst/>
          </a:prstGeom>
          <a:solidFill>
            <a:srgbClr val="548235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7531BC27-42D2-BBE4-8255-C37DB9D6BF46}"/>
              </a:ext>
            </a:extLst>
          </p:cNvPr>
          <p:cNvGrpSpPr/>
          <p:nvPr/>
        </p:nvGrpSpPr>
        <p:grpSpPr>
          <a:xfrm>
            <a:off x="9335771" y="3028810"/>
            <a:ext cx="1059181" cy="1155487"/>
            <a:chOff x="9312310" y="4023518"/>
            <a:chExt cx="1059181" cy="1155487"/>
          </a:xfrm>
        </p:grpSpPr>
        <p:pic>
          <p:nvPicPr>
            <p:cNvPr id="29" name="Grafik 28" descr="Liste Silhouette">
              <a:extLst>
                <a:ext uri="{FF2B5EF4-FFF2-40B4-BE49-F238E27FC236}">
                  <a16:creationId xmlns:a16="http://schemas.microsoft.com/office/drawing/2014/main" id="{97C075A1-0AF2-9E91-C2CC-D3CA9ACC4E29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378462" y="4023518"/>
              <a:ext cx="914400" cy="914400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AC49263D-4434-086D-A04F-8ABD79F0D968}"/>
                </a:ext>
              </a:extLst>
            </p:cNvPr>
            <p:cNvSpPr txBox="1"/>
            <p:nvPr/>
          </p:nvSpPr>
          <p:spPr>
            <a:xfrm>
              <a:off x="9312310" y="4837373"/>
              <a:ext cx="1059181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Portfolio</a:t>
              </a: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7E0BCC20-0DFD-FDC1-39EA-C1797978293D}"/>
              </a:ext>
            </a:extLst>
          </p:cNvPr>
          <p:cNvGrpSpPr/>
          <p:nvPr/>
        </p:nvGrpSpPr>
        <p:grpSpPr>
          <a:xfrm>
            <a:off x="7959919" y="5199518"/>
            <a:ext cx="3005022" cy="759824"/>
            <a:chOff x="4623866" y="5536780"/>
            <a:chExt cx="3005022" cy="759824"/>
          </a:xfrm>
        </p:grpSpPr>
        <p:pic>
          <p:nvPicPr>
            <p:cNvPr id="32" name="Grafik 31" descr="Diplom mit einfarbiger Füllung">
              <a:extLst>
                <a:ext uri="{FF2B5EF4-FFF2-40B4-BE49-F238E27FC236}">
                  <a16:creationId xmlns:a16="http://schemas.microsoft.com/office/drawing/2014/main" id="{E7583B0F-069A-ABC4-B3CA-1A68D2A25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623866" y="5610019"/>
              <a:ext cx="686585" cy="686585"/>
            </a:xfrm>
            <a:prstGeom prst="rect">
              <a:avLst/>
            </a:prstGeom>
          </p:spPr>
        </p:pic>
        <p:pic>
          <p:nvPicPr>
            <p:cNvPr id="33" name="Grafik 32" descr="Rohstoffe mit einfarbiger Füllung">
              <a:extLst>
                <a:ext uri="{FF2B5EF4-FFF2-40B4-BE49-F238E27FC236}">
                  <a16:creationId xmlns:a16="http://schemas.microsoft.com/office/drawing/2014/main" id="{D416C3B2-B4F5-4DD2-2230-EF90E0DF3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415137" y="5582334"/>
              <a:ext cx="686584" cy="686584"/>
            </a:xfrm>
            <a:prstGeom prst="rect">
              <a:avLst/>
            </a:prstGeom>
          </p:spPr>
        </p:pic>
        <p:pic>
          <p:nvPicPr>
            <p:cNvPr id="34" name="Grafik 33" descr="Geld mit einfarbiger Füllung">
              <a:extLst>
                <a:ext uri="{FF2B5EF4-FFF2-40B4-BE49-F238E27FC236}">
                  <a16:creationId xmlns:a16="http://schemas.microsoft.com/office/drawing/2014/main" id="{33B590C9-61D7-C421-EA6D-603951F021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206407" y="5536780"/>
              <a:ext cx="686584" cy="686584"/>
            </a:xfrm>
            <a:prstGeom prst="rect">
              <a:avLst/>
            </a:prstGeom>
          </p:spPr>
        </p:pic>
        <p:pic>
          <p:nvPicPr>
            <p:cNvPr id="35" name="Grafik 34" descr="Start mit einfarbiger Füllung">
              <a:extLst>
                <a:ext uri="{FF2B5EF4-FFF2-40B4-BE49-F238E27FC236}">
                  <a16:creationId xmlns:a16="http://schemas.microsoft.com/office/drawing/2014/main" id="{20AFD684-DF6E-DFFA-7353-DB08B6FF0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997677" y="5592153"/>
              <a:ext cx="631211" cy="631211"/>
            </a:xfrm>
            <a:prstGeom prst="rect">
              <a:avLst/>
            </a:prstGeom>
          </p:spPr>
        </p:pic>
      </p:grpSp>
      <p:sp>
        <p:nvSpPr>
          <p:cNvPr id="37" name="Pfeil: nach links 36">
            <a:extLst>
              <a:ext uri="{FF2B5EF4-FFF2-40B4-BE49-F238E27FC236}">
                <a16:creationId xmlns:a16="http://schemas.microsoft.com/office/drawing/2014/main" id="{0137BDCA-0BF8-7476-3C13-3D51D0F67C9A}"/>
              </a:ext>
            </a:extLst>
          </p:cNvPr>
          <p:cNvSpPr/>
          <p:nvPr/>
        </p:nvSpPr>
        <p:spPr>
          <a:xfrm rot="5400000">
            <a:off x="9475530" y="4581548"/>
            <a:ext cx="979776" cy="256165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41" name="Gruppieren 40">
            <a:extLst>
              <a:ext uri="{FF2B5EF4-FFF2-40B4-BE49-F238E27FC236}">
                <a16:creationId xmlns:a16="http://schemas.microsoft.com/office/drawing/2014/main" id="{0EF38A3E-4CD7-C642-CA3F-9F8036F6DDC3}"/>
              </a:ext>
            </a:extLst>
          </p:cNvPr>
          <p:cNvGrpSpPr/>
          <p:nvPr/>
        </p:nvGrpSpPr>
        <p:grpSpPr>
          <a:xfrm>
            <a:off x="7333222" y="2924713"/>
            <a:ext cx="1468767" cy="1384233"/>
            <a:chOff x="7333222" y="2924713"/>
            <a:chExt cx="1468767" cy="1384233"/>
          </a:xfrm>
        </p:grpSpPr>
        <p:pic>
          <p:nvPicPr>
            <p:cNvPr id="39" name="Grafik 38" descr="Büromitarbeiterin Silhouette">
              <a:extLst>
                <a:ext uri="{FF2B5EF4-FFF2-40B4-BE49-F238E27FC236}">
                  <a16:creationId xmlns:a16="http://schemas.microsoft.com/office/drawing/2014/main" id="{B5652005-4542-6805-DF11-47ECAEB3BC83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p:blipFill>
          <p:spPr>
            <a:xfrm>
              <a:off x="7562935" y="2924713"/>
              <a:ext cx="914400" cy="914400"/>
            </a:xfrm>
            <a:prstGeom prst="rect">
              <a:avLst/>
            </a:prstGeom>
          </p:spPr>
        </p:pic>
        <p:sp>
          <p:nvSpPr>
            <p:cNvPr id="40" name="Textfeld 39">
              <a:extLst>
                <a:ext uri="{FF2B5EF4-FFF2-40B4-BE49-F238E27FC236}">
                  <a16:creationId xmlns:a16="http://schemas.microsoft.com/office/drawing/2014/main" id="{0F8516DF-D0B2-6A8D-55FF-B9B297FEB9A1}"/>
                </a:ext>
              </a:extLst>
            </p:cNvPr>
            <p:cNvSpPr txBox="1"/>
            <p:nvPr/>
          </p:nvSpPr>
          <p:spPr>
            <a:xfrm>
              <a:off x="7333222" y="3718015"/>
              <a:ext cx="1468767" cy="590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 err="1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Fonds-manager:in</a:t>
              </a:r>
              <a:endPara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</p:grpSp>
      <p:sp>
        <p:nvSpPr>
          <p:cNvPr id="42" name="Pfeil: nach links 41">
            <a:extLst>
              <a:ext uri="{FF2B5EF4-FFF2-40B4-BE49-F238E27FC236}">
                <a16:creationId xmlns:a16="http://schemas.microsoft.com/office/drawing/2014/main" id="{05380D14-550E-EF1D-2BC0-04D3A8030086}"/>
              </a:ext>
            </a:extLst>
          </p:cNvPr>
          <p:cNvSpPr/>
          <p:nvPr/>
        </p:nvSpPr>
        <p:spPr>
          <a:xfrm rot="6759322">
            <a:off x="8859559" y="4526462"/>
            <a:ext cx="979776" cy="256165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3" name="Pfeil: nach links 42">
            <a:extLst>
              <a:ext uri="{FF2B5EF4-FFF2-40B4-BE49-F238E27FC236}">
                <a16:creationId xmlns:a16="http://schemas.microsoft.com/office/drawing/2014/main" id="{BEC52328-96C6-0AE6-6054-0F703E644623}"/>
              </a:ext>
            </a:extLst>
          </p:cNvPr>
          <p:cNvSpPr/>
          <p:nvPr/>
        </p:nvSpPr>
        <p:spPr>
          <a:xfrm rot="4456209">
            <a:off x="9995252" y="4591511"/>
            <a:ext cx="979776" cy="256165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F9C16424-C823-9DB5-81FC-AC7F815116FE}"/>
              </a:ext>
            </a:extLst>
          </p:cNvPr>
          <p:cNvSpPr txBox="1"/>
          <p:nvPr/>
        </p:nvSpPr>
        <p:spPr>
          <a:xfrm>
            <a:off x="5295902" y="3913432"/>
            <a:ext cx="1468767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Fonds</a:t>
            </a:r>
          </a:p>
        </p:txBody>
      </p:sp>
    </p:spTree>
    <p:extLst>
      <p:ext uri="{BB962C8B-B14F-4D97-AF65-F5344CB8AC3E}">
        <p14:creationId xmlns:p14="http://schemas.microsoft.com/office/powerpoint/2010/main" val="2394399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0.20989 -0.024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5" y="-122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L -0.24049 0.06041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31" y="300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7" grpId="0" animBg="1"/>
      <p:bldP spid="42" grpId="0" animBg="1"/>
      <p:bldP spid="4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90" name="Picture 18" descr="Post It, Zettel, Notiz, Pin, Papier">
            <a:extLst>
              <a:ext uri="{FF2B5EF4-FFF2-40B4-BE49-F238E27FC236}">
                <a16:creationId xmlns:a16="http://schemas.microsoft.com/office/drawing/2014/main" id="{07747556-F56A-EEF3-1CD8-AC8BDD83BF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0394" y="1681988"/>
            <a:ext cx="4428326" cy="3899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463837E-C36C-DF42-EB53-76B8AE21A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Tauschwert des Geldes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5E94FD0-2A7D-9FF4-964F-10CA726895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/>
              <a:t>Folie </a:t>
            </a:r>
            <a:fld id="{4C23FFEC-42AF-4C5F-8FEB-D69D9B6A7C04}" type="slidenum">
              <a:rPr lang="de-AT" smtClean="0"/>
              <a:pPr/>
              <a:t>3</a:t>
            </a:fld>
            <a:endParaRPr lang="de-AT" dirty="0"/>
          </a:p>
        </p:txBody>
      </p:sp>
      <p:pic>
        <p:nvPicPr>
          <p:cNvPr id="5" name="Picture 2" descr="Euro, Geld, Banknote, Währungen, 20 Euro">
            <a:extLst>
              <a:ext uri="{FF2B5EF4-FFF2-40B4-BE49-F238E27FC236}">
                <a16:creationId xmlns:a16="http://schemas.microsoft.com/office/drawing/2014/main" id="{48BC5345-7AA8-9B81-A84C-B895F200E5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248" y="2231052"/>
            <a:ext cx="1737360" cy="92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ounded Rectangle 29">
            <a:extLst>
              <a:ext uri="{FF2B5EF4-FFF2-40B4-BE49-F238E27FC236}">
                <a16:creationId xmlns:a16="http://schemas.microsoft.com/office/drawing/2014/main" id="{B5083E89-3F65-FC24-3B86-56C62EAF815E}"/>
              </a:ext>
            </a:extLst>
          </p:cNvPr>
          <p:cNvSpPr/>
          <p:nvPr/>
        </p:nvSpPr>
        <p:spPr>
          <a:xfrm>
            <a:off x="5588184" y="1634769"/>
            <a:ext cx="2796540" cy="450381"/>
          </a:xfrm>
          <a:prstGeom prst="roundRect">
            <a:avLst/>
          </a:prstGeom>
          <a:solidFill>
            <a:srgbClr val="C5E0B4"/>
          </a:solidFill>
          <a:ln>
            <a:solidFill>
              <a:srgbClr val="3857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ysClr val="windowText" lastClr="000000"/>
                </a:solidFill>
                <a:latin typeface="+mj-lt"/>
              </a:rPr>
              <a:t>2015</a:t>
            </a:r>
          </a:p>
        </p:txBody>
      </p:sp>
      <p:sp>
        <p:nvSpPr>
          <p:cNvPr id="9" name="Rounded Rectangle 29">
            <a:extLst>
              <a:ext uri="{FF2B5EF4-FFF2-40B4-BE49-F238E27FC236}">
                <a16:creationId xmlns:a16="http://schemas.microsoft.com/office/drawing/2014/main" id="{ED9F7165-BE41-57E3-3911-2A96A16DAB4E}"/>
              </a:ext>
            </a:extLst>
          </p:cNvPr>
          <p:cNvSpPr/>
          <p:nvPr/>
        </p:nvSpPr>
        <p:spPr>
          <a:xfrm>
            <a:off x="9146724" y="1634768"/>
            <a:ext cx="2796540" cy="450381"/>
          </a:xfrm>
          <a:prstGeom prst="roundRect">
            <a:avLst/>
          </a:prstGeom>
          <a:solidFill>
            <a:srgbClr val="C5E0B4"/>
          </a:solidFill>
          <a:ln>
            <a:solidFill>
              <a:srgbClr val="38572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>
                <a:solidFill>
                  <a:sysClr val="windowText" lastClr="000000"/>
                </a:solidFill>
                <a:latin typeface="+mj-lt"/>
              </a:rPr>
              <a:t>2023</a:t>
            </a:r>
          </a:p>
        </p:txBody>
      </p:sp>
      <p:pic>
        <p:nvPicPr>
          <p:cNvPr id="33" name="Picture 2" descr="Euro, Geld, Banknote, Währungen, 20 Euro">
            <a:extLst>
              <a:ext uri="{FF2B5EF4-FFF2-40B4-BE49-F238E27FC236}">
                <a16:creationId xmlns:a16="http://schemas.microsoft.com/office/drawing/2014/main" id="{1594E98B-F51A-F96E-691A-280C20E252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180" y="2231052"/>
            <a:ext cx="1737360" cy="929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Pfeil: nach oben und unten 37">
            <a:extLst>
              <a:ext uri="{FF2B5EF4-FFF2-40B4-BE49-F238E27FC236}">
                <a16:creationId xmlns:a16="http://schemas.microsoft.com/office/drawing/2014/main" id="{E26D943A-38FB-B175-A7B4-612C69C7C8E4}"/>
              </a:ext>
            </a:extLst>
          </p:cNvPr>
          <p:cNvSpPr/>
          <p:nvPr/>
        </p:nvSpPr>
        <p:spPr>
          <a:xfrm>
            <a:off x="6814848" y="3235352"/>
            <a:ext cx="343211" cy="576000"/>
          </a:xfrm>
          <a:prstGeom prst="upDownArrow">
            <a:avLst/>
          </a:prstGeom>
          <a:solidFill>
            <a:srgbClr val="1096B6"/>
          </a:solidFill>
          <a:ln>
            <a:solidFill>
              <a:srgbClr val="D1F3F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39" name="Pfeil: nach oben und unten 38">
            <a:extLst>
              <a:ext uri="{FF2B5EF4-FFF2-40B4-BE49-F238E27FC236}">
                <a16:creationId xmlns:a16="http://schemas.microsoft.com/office/drawing/2014/main" id="{0A58E4E2-3844-11B2-A10D-6BFACC191098}"/>
              </a:ext>
            </a:extLst>
          </p:cNvPr>
          <p:cNvSpPr/>
          <p:nvPr/>
        </p:nvSpPr>
        <p:spPr>
          <a:xfrm>
            <a:off x="10327254" y="3247068"/>
            <a:ext cx="343211" cy="576000"/>
          </a:xfrm>
          <a:prstGeom prst="upDownArrow">
            <a:avLst/>
          </a:prstGeom>
          <a:solidFill>
            <a:srgbClr val="1096B6"/>
          </a:solidFill>
          <a:ln>
            <a:solidFill>
              <a:srgbClr val="D1F3F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731CD334-DECA-B271-F157-EC9D8A1E7361}"/>
              </a:ext>
            </a:extLst>
          </p:cNvPr>
          <p:cNvSpPr/>
          <p:nvPr/>
        </p:nvSpPr>
        <p:spPr>
          <a:xfrm>
            <a:off x="1047750" y="2413462"/>
            <a:ext cx="3444240" cy="274146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  <a:latin typeface="+mj-lt"/>
              </a:rPr>
              <a:t>Tauschwert des Geldes wird durch die Kaufkraft ausgedrückt.</a:t>
            </a:r>
          </a:p>
          <a:p>
            <a:pPr algn="ctr"/>
            <a:endParaRPr lang="de-AT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de-AT" b="1" dirty="0">
                <a:solidFill>
                  <a:schemeClr val="tx1"/>
                </a:solidFill>
                <a:latin typeface="+mj-lt"/>
              </a:rPr>
              <a:t>Kaufkraft: </a:t>
            </a:r>
            <a:r>
              <a:rPr lang="de-DE" sz="1800" dirty="0">
                <a:solidFill>
                  <a:schemeClr val="tx1"/>
                </a:solidFill>
                <a:latin typeface="+mj-lt"/>
              </a:rPr>
              <a:t>Gütermenge, die man für eine bestimmte Geldmenge kaufen kann</a:t>
            </a:r>
            <a:r>
              <a:rPr lang="de-AT" dirty="0">
                <a:solidFill>
                  <a:schemeClr val="tx1"/>
                </a:solidFill>
                <a:latin typeface="+mj-lt"/>
              </a:rPr>
              <a:t> </a:t>
            </a:r>
          </a:p>
        </p:txBody>
      </p:sp>
      <p:pic>
        <p:nvPicPr>
          <p:cNvPr id="41" name="Grafik 40">
            <a:extLst>
              <a:ext uri="{FF2B5EF4-FFF2-40B4-BE49-F238E27FC236}">
                <a16:creationId xmlns:a16="http://schemas.microsoft.com/office/drawing/2014/main" id="{1D6CA533-B1C5-09E7-8A0F-FDEF921759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0585" y="3429000"/>
            <a:ext cx="2291735" cy="2287613"/>
          </a:xfrm>
          <a:prstGeom prst="rect">
            <a:avLst/>
          </a:prstGeom>
        </p:spPr>
      </p:pic>
      <p:pic>
        <p:nvPicPr>
          <p:cNvPr id="42" name="Grafik 41">
            <a:extLst>
              <a:ext uri="{FF2B5EF4-FFF2-40B4-BE49-F238E27FC236}">
                <a16:creationId xmlns:a16="http://schemas.microsoft.com/office/drawing/2014/main" id="{4029A144-D941-A332-34F0-C54EAFF25F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0558" y="3424878"/>
            <a:ext cx="2291735" cy="2291735"/>
          </a:xfrm>
          <a:prstGeom prst="rect">
            <a:avLst/>
          </a:prstGeom>
        </p:spPr>
      </p:pic>
      <p:sp>
        <p:nvSpPr>
          <p:cNvPr id="47" name="Rechteck 46">
            <a:extLst>
              <a:ext uri="{FF2B5EF4-FFF2-40B4-BE49-F238E27FC236}">
                <a16:creationId xmlns:a16="http://schemas.microsoft.com/office/drawing/2014/main" id="{8721B77B-2214-E004-C556-5A782745657D}"/>
              </a:ext>
            </a:extLst>
          </p:cNvPr>
          <p:cNvSpPr/>
          <p:nvPr/>
        </p:nvSpPr>
        <p:spPr>
          <a:xfrm>
            <a:off x="5433060" y="5530689"/>
            <a:ext cx="6355080" cy="7591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  <a:latin typeface="+mj-lt"/>
              </a:rPr>
              <a:t>Kaufkraft ist über die Jahre gesunken </a:t>
            </a:r>
            <a:r>
              <a:rPr lang="de-AT" dirty="0">
                <a:solidFill>
                  <a:schemeClr val="tx1"/>
                </a:solidFill>
                <a:latin typeface="+mj-lt"/>
                <a:sym typeface="Wingdings" panose="05000000000000000000" pitchFamily="2" charset="2"/>
              </a:rPr>
              <a:t> </a:t>
            </a:r>
            <a:r>
              <a:rPr lang="de-AT" sz="2400" b="1" dirty="0">
                <a:solidFill>
                  <a:srgbClr val="548235"/>
                </a:solidFill>
                <a:latin typeface="+mj-lt"/>
                <a:sym typeface="Wingdings" panose="05000000000000000000" pitchFamily="2" charset="2"/>
              </a:rPr>
              <a:t>INFLATION</a:t>
            </a:r>
            <a:endParaRPr lang="de-AT" b="1" dirty="0">
              <a:solidFill>
                <a:srgbClr val="548235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078388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B89B6E-3AF2-33B5-3090-9401981C8F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AFFFD3-E5FD-09AE-F0E2-4D21B4D3E0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(Investment-)Fonds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5315006-8B46-0855-A3AA-448102210B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30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BAD371D-E34A-2D2D-3C63-E695B6A0BCC6}"/>
              </a:ext>
            </a:extLst>
          </p:cNvPr>
          <p:cNvSpPr/>
          <p:nvPr/>
        </p:nvSpPr>
        <p:spPr>
          <a:xfrm>
            <a:off x="1357364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11610 w 4170066"/>
              <a:gd name="connsiteY1" fmla="*/ 0 h 4267776"/>
              <a:gd name="connsiteX2" fmla="*/ 1181519 w 4170066"/>
              <a:gd name="connsiteY2" fmla="*/ 0 h 4267776"/>
              <a:gd name="connsiteX3" fmla="*/ 1918230 w 4170066"/>
              <a:gd name="connsiteY3" fmla="*/ 0 h 4267776"/>
              <a:gd name="connsiteX4" fmla="*/ 2571541 w 4170066"/>
              <a:gd name="connsiteY4" fmla="*/ 0 h 4267776"/>
              <a:gd name="connsiteX5" fmla="*/ 3308252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481649 h 4267776"/>
              <a:gd name="connsiteX8" fmla="*/ 4170066 w 4170066"/>
              <a:gd name="connsiteY8" fmla="*/ 963298 h 4267776"/>
              <a:gd name="connsiteX9" fmla="*/ 4170066 w 4170066"/>
              <a:gd name="connsiteY9" fmla="*/ 1615658 h 4267776"/>
              <a:gd name="connsiteX10" fmla="*/ 4170066 w 4170066"/>
              <a:gd name="connsiteY10" fmla="*/ 2139985 h 4267776"/>
              <a:gd name="connsiteX11" fmla="*/ 4170066 w 4170066"/>
              <a:gd name="connsiteY11" fmla="*/ 2749667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821745 w 4170066"/>
              <a:gd name="connsiteY15" fmla="*/ 4267776 h 4267776"/>
              <a:gd name="connsiteX16" fmla="*/ 2251836 w 4170066"/>
              <a:gd name="connsiteY16" fmla="*/ 4267776 h 4267776"/>
              <a:gd name="connsiteX17" fmla="*/ 1556825 w 4170066"/>
              <a:gd name="connsiteY17" fmla="*/ 4267776 h 4267776"/>
              <a:gd name="connsiteX18" fmla="*/ 903514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658094 h 4267776"/>
              <a:gd name="connsiteX21" fmla="*/ 0 w 4170066"/>
              <a:gd name="connsiteY21" fmla="*/ 3048411 h 4267776"/>
              <a:gd name="connsiteX22" fmla="*/ 0 w 4170066"/>
              <a:gd name="connsiteY22" fmla="*/ 2438729 h 4267776"/>
              <a:gd name="connsiteX23" fmla="*/ 0 w 4170066"/>
              <a:gd name="connsiteY23" fmla="*/ 1957080 h 4267776"/>
              <a:gd name="connsiteX24" fmla="*/ 0 w 4170066"/>
              <a:gd name="connsiteY24" fmla="*/ 1475431 h 4267776"/>
              <a:gd name="connsiteX25" fmla="*/ 0 w 4170066"/>
              <a:gd name="connsiteY25" fmla="*/ 823071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184340" y="-14207"/>
                  <a:pt x="402661" y="28430"/>
                  <a:pt x="611610" y="0"/>
                </a:cubicBezTo>
                <a:cubicBezTo>
                  <a:pt x="820559" y="-28430"/>
                  <a:pt x="1033620" y="-13336"/>
                  <a:pt x="1181519" y="0"/>
                </a:cubicBezTo>
                <a:cubicBezTo>
                  <a:pt x="1329418" y="13336"/>
                  <a:pt x="1694371" y="-31482"/>
                  <a:pt x="1918230" y="0"/>
                </a:cubicBezTo>
                <a:cubicBezTo>
                  <a:pt x="2142089" y="31482"/>
                  <a:pt x="2412460" y="25826"/>
                  <a:pt x="2571541" y="0"/>
                </a:cubicBezTo>
                <a:cubicBezTo>
                  <a:pt x="2730622" y="-25826"/>
                  <a:pt x="2999915" y="-21201"/>
                  <a:pt x="3308252" y="0"/>
                </a:cubicBezTo>
                <a:cubicBezTo>
                  <a:pt x="3616589" y="21201"/>
                  <a:pt x="3796785" y="26703"/>
                  <a:pt x="4170066" y="0"/>
                </a:cubicBezTo>
                <a:cubicBezTo>
                  <a:pt x="4155568" y="161271"/>
                  <a:pt x="4185311" y="243604"/>
                  <a:pt x="4170066" y="481649"/>
                </a:cubicBezTo>
                <a:cubicBezTo>
                  <a:pt x="4154821" y="719694"/>
                  <a:pt x="4167425" y="852296"/>
                  <a:pt x="4170066" y="963298"/>
                </a:cubicBezTo>
                <a:cubicBezTo>
                  <a:pt x="4172707" y="1074300"/>
                  <a:pt x="4152756" y="1389942"/>
                  <a:pt x="4170066" y="1615658"/>
                </a:cubicBezTo>
                <a:cubicBezTo>
                  <a:pt x="4187376" y="1841374"/>
                  <a:pt x="4162511" y="1991219"/>
                  <a:pt x="4170066" y="2139985"/>
                </a:cubicBezTo>
                <a:cubicBezTo>
                  <a:pt x="4177621" y="2288751"/>
                  <a:pt x="4186056" y="2549765"/>
                  <a:pt x="4170066" y="2749667"/>
                </a:cubicBezTo>
                <a:cubicBezTo>
                  <a:pt x="4154076" y="2949569"/>
                  <a:pt x="4192327" y="3194366"/>
                  <a:pt x="4170066" y="3444705"/>
                </a:cubicBezTo>
                <a:cubicBezTo>
                  <a:pt x="4147805" y="3695044"/>
                  <a:pt x="4146408" y="3861506"/>
                  <a:pt x="4170066" y="4267776"/>
                </a:cubicBezTo>
                <a:cubicBezTo>
                  <a:pt x="3851371" y="4258929"/>
                  <a:pt x="3710950" y="4272230"/>
                  <a:pt x="3516756" y="4267776"/>
                </a:cubicBezTo>
                <a:cubicBezTo>
                  <a:pt x="3322562" y="4263323"/>
                  <a:pt x="2979514" y="4272296"/>
                  <a:pt x="2821745" y="4267776"/>
                </a:cubicBezTo>
                <a:cubicBezTo>
                  <a:pt x="2663976" y="4263256"/>
                  <a:pt x="2423696" y="4284651"/>
                  <a:pt x="2251836" y="4267776"/>
                </a:cubicBezTo>
                <a:cubicBezTo>
                  <a:pt x="2079976" y="4250901"/>
                  <a:pt x="1746959" y="4263308"/>
                  <a:pt x="1556825" y="4267776"/>
                </a:cubicBezTo>
                <a:cubicBezTo>
                  <a:pt x="1366691" y="4272244"/>
                  <a:pt x="1196674" y="4297428"/>
                  <a:pt x="903514" y="4267776"/>
                </a:cubicBezTo>
                <a:cubicBezTo>
                  <a:pt x="610354" y="4238124"/>
                  <a:pt x="313976" y="4271519"/>
                  <a:pt x="0" y="4267776"/>
                </a:cubicBezTo>
                <a:cubicBezTo>
                  <a:pt x="-16000" y="4071332"/>
                  <a:pt x="-6267" y="3882844"/>
                  <a:pt x="0" y="3658094"/>
                </a:cubicBezTo>
                <a:cubicBezTo>
                  <a:pt x="6267" y="3433344"/>
                  <a:pt x="-15178" y="3281632"/>
                  <a:pt x="0" y="3048411"/>
                </a:cubicBezTo>
                <a:cubicBezTo>
                  <a:pt x="15178" y="2815190"/>
                  <a:pt x="7762" y="2572697"/>
                  <a:pt x="0" y="2438729"/>
                </a:cubicBezTo>
                <a:cubicBezTo>
                  <a:pt x="-7762" y="2304761"/>
                  <a:pt x="-6347" y="2165229"/>
                  <a:pt x="0" y="1957080"/>
                </a:cubicBezTo>
                <a:cubicBezTo>
                  <a:pt x="6347" y="1748931"/>
                  <a:pt x="-5265" y="1714129"/>
                  <a:pt x="0" y="1475431"/>
                </a:cubicBezTo>
                <a:cubicBezTo>
                  <a:pt x="5265" y="1236733"/>
                  <a:pt x="-30208" y="1135228"/>
                  <a:pt x="0" y="823071"/>
                </a:cubicBezTo>
                <a:cubicBezTo>
                  <a:pt x="30208" y="510914"/>
                  <a:pt x="26282" y="31836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40321" y="323780"/>
                  <a:pt x="4171988" y="433607"/>
                  <a:pt x="4170066" y="652360"/>
                </a:cubicBezTo>
                <a:cubicBezTo>
                  <a:pt x="4168144" y="871113"/>
                  <a:pt x="4162824" y="1012959"/>
                  <a:pt x="4170066" y="1262042"/>
                </a:cubicBezTo>
                <a:cubicBezTo>
                  <a:pt x="4177308" y="1511125"/>
                  <a:pt x="4170017" y="1729912"/>
                  <a:pt x="4170066" y="1957080"/>
                </a:cubicBezTo>
                <a:cubicBezTo>
                  <a:pt x="4170115" y="2184248"/>
                  <a:pt x="4172336" y="2450590"/>
                  <a:pt x="4170066" y="2609440"/>
                </a:cubicBezTo>
                <a:cubicBezTo>
                  <a:pt x="4167796" y="2768290"/>
                  <a:pt x="4192071" y="2988528"/>
                  <a:pt x="4170066" y="3133767"/>
                </a:cubicBezTo>
                <a:cubicBezTo>
                  <a:pt x="4148061" y="3279006"/>
                  <a:pt x="4188405" y="3777784"/>
                  <a:pt x="4170066" y="4267776"/>
                </a:cubicBezTo>
                <a:cubicBezTo>
                  <a:pt x="3892150" y="4243901"/>
                  <a:pt x="3697378" y="4279239"/>
                  <a:pt x="3516756" y="4267776"/>
                </a:cubicBezTo>
                <a:cubicBezTo>
                  <a:pt x="3336134" y="4256314"/>
                  <a:pt x="3210903" y="4281238"/>
                  <a:pt x="2905146" y="4267776"/>
                </a:cubicBezTo>
                <a:cubicBezTo>
                  <a:pt x="2599389" y="4254315"/>
                  <a:pt x="2592052" y="4274326"/>
                  <a:pt x="2335237" y="4267776"/>
                </a:cubicBezTo>
                <a:cubicBezTo>
                  <a:pt x="2078422" y="4261226"/>
                  <a:pt x="1772977" y="4289387"/>
                  <a:pt x="1556825" y="4267776"/>
                </a:cubicBezTo>
                <a:cubicBezTo>
                  <a:pt x="1340673" y="4246165"/>
                  <a:pt x="1203359" y="4279197"/>
                  <a:pt x="861814" y="4267776"/>
                </a:cubicBezTo>
                <a:cubicBezTo>
                  <a:pt x="520269" y="4256355"/>
                  <a:pt x="336015" y="4282472"/>
                  <a:pt x="0" y="4267776"/>
                </a:cubicBezTo>
                <a:cubicBezTo>
                  <a:pt x="-25537" y="3941635"/>
                  <a:pt x="-13458" y="3779192"/>
                  <a:pt x="0" y="3615416"/>
                </a:cubicBezTo>
                <a:cubicBezTo>
                  <a:pt x="13458" y="3451640"/>
                  <a:pt x="-16809" y="3187015"/>
                  <a:pt x="0" y="2963056"/>
                </a:cubicBezTo>
                <a:cubicBezTo>
                  <a:pt x="16809" y="2739097"/>
                  <a:pt x="8265" y="2543474"/>
                  <a:pt x="0" y="2310696"/>
                </a:cubicBezTo>
                <a:cubicBezTo>
                  <a:pt x="-8265" y="2077918"/>
                  <a:pt x="-17672" y="1995581"/>
                  <a:pt x="0" y="1829047"/>
                </a:cubicBezTo>
                <a:cubicBezTo>
                  <a:pt x="17672" y="1662513"/>
                  <a:pt x="2947" y="1414413"/>
                  <a:pt x="0" y="1304720"/>
                </a:cubicBezTo>
                <a:cubicBezTo>
                  <a:pt x="-2947" y="1195027"/>
                  <a:pt x="-17200" y="879904"/>
                  <a:pt x="0" y="695038"/>
                </a:cubicBezTo>
                <a:cubicBezTo>
                  <a:pt x="17200" y="510172"/>
                  <a:pt x="-26359" y="18712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Risikostreuung, daher oft hoher Ertrag und dennoch geringes Risiko im Vergleich zu einzelnen Aktien oder Anleihen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Zu- und Verkäufe jederzeit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mit geringem Startkapital oder über Sparpläne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5D327706-791F-CB9C-5856-8457732B19D5}"/>
              </a:ext>
            </a:extLst>
          </p:cNvPr>
          <p:cNvSpPr/>
          <p:nvPr/>
        </p:nvSpPr>
        <p:spPr>
          <a:xfrm>
            <a:off x="6664569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95011 w 4170066"/>
              <a:gd name="connsiteY1" fmla="*/ 0 h 4267776"/>
              <a:gd name="connsiteX2" fmla="*/ 1390022 w 4170066"/>
              <a:gd name="connsiteY2" fmla="*/ 0 h 4267776"/>
              <a:gd name="connsiteX3" fmla="*/ 2126734 w 4170066"/>
              <a:gd name="connsiteY3" fmla="*/ 0 h 4267776"/>
              <a:gd name="connsiteX4" fmla="*/ 2905146 w 4170066"/>
              <a:gd name="connsiteY4" fmla="*/ 0 h 4267776"/>
              <a:gd name="connsiteX5" fmla="*/ 3558456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652360 h 4267776"/>
              <a:gd name="connsiteX8" fmla="*/ 4170066 w 4170066"/>
              <a:gd name="connsiteY8" fmla="*/ 1304720 h 4267776"/>
              <a:gd name="connsiteX9" fmla="*/ 4170066 w 4170066"/>
              <a:gd name="connsiteY9" fmla="*/ 1914402 h 4267776"/>
              <a:gd name="connsiteX10" fmla="*/ 4170066 w 4170066"/>
              <a:gd name="connsiteY10" fmla="*/ 2396051 h 4267776"/>
              <a:gd name="connsiteX11" fmla="*/ 4170066 w 4170066"/>
              <a:gd name="connsiteY11" fmla="*/ 2963056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780044 w 4170066"/>
              <a:gd name="connsiteY15" fmla="*/ 4267776 h 4267776"/>
              <a:gd name="connsiteX16" fmla="*/ 2043332 w 4170066"/>
              <a:gd name="connsiteY16" fmla="*/ 4267776 h 4267776"/>
              <a:gd name="connsiteX17" fmla="*/ 1431723 w 4170066"/>
              <a:gd name="connsiteY17" fmla="*/ 4267776 h 4267776"/>
              <a:gd name="connsiteX18" fmla="*/ 695011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700771 h 4267776"/>
              <a:gd name="connsiteX21" fmla="*/ 0 w 4170066"/>
              <a:gd name="connsiteY21" fmla="*/ 3048411 h 4267776"/>
              <a:gd name="connsiteX22" fmla="*/ 0 w 4170066"/>
              <a:gd name="connsiteY22" fmla="*/ 2481407 h 4267776"/>
              <a:gd name="connsiteX23" fmla="*/ 0 w 4170066"/>
              <a:gd name="connsiteY23" fmla="*/ 1914402 h 4267776"/>
              <a:gd name="connsiteX24" fmla="*/ 0 w 4170066"/>
              <a:gd name="connsiteY24" fmla="*/ 1432753 h 4267776"/>
              <a:gd name="connsiteX25" fmla="*/ 0 w 4170066"/>
              <a:gd name="connsiteY25" fmla="*/ 737716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205443" y="-8118"/>
                  <a:pt x="514634" y="20838"/>
                  <a:pt x="695011" y="0"/>
                </a:cubicBezTo>
                <a:cubicBezTo>
                  <a:pt x="875388" y="-20838"/>
                  <a:pt x="1234471" y="-23471"/>
                  <a:pt x="1390022" y="0"/>
                </a:cubicBezTo>
                <a:cubicBezTo>
                  <a:pt x="1545573" y="23471"/>
                  <a:pt x="1978205" y="-7080"/>
                  <a:pt x="2126734" y="0"/>
                </a:cubicBezTo>
                <a:cubicBezTo>
                  <a:pt x="2275263" y="7080"/>
                  <a:pt x="2743586" y="31640"/>
                  <a:pt x="2905146" y="0"/>
                </a:cubicBezTo>
                <a:cubicBezTo>
                  <a:pt x="3066706" y="-31640"/>
                  <a:pt x="3334113" y="-14250"/>
                  <a:pt x="3558456" y="0"/>
                </a:cubicBezTo>
                <a:cubicBezTo>
                  <a:pt x="3782799" y="14250"/>
                  <a:pt x="3870854" y="17223"/>
                  <a:pt x="4170066" y="0"/>
                </a:cubicBezTo>
                <a:cubicBezTo>
                  <a:pt x="4143776" y="140715"/>
                  <a:pt x="4196427" y="451061"/>
                  <a:pt x="4170066" y="652360"/>
                </a:cubicBezTo>
                <a:cubicBezTo>
                  <a:pt x="4143705" y="853659"/>
                  <a:pt x="4195952" y="1028563"/>
                  <a:pt x="4170066" y="1304720"/>
                </a:cubicBezTo>
                <a:cubicBezTo>
                  <a:pt x="4144180" y="1580877"/>
                  <a:pt x="4196241" y="1609882"/>
                  <a:pt x="4170066" y="1914402"/>
                </a:cubicBezTo>
                <a:cubicBezTo>
                  <a:pt x="4143891" y="2218922"/>
                  <a:pt x="4178825" y="2193894"/>
                  <a:pt x="4170066" y="2396051"/>
                </a:cubicBezTo>
                <a:cubicBezTo>
                  <a:pt x="4161307" y="2598208"/>
                  <a:pt x="4197565" y="2719955"/>
                  <a:pt x="4170066" y="2963056"/>
                </a:cubicBezTo>
                <a:cubicBezTo>
                  <a:pt x="4142567" y="3206158"/>
                  <a:pt x="4165051" y="3213146"/>
                  <a:pt x="4170066" y="3444705"/>
                </a:cubicBezTo>
                <a:cubicBezTo>
                  <a:pt x="4175081" y="3676264"/>
                  <a:pt x="4172764" y="4044744"/>
                  <a:pt x="4170066" y="4267776"/>
                </a:cubicBezTo>
                <a:cubicBezTo>
                  <a:pt x="4001162" y="4267900"/>
                  <a:pt x="3738977" y="4251065"/>
                  <a:pt x="3516756" y="4267776"/>
                </a:cubicBezTo>
                <a:cubicBezTo>
                  <a:pt x="3294535" y="4284488"/>
                  <a:pt x="3100320" y="4289180"/>
                  <a:pt x="2780044" y="4267776"/>
                </a:cubicBezTo>
                <a:cubicBezTo>
                  <a:pt x="2459768" y="4246372"/>
                  <a:pt x="2310443" y="4276471"/>
                  <a:pt x="2043332" y="4267776"/>
                </a:cubicBezTo>
                <a:cubicBezTo>
                  <a:pt x="1776221" y="4259081"/>
                  <a:pt x="1732804" y="4290865"/>
                  <a:pt x="1431723" y="4267776"/>
                </a:cubicBezTo>
                <a:cubicBezTo>
                  <a:pt x="1130642" y="4244687"/>
                  <a:pt x="1046333" y="4246165"/>
                  <a:pt x="695011" y="4267776"/>
                </a:cubicBezTo>
                <a:cubicBezTo>
                  <a:pt x="343689" y="4289387"/>
                  <a:pt x="249837" y="4274194"/>
                  <a:pt x="0" y="4267776"/>
                </a:cubicBezTo>
                <a:cubicBezTo>
                  <a:pt x="-907" y="4011123"/>
                  <a:pt x="-9856" y="3924517"/>
                  <a:pt x="0" y="3700771"/>
                </a:cubicBezTo>
                <a:cubicBezTo>
                  <a:pt x="9856" y="3477025"/>
                  <a:pt x="24614" y="3186598"/>
                  <a:pt x="0" y="3048411"/>
                </a:cubicBezTo>
                <a:cubicBezTo>
                  <a:pt x="-24614" y="2910224"/>
                  <a:pt x="27097" y="2756038"/>
                  <a:pt x="0" y="2481407"/>
                </a:cubicBezTo>
                <a:cubicBezTo>
                  <a:pt x="-27097" y="2206776"/>
                  <a:pt x="-14650" y="2072113"/>
                  <a:pt x="0" y="1914402"/>
                </a:cubicBezTo>
                <a:cubicBezTo>
                  <a:pt x="14650" y="1756692"/>
                  <a:pt x="-12168" y="1545171"/>
                  <a:pt x="0" y="1432753"/>
                </a:cubicBezTo>
                <a:cubicBezTo>
                  <a:pt x="12168" y="1320335"/>
                  <a:pt x="-28719" y="1049821"/>
                  <a:pt x="0" y="737716"/>
                </a:cubicBezTo>
                <a:cubicBezTo>
                  <a:pt x="28719" y="425611"/>
                  <a:pt x="8194" y="23638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197118" y="264998"/>
                  <a:pt x="4198387" y="392465"/>
                  <a:pt x="4170066" y="652360"/>
                </a:cubicBezTo>
                <a:cubicBezTo>
                  <a:pt x="4141745" y="912255"/>
                  <a:pt x="4188029" y="1012490"/>
                  <a:pt x="4170066" y="1219365"/>
                </a:cubicBezTo>
                <a:cubicBezTo>
                  <a:pt x="4152103" y="1426240"/>
                  <a:pt x="4199977" y="1673988"/>
                  <a:pt x="4170066" y="1914402"/>
                </a:cubicBezTo>
                <a:cubicBezTo>
                  <a:pt x="4140155" y="2154816"/>
                  <a:pt x="4197183" y="2416155"/>
                  <a:pt x="4170066" y="2566762"/>
                </a:cubicBezTo>
                <a:cubicBezTo>
                  <a:pt x="4142949" y="2717369"/>
                  <a:pt x="4194827" y="2936163"/>
                  <a:pt x="4170066" y="3133767"/>
                </a:cubicBezTo>
                <a:cubicBezTo>
                  <a:pt x="4145305" y="3331371"/>
                  <a:pt x="4170390" y="3492511"/>
                  <a:pt x="4170066" y="3743449"/>
                </a:cubicBezTo>
                <a:cubicBezTo>
                  <a:pt x="4169742" y="3994387"/>
                  <a:pt x="4177793" y="4103934"/>
                  <a:pt x="4170066" y="4267776"/>
                </a:cubicBezTo>
                <a:cubicBezTo>
                  <a:pt x="4028463" y="4249604"/>
                  <a:pt x="3845712" y="4256182"/>
                  <a:pt x="3558456" y="4267776"/>
                </a:cubicBezTo>
                <a:cubicBezTo>
                  <a:pt x="3271200" y="4279371"/>
                  <a:pt x="3007135" y="4249668"/>
                  <a:pt x="2821745" y="4267776"/>
                </a:cubicBezTo>
                <a:cubicBezTo>
                  <a:pt x="2636355" y="4285884"/>
                  <a:pt x="2294017" y="4260425"/>
                  <a:pt x="2126734" y="4267776"/>
                </a:cubicBezTo>
                <a:cubicBezTo>
                  <a:pt x="1959451" y="4275127"/>
                  <a:pt x="1561490" y="4291870"/>
                  <a:pt x="1348321" y="4267776"/>
                </a:cubicBezTo>
                <a:cubicBezTo>
                  <a:pt x="1135152" y="4243682"/>
                  <a:pt x="842358" y="4301714"/>
                  <a:pt x="611610" y="4267776"/>
                </a:cubicBezTo>
                <a:cubicBezTo>
                  <a:pt x="380862" y="4233838"/>
                  <a:pt x="142484" y="4295136"/>
                  <a:pt x="0" y="4267776"/>
                </a:cubicBezTo>
                <a:cubicBezTo>
                  <a:pt x="-1928" y="4095911"/>
                  <a:pt x="65" y="3764997"/>
                  <a:pt x="0" y="3572738"/>
                </a:cubicBezTo>
                <a:cubicBezTo>
                  <a:pt x="-65" y="3380479"/>
                  <a:pt x="21774" y="3222218"/>
                  <a:pt x="0" y="3091089"/>
                </a:cubicBezTo>
                <a:cubicBezTo>
                  <a:pt x="-21774" y="2959960"/>
                  <a:pt x="14797" y="2685994"/>
                  <a:pt x="0" y="2524085"/>
                </a:cubicBezTo>
                <a:cubicBezTo>
                  <a:pt x="-14797" y="2362176"/>
                  <a:pt x="18540" y="2133155"/>
                  <a:pt x="0" y="1914402"/>
                </a:cubicBezTo>
                <a:cubicBezTo>
                  <a:pt x="-18540" y="1695649"/>
                  <a:pt x="17971" y="1483992"/>
                  <a:pt x="0" y="1219365"/>
                </a:cubicBezTo>
                <a:cubicBezTo>
                  <a:pt x="-17971" y="954738"/>
                  <a:pt x="-9466" y="890834"/>
                  <a:pt x="0" y="652360"/>
                </a:cubicBezTo>
                <a:cubicBezTo>
                  <a:pt x="9466" y="413886"/>
                  <a:pt x="-11123" y="145888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hohe Kursschwankungen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Verluste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Gebühren für </a:t>
            </a:r>
            <a:r>
              <a:rPr lang="de-AT" dirty="0" err="1">
                <a:solidFill>
                  <a:schemeClr val="tx1"/>
                </a:solidFill>
              </a:rPr>
              <a:t>Fondsmanager:in</a:t>
            </a:r>
            <a:endParaRPr lang="de-AT" dirty="0">
              <a:solidFill>
                <a:schemeClr val="tx1"/>
              </a:solidFill>
            </a:endParaRPr>
          </a:p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1786773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4C9AC-DA07-1442-D53F-0BD775CDC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F48413-A825-DD10-1A1B-4E90F96961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ETF (Exchange </a:t>
            </a:r>
            <a:r>
              <a:rPr lang="de-AT" dirty="0" err="1"/>
              <a:t>Traded</a:t>
            </a:r>
            <a:r>
              <a:rPr lang="de-AT" dirty="0"/>
              <a:t> Funds)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D96F585-27E3-6ACA-635F-D6EAE167C3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31</a:t>
            </a:fld>
            <a:endParaRPr lang="de-AT"/>
          </a:p>
        </p:txBody>
      </p:sp>
      <p:pic>
        <p:nvPicPr>
          <p:cNvPr id="6" name="Grafik 5" descr="Schatztruhe mit einfarbiger Füllung">
            <a:extLst>
              <a:ext uri="{FF2B5EF4-FFF2-40B4-BE49-F238E27FC236}">
                <a16:creationId xmlns:a16="http://schemas.microsoft.com/office/drawing/2014/main" id="{7DEAF838-F005-D249-404D-857F736FB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94933" y="2177980"/>
            <a:ext cx="2002134" cy="2002134"/>
          </a:xfrm>
          <a:prstGeom prst="rect">
            <a:avLst/>
          </a:prstGeom>
        </p:spPr>
      </p:pic>
      <p:pic>
        <p:nvPicPr>
          <p:cNvPr id="7" name="Grafik 6" descr="Geld mit einfarbiger Füllung">
            <a:extLst>
              <a:ext uri="{FF2B5EF4-FFF2-40B4-BE49-F238E27FC236}">
                <a16:creationId xmlns:a16="http://schemas.microsoft.com/office/drawing/2014/main" id="{074B2139-AF22-1AB3-69D1-9D87D30B0B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658605" y="3764405"/>
            <a:ext cx="914400" cy="914400"/>
          </a:xfrm>
          <a:prstGeom prst="rect">
            <a:avLst/>
          </a:prstGeom>
        </p:spPr>
      </p:pic>
      <p:pic>
        <p:nvPicPr>
          <p:cNvPr id="8" name="Grafik 7" descr="Bankscheck Silhouette">
            <a:extLst>
              <a:ext uri="{FF2B5EF4-FFF2-40B4-BE49-F238E27FC236}">
                <a16:creationId xmlns:a16="http://schemas.microsoft.com/office/drawing/2014/main" id="{0360AD18-7AFB-8712-8A5D-E3C204A616E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675643" y="1673850"/>
            <a:ext cx="914400" cy="914400"/>
          </a:xfrm>
          <a:prstGeom prst="rect">
            <a:avLst/>
          </a:prstGeom>
        </p:spPr>
      </p:pic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EE2A59CB-678F-E4DA-6573-F36268823691}"/>
              </a:ext>
            </a:extLst>
          </p:cNvPr>
          <p:cNvGrpSpPr/>
          <p:nvPr/>
        </p:nvGrpSpPr>
        <p:grpSpPr>
          <a:xfrm>
            <a:off x="2674052" y="2262602"/>
            <a:ext cx="2159205" cy="698115"/>
            <a:chOff x="4189190" y="2097952"/>
            <a:chExt cx="3421948" cy="698115"/>
          </a:xfrm>
          <a:solidFill>
            <a:srgbClr val="FFB93B"/>
          </a:solidFill>
        </p:grpSpPr>
        <p:sp>
          <p:nvSpPr>
            <p:cNvPr id="11" name="Textfeld 10">
              <a:extLst>
                <a:ext uri="{FF2B5EF4-FFF2-40B4-BE49-F238E27FC236}">
                  <a16:creationId xmlns:a16="http://schemas.microsoft.com/office/drawing/2014/main" id="{0B9D30AB-3320-C9CE-2826-73D67418E545}"/>
                </a:ext>
              </a:extLst>
            </p:cNvPr>
            <p:cNvSpPr txBox="1"/>
            <p:nvPr/>
          </p:nvSpPr>
          <p:spPr>
            <a:xfrm>
              <a:off x="4391370" y="2097952"/>
              <a:ext cx="3219768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40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ETF-Anteil</a:t>
              </a:r>
            </a:p>
          </p:txBody>
        </p:sp>
        <p:sp>
          <p:nvSpPr>
            <p:cNvPr id="12" name="Pfeil: nach links 11">
              <a:extLst>
                <a:ext uri="{FF2B5EF4-FFF2-40B4-BE49-F238E27FC236}">
                  <a16:creationId xmlns:a16="http://schemas.microsoft.com/office/drawing/2014/main" id="{5AAD79E9-9B19-0A7C-D9AE-F929DFF8B808}"/>
                </a:ext>
              </a:extLst>
            </p:cNvPr>
            <p:cNvSpPr/>
            <p:nvPr/>
          </p:nvSpPr>
          <p:spPr>
            <a:xfrm>
              <a:off x="4189190" y="2380568"/>
              <a:ext cx="3421948" cy="415499"/>
            </a:xfrm>
            <a:prstGeom prst="leftArrow">
              <a:avLst/>
            </a:prstGeom>
            <a:grpFill/>
            <a:ln>
              <a:solidFill>
                <a:srgbClr val="FFB9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CE58145D-1B31-E2E1-191D-BA868D4488F9}"/>
              </a:ext>
            </a:extLst>
          </p:cNvPr>
          <p:cNvGrpSpPr/>
          <p:nvPr/>
        </p:nvGrpSpPr>
        <p:grpSpPr>
          <a:xfrm>
            <a:off x="2674052" y="3366477"/>
            <a:ext cx="2159205" cy="657041"/>
            <a:chOff x="4237386" y="2955631"/>
            <a:chExt cx="3421948" cy="657041"/>
          </a:xfrm>
        </p:grpSpPr>
        <p:sp>
          <p:nvSpPr>
            <p:cNvPr id="15" name="Pfeil: nach links 14">
              <a:extLst>
                <a:ext uri="{FF2B5EF4-FFF2-40B4-BE49-F238E27FC236}">
                  <a16:creationId xmlns:a16="http://schemas.microsoft.com/office/drawing/2014/main" id="{7414123C-871A-5D26-CDAE-090881CABCB8}"/>
                </a:ext>
              </a:extLst>
            </p:cNvPr>
            <p:cNvSpPr/>
            <p:nvPr/>
          </p:nvSpPr>
          <p:spPr>
            <a:xfrm rot="10800000">
              <a:off x="4237386" y="2955631"/>
              <a:ext cx="3421948" cy="415499"/>
            </a:xfrm>
            <a:prstGeom prst="leftArrow">
              <a:avLst/>
            </a:prstGeom>
            <a:solidFill>
              <a:srgbClr val="548235"/>
            </a:solidFill>
            <a:ln>
              <a:solidFill>
                <a:srgbClr val="54823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22960">
                <a:defRPr/>
              </a:pPr>
              <a:endParaRPr lang="de-AT" sz="162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6" name="Textfeld 15">
              <a:extLst>
                <a:ext uri="{FF2B5EF4-FFF2-40B4-BE49-F238E27FC236}">
                  <a16:creationId xmlns:a16="http://schemas.microsoft.com/office/drawing/2014/main" id="{54078936-2C3C-3BBF-FF79-FF9A7213711C}"/>
                </a:ext>
              </a:extLst>
            </p:cNvPr>
            <p:cNvSpPr txBox="1"/>
            <p:nvPr/>
          </p:nvSpPr>
          <p:spPr>
            <a:xfrm>
              <a:off x="4237386" y="3271040"/>
              <a:ext cx="3197948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Geld</a:t>
              </a:r>
            </a:p>
          </p:txBody>
        </p:sp>
      </p:grpSp>
      <p:grpSp>
        <p:nvGrpSpPr>
          <p:cNvPr id="17" name="Gruppieren 16">
            <a:extLst>
              <a:ext uri="{FF2B5EF4-FFF2-40B4-BE49-F238E27FC236}">
                <a16:creationId xmlns:a16="http://schemas.microsoft.com/office/drawing/2014/main" id="{84E60664-74AA-F715-82CC-EF0CF7FACA36}"/>
              </a:ext>
            </a:extLst>
          </p:cNvPr>
          <p:cNvGrpSpPr/>
          <p:nvPr/>
        </p:nvGrpSpPr>
        <p:grpSpPr>
          <a:xfrm>
            <a:off x="902506" y="2454421"/>
            <a:ext cx="1646257" cy="1459011"/>
            <a:chOff x="902506" y="2454421"/>
            <a:chExt cx="1646257" cy="1459011"/>
          </a:xfrm>
        </p:grpSpPr>
        <p:pic>
          <p:nvPicPr>
            <p:cNvPr id="18" name="Grafik 17" descr="Benutzer mit einfarbiger Füllung">
              <a:extLst>
                <a:ext uri="{FF2B5EF4-FFF2-40B4-BE49-F238E27FC236}">
                  <a16:creationId xmlns:a16="http://schemas.microsoft.com/office/drawing/2014/main" id="{2676EFFE-07F9-5855-7087-39A7186B77A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056750" y="2454421"/>
              <a:ext cx="1445289" cy="1445289"/>
            </a:xfrm>
            <a:prstGeom prst="rect">
              <a:avLst/>
            </a:prstGeom>
          </p:spPr>
        </p:pic>
        <p:sp>
          <p:nvSpPr>
            <p:cNvPr id="19" name="Textfeld 18">
              <a:extLst>
                <a:ext uri="{FF2B5EF4-FFF2-40B4-BE49-F238E27FC236}">
                  <a16:creationId xmlns:a16="http://schemas.microsoft.com/office/drawing/2014/main" id="{03A4AE59-5F9F-EFAA-1E89-D38D0B395AAD}"/>
                </a:ext>
              </a:extLst>
            </p:cNvPr>
            <p:cNvSpPr txBox="1"/>
            <p:nvPr/>
          </p:nvSpPr>
          <p:spPr>
            <a:xfrm>
              <a:off x="902506" y="3571800"/>
              <a:ext cx="1646257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Anleger*innen</a:t>
              </a: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D277E5D2-36A3-883A-1BB2-E0D9E5A163F9}"/>
              </a:ext>
            </a:extLst>
          </p:cNvPr>
          <p:cNvGrpSpPr/>
          <p:nvPr/>
        </p:nvGrpSpPr>
        <p:grpSpPr>
          <a:xfrm>
            <a:off x="8314807" y="1676906"/>
            <a:ext cx="1203141" cy="1463079"/>
            <a:chOff x="8514564" y="2218807"/>
            <a:chExt cx="1203141" cy="1463079"/>
          </a:xfrm>
        </p:grpSpPr>
        <p:pic>
          <p:nvPicPr>
            <p:cNvPr id="23" name="Grafik 22" descr="Gebäude">
              <a:extLst>
                <a:ext uri="{FF2B5EF4-FFF2-40B4-BE49-F238E27FC236}">
                  <a16:creationId xmlns:a16="http://schemas.microsoft.com/office/drawing/2014/main" id="{0835DF2B-BEA5-AFDF-652C-07ABEAA84125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8514564" y="2218807"/>
              <a:ext cx="1203141" cy="1203141"/>
            </a:xfrm>
            <a:prstGeom prst="rect">
              <a:avLst/>
            </a:prstGeom>
          </p:spPr>
        </p:pic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77E3EAA7-AF7D-15FA-6C1B-AA7A4355C45E}"/>
                </a:ext>
              </a:extLst>
            </p:cNvPr>
            <p:cNvSpPr txBox="1"/>
            <p:nvPr/>
          </p:nvSpPr>
          <p:spPr>
            <a:xfrm>
              <a:off x="8586543" y="3340254"/>
              <a:ext cx="1059181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Bank</a:t>
              </a:r>
            </a:p>
          </p:txBody>
        </p:sp>
      </p:grpSp>
      <p:sp>
        <p:nvSpPr>
          <p:cNvPr id="27" name="Pfeil: nach links 26">
            <a:extLst>
              <a:ext uri="{FF2B5EF4-FFF2-40B4-BE49-F238E27FC236}">
                <a16:creationId xmlns:a16="http://schemas.microsoft.com/office/drawing/2014/main" id="{AF35C7F3-E83E-F50C-DE91-2BFCCD3F6893}"/>
              </a:ext>
            </a:extLst>
          </p:cNvPr>
          <p:cNvSpPr/>
          <p:nvPr/>
        </p:nvSpPr>
        <p:spPr>
          <a:xfrm rot="12647955">
            <a:off x="6834906" y="4395889"/>
            <a:ext cx="1795789" cy="415499"/>
          </a:xfrm>
          <a:prstGeom prst="leftArrow">
            <a:avLst/>
          </a:prstGeom>
          <a:solidFill>
            <a:srgbClr val="548235"/>
          </a:solidFill>
          <a:ln>
            <a:solidFill>
              <a:srgbClr val="5482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CFCF1B81-6C7B-0F62-66A8-8029F47E833D}"/>
              </a:ext>
            </a:extLst>
          </p:cNvPr>
          <p:cNvGrpSpPr/>
          <p:nvPr/>
        </p:nvGrpSpPr>
        <p:grpSpPr>
          <a:xfrm>
            <a:off x="9335771" y="3028810"/>
            <a:ext cx="1059181" cy="1155487"/>
            <a:chOff x="9312310" y="4023518"/>
            <a:chExt cx="1059181" cy="1155487"/>
          </a:xfrm>
        </p:grpSpPr>
        <p:pic>
          <p:nvPicPr>
            <p:cNvPr id="29" name="Grafik 28" descr="Liste Silhouette">
              <a:extLst>
                <a:ext uri="{FF2B5EF4-FFF2-40B4-BE49-F238E27FC236}">
                  <a16:creationId xmlns:a16="http://schemas.microsoft.com/office/drawing/2014/main" id="{6198F702-54E9-C186-48CF-8D52748D4D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>
              <a:off x="9378462" y="4023518"/>
              <a:ext cx="914400" cy="914400"/>
            </a:xfrm>
            <a:prstGeom prst="rect">
              <a:avLst/>
            </a:prstGeom>
          </p:spPr>
        </p:pic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D5BF2FF1-7B8D-5522-C333-D6375F1D6062}"/>
                </a:ext>
              </a:extLst>
            </p:cNvPr>
            <p:cNvSpPr txBox="1"/>
            <p:nvPr/>
          </p:nvSpPr>
          <p:spPr>
            <a:xfrm>
              <a:off x="9312310" y="4837373"/>
              <a:ext cx="1059181" cy="3416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822960">
                <a:defRPr/>
              </a:pPr>
              <a:r>
                <a:rPr lang="de-AT" sz="1620" b="1" dirty="0">
                  <a:solidFill>
                    <a:prstClr val="black"/>
                  </a:solidFill>
                  <a:latin typeface="Gadugi" panose="020B0502040204020203" pitchFamily="34" charset="0"/>
                  <a:ea typeface="Gadugi" panose="020B0502040204020203" pitchFamily="34" charset="0"/>
                </a:rPr>
                <a:t>Portfolio</a:t>
              </a:r>
            </a:p>
          </p:txBody>
        </p:sp>
      </p:grp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A8711C23-12BD-DAF6-7AD0-DEF7B1FE07CD}"/>
              </a:ext>
            </a:extLst>
          </p:cNvPr>
          <p:cNvGrpSpPr/>
          <p:nvPr/>
        </p:nvGrpSpPr>
        <p:grpSpPr>
          <a:xfrm>
            <a:off x="7959919" y="5199518"/>
            <a:ext cx="3005022" cy="759824"/>
            <a:chOff x="4623866" y="5536780"/>
            <a:chExt cx="3005022" cy="759824"/>
          </a:xfrm>
        </p:grpSpPr>
        <p:pic>
          <p:nvPicPr>
            <p:cNvPr id="32" name="Grafik 31" descr="Diplom mit einfarbiger Füllung">
              <a:extLst>
                <a:ext uri="{FF2B5EF4-FFF2-40B4-BE49-F238E27FC236}">
                  <a16:creationId xmlns:a16="http://schemas.microsoft.com/office/drawing/2014/main" id="{C215E051-19B8-BDAB-C3D9-D7798AF1C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>
              <a:off x="4623866" y="5610019"/>
              <a:ext cx="686585" cy="686585"/>
            </a:xfrm>
            <a:prstGeom prst="rect">
              <a:avLst/>
            </a:prstGeom>
          </p:spPr>
        </p:pic>
        <p:pic>
          <p:nvPicPr>
            <p:cNvPr id="33" name="Grafik 32" descr="Rohstoffe mit einfarbiger Füllung">
              <a:extLst>
                <a:ext uri="{FF2B5EF4-FFF2-40B4-BE49-F238E27FC236}">
                  <a16:creationId xmlns:a16="http://schemas.microsoft.com/office/drawing/2014/main" id="{16234236-7111-86BC-8D64-3216EB8B36C0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>
              <a:off x="5415137" y="5582334"/>
              <a:ext cx="686584" cy="686584"/>
            </a:xfrm>
            <a:prstGeom prst="rect">
              <a:avLst/>
            </a:prstGeom>
          </p:spPr>
        </p:pic>
        <p:pic>
          <p:nvPicPr>
            <p:cNvPr id="34" name="Grafik 33" descr="Geld mit einfarbiger Füllung">
              <a:extLst>
                <a:ext uri="{FF2B5EF4-FFF2-40B4-BE49-F238E27FC236}">
                  <a16:creationId xmlns:a16="http://schemas.microsoft.com/office/drawing/2014/main" id="{9EDB0987-4F96-3AA1-1D2A-1C08DC9E21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6206407" y="5536780"/>
              <a:ext cx="686584" cy="686584"/>
            </a:xfrm>
            <a:prstGeom prst="rect">
              <a:avLst/>
            </a:prstGeom>
          </p:spPr>
        </p:pic>
        <p:pic>
          <p:nvPicPr>
            <p:cNvPr id="35" name="Grafik 34" descr="Start mit einfarbiger Füllung">
              <a:extLst>
                <a:ext uri="{FF2B5EF4-FFF2-40B4-BE49-F238E27FC236}">
                  <a16:creationId xmlns:a16="http://schemas.microsoft.com/office/drawing/2014/main" id="{DB22FAEE-522B-493C-2FF0-4A1D4439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p:blipFill>
          <p:spPr>
            <a:xfrm>
              <a:off x="6997677" y="5592153"/>
              <a:ext cx="631211" cy="631211"/>
            </a:xfrm>
            <a:prstGeom prst="rect">
              <a:avLst/>
            </a:prstGeom>
          </p:spPr>
        </p:pic>
      </p:grpSp>
      <p:sp>
        <p:nvSpPr>
          <p:cNvPr id="37" name="Pfeil: nach links 36">
            <a:extLst>
              <a:ext uri="{FF2B5EF4-FFF2-40B4-BE49-F238E27FC236}">
                <a16:creationId xmlns:a16="http://schemas.microsoft.com/office/drawing/2014/main" id="{528C00E8-2A38-A096-CB7F-787A86F43338}"/>
              </a:ext>
            </a:extLst>
          </p:cNvPr>
          <p:cNvSpPr/>
          <p:nvPr/>
        </p:nvSpPr>
        <p:spPr>
          <a:xfrm rot="5400000">
            <a:off x="9475530" y="4581548"/>
            <a:ext cx="979776" cy="256165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2" name="Pfeil: nach links 41">
            <a:extLst>
              <a:ext uri="{FF2B5EF4-FFF2-40B4-BE49-F238E27FC236}">
                <a16:creationId xmlns:a16="http://schemas.microsoft.com/office/drawing/2014/main" id="{86CC37F9-FA86-7E8C-78C7-B7970D746C48}"/>
              </a:ext>
            </a:extLst>
          </p:cNvPr>
          <p:cNvSpPr/>
          <p:nvPr/>
        </p:nvSpPr>
        <p:spPr>
          <a:xfrm rot="6759322">
            <a:off x="8859559" y="4526462"/>
            <a:ext cx="979776" cy="256165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3" name="Pfeil: nach links 42">
            <a:extLst>
              <a:ext uri="{FF2B5EF4-FFF2-40B4-BE49-F238E27FC236}">
                <a16:creationId xmlns:a16="http://schemas.microsoft.com/office/drawing/2014/main" id="{3ECF542F-E0D2-74F1-7A57-799ACC7CE1A9}"/>
              </a:ext>
            </a:extLst>
          </p:cNvPr>
          <p:cNvSpPr/>
          <p:nvPr/>
        </p:nvSpPr>
        <p:spPr>
          <a:xfrm rot="4456209">
            <a:off x="9995252" y="4591511"/>
            <a:ext cx="979776" cy="256165"/>
          </a:xfrm>
          <a:prstGeom prst="leftArrow">
            <a:avLst/>
          </a:prstGeom>
          <a:solidFill>
            <a:srgbClr val="FFB93B"/>
          </a:solidFill>
          <a:ln>
            <a:solidFill>
              <a:srgbClr val="FFB9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822960">
              <a:defRPr/>
            </a:pPr>
            <a:endParaRPr lang="de-AT" sz="162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1C5229CA-3E4B-42B7-DC4D-FC37D30C94AC}"/>
              </a:ext>
            </a:extLst>
          </p:cNvPr>
          <p:cNvSpPr txBox="1"/>
          <p:nvPr/>
        </p:nvSpPr>
        <p:spPr>
          <a:xfrm>
            <a:off x="5295902" y="3913432"/>
            <a:ext cx="1468767" cy="34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22960">
              <a:defRPr/>
            </a:pPr>
            <a:r>
              <a:rPr lang="de-AT" sz="1620" b="1" dirty="0">
                <a:solidFill>
                  <a:prstClr val="black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Index</a:t>
            </a:r>
          </a:p>
        </p:txBody>
      </p:sp>
    </p:spTree>
    <p:extLst>
      <p:ext uri="{BB962C8B-B14F-4D97-AF65-F5344CB8AC3E}">
        <p14:creationId xmlns:p14="http://schemas.microsoft.com/office/powerpoint/2010/main" val="1358393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9167E-6 7.40741E-7 L 0.20989 -0.0245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95" y="-1227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1.85185E-6 L -0.24049 0.06041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31" y="3009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7" grpId="0" animBg="1"/>
      <p:bldP spid="42" grpId="0" animBg="1"/>
      <p:bldP spid="4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E9005C-56C0-BBA8-418E-E17EABAD5C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0A2BBFD-3C8C-5CD7-9C23-6DAD6EA14C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ETF (Exchange </a:t>
            </a:r>
            <a:r>
              <a:rPr lang="de-AT" dirty="0" err="1"/>
              <a:t>Traded</a:t>
            </a:r>
            <a:r>
              <a:rPr lang="de-AT" dirty="0"/>
              <a:t> Funds)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997F42A-6203-7384-09C5-1C3E479C8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32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061411F-FB5A-ADD8-BD49-46FD29D5B0C5}"/>
              </a:ext>
            </a:extLst>
          </p:cNvPr>
          <p:cNvSpPr/>
          <p:nvPr/>
        </p:nvSpPr>
        <p:spPr>
          <a:xfrm>
            <a:off x="1357364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11610 w 4170066"/>
              <a:gd name="connsiteY1" fmla="*/ 0 h 4267776"/>
              <a:gd name="connsiteX2" fmla="*/ 1181519 w 4170066"/>
              <a:gd name="connsiteY2" fmla="*/ 0 h 4267776"/>
              <a:gd name="connsiteX3" fmla="*/ 1918230 w 4170066"/>
              <a:gd name="connsiteY3" fmla="*/ 0 h 4267776"/>
              <a:gd name="connsiteX4" fmla="*/ 2571541 w 4170066"/>
              <a:gd name="connsiteY4" fmla="*/ 0 h 4267776"/>
              <a:gd name="connsiteX5" fmla="*/ 3308252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481649 h 4267776"/>
              <a:gd name="connsiteX8" fmla="*/ 4170066 w 4170066"/>
              <a:gd name="connsiteY8" fmla="*/ 963298 h 4267776"/>
              <a:gd name="connsiteX9" fmla="*/ 4170066 w 4170066"/>
              <a:gd name="connsiteY9" fmla="*/ 1615658 h 4267776"/>
              <a:gd name="connsiteX10" fmla="*/ 4170066 w 4170066"/>
              <a:gd name="connsiteY10" fmla="*/ 2139985 h 4267776"/>
              <a:gd name="connsiteX11" fmla="*/ 4170066 w 4170066"/>
              <a:gd name="connsiteY11" fmla="*/ 2749667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821745 w 4170066"/>
              <a:gd name="connsiteY15" fmla="*/ 4267776 h 4267776"/>
              <a:gd name="connsiteX16" fmla="*/ 2251836 w 4170066"/>
              <a:gd name="connsiteY16" fmla="*/ 4267776 h 4267776"/>
              <a:gd name="connsiteX17" fmla="*/ 1556825 w 4170066"/>
              <a:gd name="connsiteY17" fmla="*/ 4267776 h 4267776"/>
              <a:gd name="connsiteX18" fmla="*/ 903514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658094 h 4267776"/>
              <a:gd name="connsiteX21" fmla="*/ 0 w 4170066"/>
              <a:gd name="connsiteY21" fmla="*/ 3048411 h 4267776"/>
              <a:gd name="connsiteX22" fmla="*/ 0 w 4170066"/>
              <a:gd name="connsiteY22" fmla="*/ 2438729 h 4267776"/>
              <a:gd name="connsiteX23" fmla="*/ 0 w 4170066"/>
              <a:gd name="connsiteY23" fmla="*/ 1957080 h 4267776"/>
              <a:gd name="connsiteX24" fmla="*/ 0 w 4170066"/>
              <a:gd name="connsiteY24" fmla="*/ 1475431 h 4267776"/>
              <a:gd name="connsiteX25" fmla="*/ 0 w 4170066"/>
              <a:gd name="connsiteY25" fmla="*/ 823071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184340" y="-14207"/>
                  <a:pt x="402661" y="28430"/>
                  <a:pt x="611610" y="0"/>
                </a:cubicBezTo>
                <a:cubicBezTo>
                  <a:pt x="820559" y="-28430"/>
                  <a:pt x="1033620" y="-13336"/>
                  <a:pt x="1181519" y="0"/>
                </a:cubicBezTo>
                <a:cubicBezTo>
                  <a:pt x="1329418" y="13336"/>
                  <a:pt x="1694371" y="-31482"/>
                  <a:pt x="1918230" y="0"/>
                </a:cubicBezTo>
                <a:cubicBezTo>
                  <a:pt x="2142089" y="31482"/>
                  <a:pt x="2412460" y="25826"/>
                  <a:pt x="2571541" y="0"/>
                </a:cubicBezTo>
                <a:cubicBezTo>
                  <a:pt x="2730622" y="-25826"/>
                  <a:pt x="2999915" y="-21201"/>
                  <a:pt x="3308252" y="0"/>
                </a:cubicBezTo>
                <a:cubicBezTo>
                  <a:pt x="3616589" y="21201"/>
                  <a:pt x="3796785" y="26703"/>
                  <a:pt x="4170066" y="0"/>
                </a:cubicBezTo>
                <a:cubicBezTo>
                  <a:pt x="4155568" y="161271"/>
                  <a:pt x="4185311" y="243604"/>
                  <a:pt x="4170066" y="481649"/>
                </a:cubicBezTo>
                <a:cubicBezTo>
                  <a:pt x="4154821" y="719694"/>
                  <a:pt x="4167425" y="852296"/>
                  <a:pt x="4170066" y="963298"/>
                </a:cubicBezTo>
                <a:cubicBezTo>
                  <a:pt x="4172707" y="1074300"/>
                  <a:pt x="4152756" y="1389942"/>
                  <a:pt x="4170066" y="1615658"/>
                </a:cubicBezTo>
                <a:cubicBezTo>
                  <a:pt x="4187376" y="1841374"/>
                  <a:pt x="4162511" y="1991219"/>
                  <a:pt x="4170066" y="2139985"/>
                </a:cubicBezTo>
                <a:cubicBezTo>
                  <a:pt x="4177621" y="2288751"/>
                  <a:pt x="4186056" y="2549765"/>
                  <a:pt x="4170066" y="2749667"/>
                </a:cubicBezTo>
                <a:cubicBezTo>
                  <a:pt x="4154076" y="2949569"/>
                  <a:pt x="4192327" y="3194366"/>
                  <a:pt x="4170066" y="3444705"/>
                </a:cubicBezTo>
                <a:cubicBezTo>
                  <a:pt x="4147805" y="3695044"/>
                  <a:pt x="4146408" y="3861506"/>
                  <a:pt x="4170066" y="4267776"/>
                </a:cubicBezTo>
                <a:cubicBezTo>
                  <a:pt x="3851371" y="4258929"/>
                  <a:pt x="3710950" y="4272230"/>
                  <a:pt x="3516756" y="4267776"/>
                </a:cubicBezTo>
                <a:cubicBezTo>
                  <a:pt x="3322562" y="4263323"/>
                  <a:pt x="2979514" y="4272296"/>
                  <a:pt x="2821745" y="4267776"/>
                </a:cubicBezTo>
                <a:cubicBezTo>
                  <a:pt x="2663976" y="4263256"/>
                  <a:pt x="2423696" y="4284651"/>
                  <a:pt x="2251836" y="4267776"/>
                </a:cubicBezTo>
                <a:cubicBezTo>
                  <a:pt x="2079976" y="4250901"/>
                  <a:pt x="1746959" y="4263308"/>
                  <a:pt x="1556825" y="4267776"/>
                </a:cubicBezTo>
                <a:cubicBezTo>
                  <a:pt x="1366691" y="4272244"/>
                  <a:pt x="1196674" y="4297428"/>
                  <a:pt x="903514" y="4267776"/>
                </a:cubicBezTo>
                <a:cubicBezTo>
                  <a:pt x="610354" y="4238124"/>
                  <a:pt x="313976" y="4271519"/>
                  <a:pt x="0" y="4267776"/>
                </a:cubicBezTo>
                <a:cubicBezTo>
                  <a:pt x="-16000" y="4071332"/>
                  <a:pt x="-6267" y="3882844"/>
                  <a:pt x="0" y="3658094"/>
                </a:cubicBezTo>
                <a:cubicBezTo>
                  <a:pt x="6267" y="3433344"/>
                  <a:pt x="-15178" y="3281632"/>
                  <a:pt x="0" y="3048411"/>
                </a:cubicBezTo>
                <a:cubicBezTo>
                  <a:pt x="15178" y="2815190"/>
                  <a:pt x="7762" y="2572697"/>
                  <a:pt x="0" y="2438729"/>
                </a:cubicBezTo>
                <a:cubicBezTo>
                  <a:pt x="-7762" y="2304761"/>
                  <a:pt x="-6347" y="2165229"/>
                  <a:pt x="0" y="1957080"/>
                </a:cubicBezTo>
                <a:cubicBezTo>
                  <a:pt x="6347" y="1748931"/>
                  <a:pt x="-5265" y="1714129"/>
                  <a:pt x="0" y="1475431"/>
                </a:cubicBezTo>
                <a:cubicBezTo>
                  <a:pt x="5265" y="1236733"/>
                  <a:pt x="-30208" y="1135228"/>
                  <a:pt x="0" y="823071"/>
                </a:cubicBezTo>
                <a:cubicBezTo>
                  <a:pt x="30208" y="510914"/>
                  <a:pt x="26282" y="31836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169687" y="34643"/>
                  <a:pt x="547734" y="-16717"/>
                  <a:pt x="695011" y="0"/>
                </a:cubicBezTo>
                <a:cubicBezTo>
                  <a:pt x="842288" y="16717"/>
                  <a:pt x="1139141" y="-9099"/>
                  <a:pt x="1264920" y="0"/>
                </a:cubicBezTo>
                <a:cubicBezTo>
                  <a:pt x="1390699" y="9099"/>
                  <a:pt x="1688045" y="-9660"/>
                  <a:pt x="2043332" y="0"/>
                </a:cubicBezTo>
                <a:cubicBezTo>
                  <a:pt x="2398619" y="9660"/>
                  <a:pt x="2427120" y="23812"/>
                  <a:pt x="2654942" y="0"/>
                </a:cubicBezTo>
                <a:cubicBezTo>
                  <a:pt x="2882764" y="-23812"/>
                  <a:pt x="3249007" y="-29606"/>
                  <a:pt x="3433354" y="0"/>
                </a:cubicBezTo>
                <a:cubicBezTo>
                  <a:pt x="3617701" y="29606"/>
                  <a:pt x="3890001" y="8878"/>
                  <a:pt x="4170066" y="0"/>
                </a:cubicBezTo>
                <a:cubicBezTo>
                  <a:pt x="4140321" y="323780"/>
                  <a:pt x="4171988" y="433607"/>
                  <a:pt x="4170066" y="652360"/>
                </a:cubicBezTo>
                <a:cubicBezTo>
                  <a:pt x="4168144" y="871113"/>
                  <a:pt x="4162824" y="1012959"/>
                  <a:pt x="4170066" y="1262042"/>
                </a:cubicBezTo>
                <a:cubicBezTo>
                  <a:pt x="4177308" y="1511125"/>
                  <a:pt x="4170017" y="1729912"/>
                  <a:pt x="4170066" y="1957080"/>
                </a:cubicBezTo>
                <a:cubicBezTo>
                  <a:pt x="4170115" y="2184248"/>
                  <a:pt x="4172336" y="2450590"/>
                  <a:pt x="4170066" y="2609440"/>
                </a:cubicBezTo>
                <a:cubicBezTo>
                  <a:pt x="4167796" y="2768290"/>
                  <a:pt x="4192071" y="2988528"/>
                  <a:pt x="4170066" y="3133767"/>
                </a:cubicBezTo>
                <a:cubicBezTo>
                  <a:pt x="4148061" y="3279006"/>
                  <a:pt x="4188405" y="3777784"/>
                  <a:pt x="4170066" y="4267776"/>
                </a:cubicBezTo>
                <a:cubicBezTo>
                  <a:pt x="3892150" y="4243901"/>
                  <a:pt x="3697378" y="4279239"/>
                  <a:pt x="3516756" y="4267776"/>
                </a:cubicBezTo>
                <a:cubicBezTo>
                  <a:pt x="3336134" y="4256314"/>
                  <a:pt x="3210903" y="4281238"/>
                  <a:pt x="2905146" y="4267776"/>
                </a:cubicBezTo>
                <a:cubicBezTo>
                  <a:pt x="2599389" y="4254315"/>
                  <a:pt x="2592052" y="4274326"/>
                  <a:pt x="2335237" y="4267776"/>
                </a:cubicBezTo>
                <a:cubicBezTo>
                  <a:pt x="2078422" y="4261226"/>
                  <a:pt x="1772977" y="4289387"/>
                  <a:pt x="1556825" y="4267776"/>
                </a:cubicBezTo>
                <a:cubicBezTo>
                  <a:pt x="1340673" y="4246165"/>
                  <a:pt x="1203359" y="4279197"/>
                  <a:pt x="861814" y="4267776"/>
                </a:cubicBezTo>
                <a:cubicBezTo>
                  <a:pt x="520269" y="4256355"/>
                  <a:pt x="336015" y="4282472"/>
                  <a:pt x="0" y="4267776"/>
                </a:cubicBezTo>
                <a:cubicBezTo>
                  <a:pt x="-25537" y="3941635"/>
                  <a:pt x="-13458" y="3779192"/>
                  <a:pt x="0" y="3615416"/>
                </a:cubicBezTo>
                <a:cubicBezTo>
                  <a:pt x="13458" y="3451640"/>
                  <a:pt x="-16809" y="3187015"/>
                  <a:pt x="0" y="2963056"/>
                </a:cubicBezTo>
                <a:cubicBezTo>
                  <a:pt x="16809" y="2739097"/>
                  <a:pt x="8265" y="2543474"/>
                  <a:pt x="0" y="2310696"/>
                </a:cubicBezTo>
                <a:cubicBezTo>
                  <a:pt x="-8265" y="2077918"/>
                  <a:pt x="-17672" y="1995581"/>
                  <a:pt x="0" y="1829047"/>
                </a:cubicBezTo>
                <a:cubicBezTo>
                  <a:pt x="17672" y="1662513"/>
                  <a:pt x="2947" y="1414413"/>
                  <a:pt x="0" y="1304720"/>
                </a:cubicBezTo>
                <a:cubicBezTo>
                  <a:pt x="-2947" y="1195027"/>
                  <a:pt x="-17200" y="879904"/>
                  <a:pt x="0" y="695038"/>
                </a:cubicBezTo>
                <a:cubicBezTo>
                  <a:pt x="17200" y="510172"/>
                  <a:pt x="-26359" y="18712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37357923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548235"/>
                </a:solidFill>
              </a:rPr>
              <a:t>Vorteile</a:t>
            </a:r>
          </a:p>
          <a:p>
            <a:pPr algn="ctr"/>
            <a:endParaRPr lang="de-AT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geringe Gebühren (kein aktives Management)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breite Risikostreuung durch viele Unternehmen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jederzeit an der Börse handelbar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transparente Zusammensetzung – jederzeit einsehbar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für langfristigen Vermögensaufbau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B41E14FF-5600-2778-CD3E-E5B8EFDAEB97}"/>
              </a:ext>
            </a:extLst>
          </p:cNvPr>
          <p:cNvSpPr/>
          <p:nvPr/>
        </p:nvSpPr>
        <p:spPr>
          <a:xfrm>
            <a:off x="6664569" y="1909187"/>
            <a:ext cx="4170066" cy="4267776"/>
          </a:xfrm>
          <a:custGeom>
            <a:avLst/>
            <a:gdLst>
              <a:gd name="connsiteX0" fmla="*/ 0 w 4170066"/>
              <a:gd name="connsiteY0" fmla="*/ 0 h 4267776"/>
              <a:gd name="connsiteX1" fmla="*/ 695011 w 4170066"/>
              <a:gd name="connsiteY1" fmla="*/ 0 h 4267776"/>
              <a:gd name="connsiteX2" fmla="*/ 1390022 w 4170066"/>
              <a:gd name="connsiteY2" fmla="*/ 0 h 4267776"/>
              <a:gd name="connsiteX3" fmla="*/ 2126734 w 4170066"/>
              <a:gd name="connsiteY3" fmla="*/ 0 h 4267776"/>
              <a:gd name="connsiteX4" fmla="*/ 2905146 w 4170066"/>
              <a:gd name="connsiteY4" fmla="*/ 0 h 4267776"/>
              <a:gd name="connsiteX5" fmla="*/ 3558456 w 4170066"/>
              <a:gd name="connsiteY5" fmla="*/ 0 h 4267776"/>
              <a:gd name="connsiteX6" fmla="*/ 4170066 w 4170066"/>
              <a:gd name="connsiteY6" fmla="*/ 0 h 4267776"/>
              <a:gd name="connsiteX7" fmla="*/ 4170066 w 4170066"/>
              <a:gd name="connsiteY7" fmla="*/ 652360 h 4267776"/>
              <a:gd name="connsiteX8" fmla="*/ 4170066 w 4170066"/>
              <a:gd name="connsiteY8" fmla="*/ 1304720 h 4267776"/>
              <a:gd name="connsiteX9" fmla="*/ 4170066 w 4170066"/>
              <a:gd name="connsiteY9" fmla="*/ 1914402 h 4267776"/>
              <a:gd name="connsiteX10" fmla="*/ 4170066 w 4170066"/>
              <a:gd name="connsiteY10" fmla="*/ 2396051 h 4267776"/>
              <a:gd name="connsiteX11" fmla="*/ 4170066 w 4170066"/>
              <a:gd name="connsiteY11" fmla="*/ 2963056 h 4267776"/>
              <a:gd name="connsiteX12" fmla="*/ 4170066 w 4170066"/>
              <a:gd name="connsiteY12" fmla="*/ 3444705 h 4267776"/>
              <a:gd name="connsiteX13" fmla="*/ 4170066 w 4170066"/>
              <a:gd name="connsiteY13" fmla="*/ 4267776 h 4267776"/>
              <a:gd name="connsiteX14" fmla="*/ 3516756 w 4170066"/>
              <a:gd name="connsiteY14" fmla="*/ 4267776 h 4267776"/>
              <a:gd name="connsiteX15" fmla="*/ 2780044 w 4170066"/>
              <a:gd name="connsiteY15" fmla="*/ 4267776 h 4267776"/>
              <a:gd name="connsiteX16" fmla="*/ 2043332 w 4170066"/>
              <a:gd name="connsiteY16" fmla="*/ 4267776 h 4267776"/>
              <a:gd name="connsiteX17" fmla="*/ 1431723 w 4170066"/>
              <a:gd name="connsiteY17" fmla="*/ 4267776 h 4267776"/>
              <a:gd name="connsiteX18" fmla="*/ 695011 w 4170066"/>
              <a:gd name="connsiteY18" fmla="*/ 4267776 h 4267776"/>
              <a:gd name="connsiteX19" fmla="*/ 0 w 4170066"/>
              <a:gd name="connsiteY19" fmla="*/ 4267776 h 4267776"/>
              <a:gd name="connsiteX20" fmla="*/ 0 w 4170066"/>
              <a:gd name="connsiteY20" fmla="*/ 3700771 h 4267776"/>
              <a:gd name="connsiteX21" fmla="*/ 0 w 4170066"/>
              <a:gd name="connsiteY21" fmla="*/ 3048411 h 4267776"/>
              <a:gd name="connsiteX22" fmla="*/ 0 w 4170066"/>
              <a:gd name="connsiteY22" fmla="*/ 2481407 h 4267776"/>
              <a:gd name="connsiteX23" fmla="*/ 0 w 4170066"/>
              <a:gd name="connsiteY23" fmla="*/ 1914402 h 4267776"/>
              <a:gd name="connsiteX24" fmla="*/ 0 w 4170066"/>
              <a:gd name="connsiteY24" fmla="*/ 1432753 h 4267776"/>
              <a:gd name="connsiteX25" fmla="*/ 0 w 4170066"/>
              <a:gd name="connsiteY25" fmla="*/ 737716 h 4267776"/>
              <a:gd name="connsiteX26" fmla="*/ 0 w 4170066"/>
              <a:gd name="connsiteY26" fmla="*/ 0 h 4267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170066" h="4267776" fill="none" extrusionOk="0">
                <a:moveTo>
                  <a:pt x="0" y="0"/>
                </a:moveTo>
                <a:cubicBezTo>
                  <a:pt x="205443" y="-8118"/>
                  <a:pt x="514634" y="20838"/>
                  <a:pt x="695011" y="0"/>
                </a:cubicBezTo>
                <a:cubicBezTo>
                  <a:pt x="875388" y="-20838"/>
                  <a:pt x="1234471" y="-23471"/>
                  <a:pt x="1390022" y="0"/>
                </a:cubicBezTo>
                <a:cubicBezTo>
                  <a:pt x="1545573" y="23471"/>
                  <a:pt x="1978205" y="-7080"/>
                  <a:pt x="2126734" y="0"/>
                </a:cubicBezTo>
                <a:cubicBezTo>
                  <a:pt x="2275263" y="7080"/>
                  <a:pt x="2743586" y="31640"/>
                  <a:pt x="2905146" y="0"/>
                </a:cubicBezTo>
                <a:cubicBezTo>
                  <a:pt x="3066706" y="-31640"/>
                  <a:pt x="3334113" y="-14250"/>
                  <a:pt x="3558456" y="0"/>
                </a:cubicBezTo>
                <a:cubicBezTo>
                  <a:pt x="3782799" y="14250"/>
                  <a:pt x="3870854" y="17223"/>
                  <a:pt x="4170066" y="0"/>
                </a:cubicBezTo>
                <a:cubicBezTo>
                  <a:pt x="4143776" y="140715"/>
                  <a:pt x="4196427" y="451061"/>
                  <a:pt x="4170066" y="652360"/>
                </a:cubicBezTo>
                <a:cubicBezTo>
                  <a:pt x="4143705" y="853659"/>
                  <a:pt x="4195952" y="1028563"/>
                  <a:pt x="4170066" y="1304720"/>
                </a:cubicBezTo>
                <a:cubicBezTo>
                  <a:pt x="4144180" y="1580877"/>
                  <a:pt x="4196241" y="1609882"/>
                  <a:pt x="4170066" y="1914402"/>
                </a:cubicBezTo>
                <a:cubicBezTo>
                  <a:pt x="4143891" y="2218922"/>
                  <a:pt x="4178825" y="2193894"/>
                  <a:pt x="4170066" y="2396051"/>
                </a:cubicBezTo>
                <a:cubicBezTo>
                  <a:pt x="4161307" y="2598208"/>
                  <a:pt x="4197565" y="2719955"/>
                  <a:pt x="4170066" y="2963056"/>
                </a:cubicBezTo>
                <a:cubicBezTo>
                  <a:pt x="4142567" y="3206158"/>
                  <a:pt x="4165051" y="3213146"/>
                  <a:pt x="4170066" y="3444705"/>
                </a:cubicBezTo>
                <a:cubicBezTo>
                  <a:pt x="4175081" y="3676264"/>
                  <a:pt x="4172764" y="4044744"/>
                  <a:pt x="4170066" y="4267776"/>
                </a:cubicBezTo>
                <a:cubicBezTo>
                  <a:pt x="4001162" y="4267900"/>
                  <a:pt x="3738977" y="4251065"/>
                  <a:pt x="3516756" y="4267776"/>
                </a:cubicBezTo>
                <a:cubicBezTo>
                  <a:pt x="3294535" y="4284488"/>
                  <a:pt x="3100320" y="4289180"/>
                  <a:pt x="2780044" y="4267776"/>
                </a:cubicBezTo>
                <a:cubicBezTo>
                  <a:pt x="2459768" y="4246372"/>
                  <a:pt x="2310443" y="4276471"/>
                  <a:pt x="2043332" y="4267776"/>
                </a:cubicBezTo>
                <a:cubicBezTo>
                  <a:pt x="1776221" y="4259081"/>
                  <a:pt x="1732804" y="4290865"/>
                  <a:pt x="1431723" y="4267776"/>
                </a:cubicBezTo>
                <a:cubicBezTo>
                  <a:pt x="1130642" y="4244687"/>
                  <a:pt x="1046333" y="4246165"/>
                  <a:pt x="695011" y="4267776"/>
                </a:cubicBezTo>
                <a:cubicBezTo>
                  <a:pt x="343689" y="4289387"/>
                  <a:pt x="249837" y="4274194"/>
                  <a:pt x="0" y="4267776"/>
                </a:cubicBezTo>
                <a:cubicBezTo>
                  <a:pt x="-907" y="4011123"/>
                  <a:pt x="-9856" y="3924517"/>
                  <a:pt x="0" y="3700771"/>
                </a:cubicBezTo>
                <a:cubicBezTo>
                  <a:pt x="9856" y="3477025"/>
                  <a:pt x="24614" y="3186598"/>
                  <a:pt x="0" y="3048411"/>
                </a:cubicBezTo>
                <a:cubicBezTo>
                  <a:pt x="-24614" y="2910224"/>
                  <a:pt x="27097" y="2756038"/>
                  <a:pt x="0" y="2481407"/>
                </a:cubicBezTo>
                <a:cubicBezTo>
                  <a:pt x="-27097" y="2206776"/>
                  <a:pt x="-14650" y="2072113"/>
                  <a:pt x="0" y="1914402"/>
                </a:cubicBezTo>
                <a:cubicBezTo>
                  <a:pt x="14650" y="1756692"/>
                  <a:pt x="-12168" y="1545171"/>
                  <a:pt x="0" y="1432753"/>
                </a:cubicBezTo>
                <a:cubicBezTo>
                  <a:pt x="12168" y="1320335"/>
                  <a:pt x="-28719" y="1049821"/>
                  <a:pt x="0" y="737716"/>
                </a:cubicBezTo>
                <a:cubicBezTo>
                  <a:pt x="28719" y="425611"/>
                  <a:pt x="8194" y="236387"/>
                  <a:pt x="0" y="0"/>
                </a:cubicBezTo>
                <a:close/>
              </a:path>
              <a:path w="4170066" h="4267776" stroke="0" extrusionOk="0">
                <a:moveTo>
                  <a:pt x="0" y="0"/>
                </a:moveTo>
                <a:cubicBezTo>
                  <a:pt x="299613" y="33560"/>
                  <a:pt x="360093" y="-14006"/>
                  <a:pt x="695011" y="0"/>
                </a:cubicBezTo>
                <a:cubicBezTo>
                  <a:pt x="1029929" y="14006"/>
                  <a:pt x="1136295" y="-1419"/>
                  <a:pt x="1306621" y="0"/>
                </a:cubicBezTo>
                <a:cubicBezTo>
                  <a:pt x="1476947" y="1419"/>
                  <a:pt x="1790837" y="-15411"/>
                  <a:pt x="2001632" y="0"/>
                </a:cubicBezTo>
                <a:cubicBezTo>
                  <a:pt x="2212427" y="15411"/>
                  <a:pt x="2419315" y="31791"/>
                  <a:pt x="2654942" y="0"/>
                </a:cubicBezTo>
                <a:cubicBezTo>
                  <a:pt x="2890569" y="-31791"/>
                  <a:pt x="2987523" y="22075"/>
                  <a:pt x="3308252" y="0"/>
                </a:cubicBezTo>
                <a:cubicBezTo>
                  <a:pt x="3628981" y="-22075"/>
                  <a:pt x="3833845" y="-4784"/>
                  <a:pt x="4170066" y="0"/>
                </a:cubicBezTo>
                <a:cubicBezTo>
                  <a:pt x="4197118" y="264998"/>
                  <a:pt x="4198387" y="392465"/>
                  <a:pt x="4170066" y="652360"/>
                </a:cubicBezTo>
                <a:cubicBezTo>
                  <a:pt x="4141745" y="912255"/>
                  <a:pt x="4188029" y="1012490"/>
                  <a:pt x="4170066" y="1219365"/>
                </a:cubicBezTo>
                <a:cubicBezTo>
                  <a:pt x="4152103" y="1426240"/>
                  <a:pt x="4199977" y="1673988"/>
                  <a:pt x="4170066" y="1914402"/>
                </a:cubicBezTo>
                <a:cubicBezTo>
                  <a:pt x="4140155" y="2154816"/>
                  <a:pt x="4197183" y="2416155"/>
                  <a:pt x="4170066" y="2566762"/>
                </a:cubicBezTo>
                <a:cubicBezTo>
                  <a:pt x="4142949" y="2717369"/>
                  <a:pt x="4194827" y="2936163"/>
                  <a:pt x="4170066" y="3133767"/>
                </a:cubicBezTo>
                <a:cubicBezTo>
                  <a:pt x="4145305" y="3331371"/>
                  <a:pt x="4170390" y="3492511"/>
                  <a:pt x="4170066" y="3743449"/>
                </a:cubicBezTo>
                <a:cubicBezTo>
                  <a:pt x="4169742" y="3994387"/>
                  <a:pt x="4177793" y="4103934"/>
                  <a:pt x="4170066" y="4267776"/>
                </a:cubicBezTo>
                <a:cubicBezTo>
                  <a:pt x="4028463" y="4249604"/>
                  <a:pt x="3845712" y="4256182"/>
                  <a:pt x="3558456" y="4267776"/>
                </a:cubicBezTo>
                <a:cubicBezTo>
                  <a:pt x="3271200" y="4279371"/>
                  <a:pt x="3007135" y="4249668"/>
                  <a:pt x="2821745" y="4267776"/>
                </a:cubicBezTo>
                <a:cubicBezTo>
                  <a:pt x="2636355" y="4285884"/>
                  <a:pt x="2294017" y="4260425"/>
                  <a:pt x="2126734" y="4267776"/>
                </a:cubicBezTo>
                <a:cubicBezTo>
                  <a:pt x="1959451" y="4275127"/>
                  <a:pt x="1561490" y="4291870"/>
                  <a:pt x="1348321" y="4267776"/>
                </a:cubicBezTo>
                <a:cubicBezTo>
                  <a:pt x="1135152" y="4243682"/>
                  <a:pt x="842358" y="4301714"/>
                  <a:pt x="611610" y="4267776"/>
                </a:cubicBezTo>
                <a:cubicBezTo>
                  <a:pt x="380862" y="4233838"/>
                  <a:pt x="142484" y="4295136"/>
                  <a:pt x="0" y="4267776"/>
                </a:cubicBezTo>
                <a:cubicBezTo>
                  <a:pt x="-1928" y="4095911"/>
                  <a:pt x="65" y="3764997"/>
                  <a:pt x="0" y="3572738"/>
                </a:cubicBezTo>
                <a:cubicBezTo>
                  <a:pt x="-65" y="3380479"/>
                  <a:pt x="21774" y="3222218"/>
                  <a:pt x="0" y="3091089"/>
                </a:cubicBezTo>
                <a:cubicBezTo>
                  <a:pt x="-21774" y="2959960"/>
                  <a:pt x="14797" y="2685994"/>
                  <a:pt x="0" y="2524085"/>
                </a:cubicBezTo>
                <a:cubicBezTo>
                  <a:pt x="-14797" y="2362176"/>
                  <a:pt x="18540" y="2133155"/>
                  <a:pt x="0" y="1914402"/>
                </a:cubicBezTo>
                <a:cubicBezTo>
                  <a:pt x="-18540" y="1695649"/>
                  <a:pt x="17971" y="1483992"/>
                  <a:pt x="0" y="1219365"/>
                </a:cubicBezTo>
                <a:cubicBezTo>
                  <a:pt x="-17971" y="954738"/>
                  <a:pt x="-9466" y="890834"/>
                  <a:pt x="0" y="652360"/>
                </a:cubicBezTo>
                <a:cubicBezTo>
                  <a:pt x="9466" y="413886"/>
                  <a:pt x="-11123" y="145888"/>
                  <a:pt x="0" y="0"/>
                </a:cubicBezTo>
                <a:close/>
              </a:path>
            </a:pathLst>
          </a:custGeom>
          <a:solidFill>
            <a:srgbClr val="FFC1C1"/>
          </a:solidFill>
          <a:ln>
            <a:solidFill>
              <a:srgbClr val="C00000"/>
            </a:solidFill>
            <a:extLst>
              <a:ext uri="{C807C97D-BFC1-408E-A445-0C87EB9F89A2}">
                <ask:lineSketchStyleProps xmlns:ask="http://schemas.microsoft.com/office/drawing/2018/sketchyshapes" sd="180017561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de-AT" dirty="0"/>
          </a:p>
          <a:p>
            <a:pPr algn="ctr"/>
            <a:r>
              <a:rPr lang="de-AT" b="1" dirty="0">
                <a:solidFill>
                  <a:srgbClr val="C00000"/>
                </a:solidFill>
              </a:rPr>
              <a:t>Nachteile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Keine Garantie für Wertzuwachs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hohe Kursschwankungen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Kursverluste (bis Totalverlust) möglich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de-AT" dirty="0">
                <a:solidFill>
                  <a:schemeClr val="tx1"/>
                </a:solidFill>
              </a:rPr>
              <a:t>kein Einfluss auf die Auswahl der Unternehmen (nur auf die Wahl des ETF)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de-AT" dirty="0">
              <a:solidFill>
                <a:schemeClr val="tx1"/>
              </a:solidFill>
            </a:endParaRPr>
          </a:p>
          <a:p>
            <a:pPr algn="ctr"/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69920935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0472B7B-61CF-7622-1B42-96CD5C0DB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Austausch im Zirkel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28FCC8D-75E3-C2D4-7419-3EAB32050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33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387C3273-402D-8A82-9690-3AE77DAD1EC0}"/>
              </a:ext>
            </a:extLst>
          </p:cNvPr>
          <p:cNvSpPr/>
          <p:nvPr/>
        </p:nvSpPr>
        <p:spPr>
          <a:xfrm>
            <a:off x="6772589" y="1551808"/>
            <a:ext cx="4441372" cy="4461469"/>
          </a:xfrm>
          <a:custGeom>
            <a:avLst/>
            <a:gdLst>
              <a:gd name="connsiteX0" fmla="*/ 0 w 4441372"/>
              <a:gd name="connsiteY0" fmla="*/ 0 h 4461469"/>
              <a:gd name="connsiteX1" fmla="*/ 501241 w 4441372"/>
              <a:gd name="connsiteY1" fmla="*/ 0 h 4461469"/>
              <a:gd name="connsiteX2" fmla="*/ 1091309 w 4441372"/>
              <a:gd name="connsiteY2" fmla="*/ 0 h 4461469"/>
              <a:gd name="connsiteX3" fmla="*/ 1592549 w 4441372"/>
              <a:gd name="connsiteY3" fmla="*/ 0 h 4461469"/>
              <a:gd name="connsiteX4" fmla="*/ 2271445 w 4441372"/>
              <a:gd name="connsiteY4" fmla="*/ 0 h 4461469"/>
              <a:gd name="connsiteX5" fmla="*/ 2905926 w 4441372"/>
              <a:gd name="connsiteY5" fmla="*/ 0 h 4461469"/>
              <a:gd name="connsiteX6" fmla="*/ 3584822 w 4441372"/>
              <a:gd name="connsiteY6" fmla="*/ 0 h 4461469"/>
              <a:gd name="connsiteX7" fmla="*/ 4441372 w 4441372"/>
              <a:gd name="connsiteY7" fmla="*/ 0 h 4461469"/>
              <a:gd name="connsiteX8" fmla="*/ 4441372 w 4441372"/>
              <a:gd name="connsiteY8" fmla="*/ 637353 h 4461469"/>
              <a:gd name="connsiteX9" fmla="*/ 4441372 w 4441372"/>
              <a:gd name="connsiteY9" fmla="*/ 1319320 h 4461469"/>
              <a:gd name="connsiteX10" fmla="*/ 4441372 w 4441372"/>
              <a:gd name="connsiteY10" fmla="*/ 1822829 h 4461469"/>
              <a:gd name="connsiteX11" fmla="*/ 4441372 w 4441372"/>
              <a:gd name="connsiteY11" fmla="*/ 2549411 h 4461469"/>
              <a:gd name="connsiteX12" fmla="*/ 4441372 w 4441372"/>
              <a:gd name="connsiteY12" fmla="*/ 3097534 h 4461469"/>
              <a:gd name="connsiteX13" fmla="*/ 4441372 w 4441372"/>
              <a:gd name="connsiteY13" fmla="*/ 3824116 h 4461469"/>
              <a:gd name="connsiteX14" fmla="*/ 4441372 w 4441372"/>
              <a:gd name="connsiteY14" fmla="*/ 4461469 h 4461469"/>
              <a:gd name="connsiteX15" fmla="*/ 3762477 w 4441372"/>
              <a:gd name="connsiteY15" fmla="*/ 4461469 h 4461469"/>
              <a:gd name="connsiteX16" fmla="*/ 3039167 w 4441372"/>
              <a:gd name="connsiteY16" fmla="*/ 4461469 h 4461469"/>
              <a:gd name="connsiteX17" fmla="*/ 2315858 w 4441372"/>
              <a:gd name="connsiteY17" fmla="*/ 4461469 h 4461469"/>
              <a:gd name="connsiteX18" fmla="*/ 1636963 w 4441372"/>
              <a:gd name="connsiteY18" fmla="*/ 4461469 h 4461469"/>
              <a:gd name="connsiteX19" fmla="*/ 913654 w 4441372"/>
              <a:gd name="connsiteY19" fmla="*/ 4461469 h 4461469"/>
              <a:gd name="connsiteX20" fmla="*/ 0 w 4441372"/>
              <a:gd name="connsiteY20" fmla="*/ 4461469 h 4461469"/>
              <a:gd name="connsiteX21" fmla="*/ 0 w 4441372"/>
              <a:gd name="connsiteY21" fmla="*/ 3824116 h 4461469"/>
              <a:gd name="connsiteX22" fmla="*/ 0 w 4441372"/>
              <a:gd name="connsiteY22" fmla="*/ 3142149 h 4461469"/>
              <a:gd name="connsiteX23" fmla="*/ 0 w 4441372"/>
              <a:gd name="connsiteY23" fmla="*/ 2549411 h 4461469"/>
              <a:gd name="connsiteX24" fmla="*/ 0 w 4441372"/>
              <a:gd name="connsiteY24" fmla="*/ 1912058 h 4461469"/>
              <a:gd name="connsiteX25" fmla="*/ 0 w 4441372"/>
              <a:gd name="connsiteY25" fmla="*/ 1408549 h 4461469"/>
              <a:gd name="connsiteX26" fmla="*/ 0 w 4441372"/>
              <a:gd name="connsiteY26" fmla="*/ 681967 h 4461469"/>
              <a:gd name="connsiteX27" fmla="*/ 0 w 4441372"/>
              <a:gd name="connsiteY27" fmla="*/ 0 h 4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41372" h="4461469" fill="none" extrusionOk="0">
                <a:moveTo>
                  <a:pt x="0" y="0"/>
                </a:moveTo>
                <a:cubicBezTo>
                  <a:pt x="144084" y="-22592"/>
                  <a:pt x="375363" y="2477"/>
                  <a:pt x="501241" y="0"/>
                </a:cubicBezTo>
                <a:cubicBezTo>
                  <a:pt x="627119" y="-2477"/>
                  <a:pt x="880264" y="-15122"/>
                  <a:pt x="1091309" y="0"/>
                </a:cubicBezTo>
                <a:cubicBezTo>
                  <a:pt x="1302354" y="15122"/>
                  <a:pt x="1429935" y="14214"/>
                  <a:pt x="1592549" y="0"/>
                </a:cubicBezTo>
                <a:cubicBezTo>
                  <a:pt x="1755163" y="-14214"/>
                  <a:pt x="2067233" y="-30502"/>
                  <a:pt x="2271445" y="0"/>
                </a:cubicBezTo>
                <a:cubicBezTo>
                  <a:pt x="2475657" y="30502"/>
                  <a:pt x="2743601" y="-8184"/>
                  <a:pt x="2905926" y="0"/>
                </a:cubicBezTo>
                <a:cubicBezTo>
                  <a:pt x="3068251" y="8184"/>
                  <a:pt x="3247215" y="31261"/>
                  <a:pt x="3584822" y="0"/>
                </a:cubicBezTo>
                <a:cubicBezTo>
                  <a:pt x="3922429" y="-31261"/>
                  <a:pt x="4219661" y="468"/>
                  <a:pt x="4441372" y="0"/>
                </a:cubicBezTo>
                <a:cubicBezTo>
                  <a:pt x="4444561" y="204485"/>
                  <a:pt x="4456671" y="447974"/>
                  <a:pt x="4441372" y="637353"/>
                </a:cubicBezTo>
                <a:cubicBezTo>
                  <a:pt x="4426073" y="826732"/>
                  <a:pt x="4410773" y="1103494"/>
                  <a:pt x="4441372" y="1319320"/>
                </a:cubicBezTo>
                <a:cubicBezTo>
                  <a:pt x="4471971" y="1535146"/>
                  <a:pt x="4419340" y="1674014"/>
                  <a:pt x="4441372" y="1822829"/>
                </a:cubicBezTo>
                <a:cubicBezTo>
                  <a:pt x="4463404" y="1971644"/>
                  <a:pt x="4410165" y="2379800"/>
                  <a:pt x="4441372" y="2549411"/>
                </a:cubicBezTo>
                <a:cubicBezTo>
                  <a:pt x="4472579" y="2719022"/>
                  <a:pt x="4417349" y="2946285"/>
                  <a:pt x="4441372" y="3097534"/>
                </a:cubicBezTo>
                <a:cubicBezTo>
                  <a:pt x="4465395" y="3248783"/>
                  <a:pt x="4419599" y="3652159"/>
                  <a:pt x="4441372" y="3824116"/>
                </a:cubicBezTo>
                <a:cubicBezTo>
                  <a:pt x="4463145" y="3996073"/>
                  <a:pt x="4462314" y="4181281"/>
                  <a:pt x="4441372" y="4461469"/>
                </a:cubicBezTo>
                <a:cubicBezTo>
                  <a:pt x="4162460" y="4459325"/>
                  <a:pt x="3921575" y="4451658"/>
                  <a:pt x="3762477" y="4461469"/>
                </a:cubicBezTo>
                <a:cubicBezTo>
                  <a:pt x="3603379" y="4471280"/>
                  <a:pt x="3196216" y="4458266"/>
                  <a:pt x="3039167" y="4461469"/>
                </a:cubicBezTo>
                <a:cubicBezTo>
                  <a:pt x="2882118" y="4464673"/>
                  <a:pt x="2617414" y="4466554"/>
                  <a:pt x="2315858" y="4461469"/>
                </a:cubicBezTo>
                <a:cubicBezTo>
                  <a:pt x="2014302" y="4456384"/>
                  <a:pt x="1958286" y="4468438"/>
                  <a:pt x="1636963" y="4461469"/>
                </a:cubicBezTo>
                <a:cubicBezTo>
                  <a:pt x="1315640" y="4454500"/>
                  <a:pt x="1248077" y="4480723"/>
                  <a:pt x="913654" y="4461469"/>
                </a:cubicBezTo>
                <a:cubicBezTo>
                  <a:pt x="579231" y="4442215"/>
                  <a:pt x="225257" y="4417383"/>
                  <a:pt x="0" y="4461469"/>
                </a:cubicBezTo>
                <a:cubicBezTo>
                  <a:pt x="-28274" y="4324164"/>
                  <a:pt x="22271" y="4111248"/>
                  <a:pt x="0" y="3824116"/>
                </a:cubicBezTo>
                <a:cubicBezTo>
                  <a:pt x="-22271" y="3536984"/>
                  <a:pt x="31976" y="3315923"/>
                  <a:pt x="0" y="3142149"/>
                </a:cubicBezTo>
                <a:cubicBezTo>
                  <a:pt x="-31976" y="2968375"/>
                  <a:pt x="-24553" y="2758656"/>
                  <a:pt x="0" y="2549411"/>
                </a:cubicBezTo>
                <a:cubicBezTo>
                  <a:pt x="24553" y="2340166"/>
                  <a:pt x="14815" y="2227621"/>
                  <a:pt x="0" y="1912058"/>
                </a:cubicBezTo>
                <a:cubicBezTo>
                  <a:pt x="-14815" y="1596495"/>
                  <a:pt x="-23409" y="1583037"/>
                  <a:pt x="0" y="1408549"/>
                </a:cubicBezTo>
                <a:cubicBezTo>
                  <a:pt x="23409" y="1234061"/>
                  <a:pt x="-26765" y="1017143"/>
                  <a:pt x="0" y="681967"/>
                </a:cubicBezTo>
                <a:cubicBezTo>
                  <a:pt x="26765" y="346791"/>
                  <a:pt x="2435" y="238513"/>
                  <a:pt x="0" y="0"/>
                </a:cubicBezTo>
                <a:close/>
              </a:path>
              <a:path w="4441372" h="4461469" stroke="0" extrusionOk="0">
                <a:moveTo>
                  <a:pt x="0" y="0"/>
                </a:moveTo>
                <a:cubicBezTo>
                  <a:pt x="233769" y="-27560"/>
                  <a:pt x="397239" y="2613"/>
                  <a:pt x="590068" y="0"/>
                </a:cubicBezTo>
                <a:cubicBezTo>
                  <a:pt x="782897" y="-2613"/>
                  <a:pt x="1010722" y="-5670"/>
                  <a:pt x="1180136" y="0"/>
                </a:cubicBezTo>
                <a:cubicBezTo>
                  <a:pt x="1349550" y="5670"/>
                  <a:pt x="1627812" y="23558"/>
                  <a:pt x="1770204" y="0"/>
                </a:cubicBezTo>
                <a:cubicBezTo>
                  <a:pt x="1912596" y="-23558"/>
                  <a:pt x="2215885" y="-2889"/>
                  <a:pt x="2493513" y="0"/>
                </a:cubicBezTo>
                <a:cubicBezTo>
                  <a:pt x="2771141" y="2889"/>
                  <a:pt x="2897316" y="-18276"/>
                  <a:pt x="3216822" y="0"/>
                </a:cubicBezTo>
                <a:cubicBezTo>
                  <a:pt x="3536328" y="18276"/>
                  <a:pt x="3523000" y="15158"/>
                  <a:pt x="3762477" y="0"/>
                </a:cubicBezTo>
                <a:cubicBezTo>
                  <a:pt x="4001954" y="-15158"/>
                  <a:pt x="4295768" y="-3703"/>
                  <a:pt x="4441372" y="0"/>
                </a:cubicBezTo>
                <a:cubicBezTo>
                  <a:pt x="4417018" y="309674"/>
                  <a:pt x="4473651" y="499945"/>
                  <a:pt x="4441372" y="681967"/>
                </a:cubicBezTo>
                <a:cubicBezTo>
                  <a:pt x="4409093" y="863989"/>
                  <a:pt x="4462614" y="993234"/>
                  <a:pt x="4441372" y="1230091"/>
                </a:cubicBezTo>
                <a:cubicBezTo>
                  <a:pt x="4420130" y="1466948"/>
                  <a:pt x="4435531" y="1615766"/>
                  <a:pt x="4441372" y="1912058"/>
                </a:cubicBezTo>
                <a:cubicBezTo>
                  <a:pt x="4447213" y="2208350"/>
                  <a:pt x="4472557" y="2241954"/>
                  <a:pt x="4441372" y="2549411"/>
                </a:cubicBezTo>
                <a:cubicBezTo>
                  <a:pt x="4410187" y="2856868"/>
                  <a:pt x="4451598" y="2862302"/>
                  <a:pt x="4441372" y="3097534"/>
                </a:cubicBezTo>
                <a:cubicBezTo>
                  <a:pt x="4431146" y="3332766"/>
                  <a:pt x="4422867" y="3498294"/>
                  <a:pt x="4441372" y="3690272"/>
                </a:cubicBezTo>
                <a:cubicBezTo>
                  <a:pt x="4459877" y="3882250"/>
                  <a:pt x="4431709" y="4117422"/>
                  <a:pt x="4441372" y="4461469"/>
                </a:cubicBezTo>
                <a:cubicBezTo>
                  <a:pt x="4219833" y="4490487"/>
                  <a:pt x="4092872" y="4491870"/>
                  <a:pt x="3762477" y="4461469"/>
                </a:cubicBezTo>
                <a:cubicBezTo>
                  <a:pt x="3432082" y="4431068"/>
                  <a:pt x="3215080" y="4482118"/>
                  <a:pt x="3039167" y="4461469"/>
                </a:cubicBezTo>
                <a:cubicBezTo>
                  <a:pt x="2863254" y="4440821"/>
                  <a:pt x="2618091" y="4443649"/>
                  <a:pt x="2404686" y="4461469"/>
                </a:cubicBezTo>
                <a:cubicBezTo>
                  <a:pt x="2191281" y="4479289"/>
                  <a:pt x="2024822" y="4460285"/>
                  <a:pt x="1859031" y="4461469"/>
                </a:cubicBezTo>
                <a:cubicBezTo>
                  <a:pt x="1693241" y="4462653"/>
                  <a:pt x="1600342" y="4463384"/>
                  <a:pt x="1357791" y="4461469"/>
                </a:cubicBezTo>
                <a:cubicBezTo>
                  <a:pt x="1115240" y="4459554"/>
                  <a:pt x="982915" y="4440467"/>
                  <a:pt x="812137" y="4461469"/>
                </a:cubicBezTo>
                <a:cubicBezTo>
                  <a:pt x="641359" y="4482471"/>
                  <a:pt x="212392" y="4457071"/>
                  <a:pt x="0" y="4461469"/>
                </a:cubicBezTo>
                <a:cubicBezTo>
                  <a:pt x="-11621" y="4231148"/>
                  <a:pt x="23409" y="4043023"/>
                  <a:pt x="0" y="3868731"/>
                </a:cubicBezTo>
                <a:cubicBezTo>
                  <a:pt x="-23409" y="3694439"/>
                  <a:pt x="-10666" y="3487508"/>
                  <a:pt x="0" y="3142149"/>
                </a:cubicBezTo>
                <a:cubicBezTo>
                  <a:pt x="10666" y="2796790"/>
                  <a:pt x="8021" y="2817528"/>
                  <a:pt x="0" y="2504796"/>
                </a:cubicBezTo>
                <a:cubicBezTo>
                  <a:pt x="-8021" y="2192064"/>
                  <a:pt x="-26168" y="2131008"/>
                  <a:pt x="0" y="1956673"/>
                </a:cubicBezTo>
                <a:cubicBezTo>
                  <a:pt x="26168" y="1782338"/>
                  <a:pt x="-13790" y="1520315"/>
                  <a:pt x="0" y="1230091"/>
                </a:cubicBezTo>
                <a:cubicBezTo>
                  <a:pt x="13790" y="939867"/>
                  <a:pt x="-23913" y="916788"/>
                  <a:pt x="0" y="726582"/>
                </a:cubicBezTo>
                <a:cubicBezTo>
                  <a:pt x="23913" y="536376"/>
                  <a:pt x="33305" y="26670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Stellt euch in zwei Kreisen auf (wie am Bild) – </a:t>
            </a:r>
            <a:r>
              <a:rPr lang="de-AT" dirty="0" err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jede:r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 braucht einen </a:t>
            </a:r>
            <a:r>
              <a:rPr lang="de-AT" dirty="0" err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Gesprächspartner:in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 </a:t>
            </a:r>
            <a:r>
              <a:rPr lang="de-AT" dirty="0" err="1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gegeüber</a:t>
            </a:r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!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Besprecht die eigeblendete Frage.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Ihr habt 2 Minuten Zeit.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Danach bewegt ihr euch im Kreis weiter:</a:t>
            </a:r>
          </a:p>
          <a:p>
            <a:pPr algn="ctr"/>
            <a:r>
              <a:rPr lang="de-AT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Der innere Kreis geht gegen den Uhrzeigersinn. Der äußere Kreis im Uhrzeigersinn.</a:t>
            </a:r>
          </a:p>
          <a:p>
            <a:pPr algn="ctr"/>
            <a:endParaRPr lang="de-AT" dirty="0">
              <a:solidFill>
                <a:schemeClr val="tx1"/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BAF9A0E3-82C8-4474-4EF8-2BCAD8E22038}"/>
              </a:ext>
            </a:extLst>
          </p:cNvPr>
          <p:cNvGrpSpPr/>
          <p:nvPr/>
        </p:nvGrpSpPr>
        <p:grpSpPr>
          <a:xfrm>
            <a:off x="797390" y="1924690"/>
            <a:ext cx="4351422" cy="3880366"/>
            <a:chOff x="134815" y="2051777"/>
            <a:chExt cx="4351422" cy="3880366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1FD2EAD8-B50E-17F0-3249-9747188692F4}"/>
                </a:ext>
              </a:extLst>
            </p:cNvPr>
            <p:cNvGrpSpPr/>
            <p:nvPr/>
          </p:nvGrpSpPr>
          <p:grpSpPr>
            <a:xfrm>
              <a:off x="854294" y="2717262"/>
              <a:ext cx="2582943" cy="2472177"/>
              <a:chOff x="763675" y="2664487"/>
              <a:chExt cx="2793441" cy="2673648"/>
            </a:xfrm>
            <a:solidFill>
              <a:srgbClr val="E2F0D9"/>
            </a:solidFill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B5700FC1-57E8-C516-C82B-27451D3AB6B2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E31010AD-C7FA-E1E0-9F81-D5E9FE50C8D1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E4876A19-1466-A1CF-5BF1-D015B7E3BA6E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067339BF-132C-DDA4-9E0C-22712F72A0BD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C259FAEE-79A1-3BA1-D49B-F7B0BE0EC262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F0FB0DD-14F5-034B-F81D-947C874F9579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FE6D1542-4137-9BFE-1E05-67D2DEF4F50E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43FF9999-465C-307B-76B1-2B713B99346A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84A4441B-C618-45D2-5F9C-FE57CBA7E79A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A98302E0-34A7-67D0-8054-7F5E52577B2B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F04625EE-1BF7-0192-DBD2-8E84A4695EBE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A3519E09-8DEA-799F-01CA-FC7FC692C003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C85F63BC-E5BB-4A40-49AE-47484BD05710}"/>
                </a:ext>
              </a:extLst>
            </p:cNvPr>
            <p:cNvGrpSpPr/>
            <p:nvPr/>
          </p:nvGrpSpPr>
          <p:grpSpPr>
            <a:xfrm>
              <a:off x="134815" y="2051777"/>
              <a:ext cx="3974961" cy="3804500"/>
              <a:chOff x="763675" y="2664487"/>
              <a:chExt cx="2793441" cy="2673648"/>
            </a:xfrm>
            <a:solidFill>
              <a:srgbClr val="C5D8FF"/>
            </a:solidFill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3699AF19-E62D-3EBD-7871-3AA2023A2DFC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D80A2F06-79C7-9E30-4B75-BEBB675911A0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01156B36-8113-F377-1179-C9E2286C9289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B376A231-2D0F-94CB-3796-9D40B52856B0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243C5257-37A2-3B72-97B3-64C2B65D8274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5F75B4B6-316E-0884-CE60-ADD4F7C97F3A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54D873A0-25F4-B445-E32B-E1CCB332524F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4A229F04-8336-FC10-C953-F3B654078D6E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C45D425F-36F9-56A4-6FD9-D8F2767F7656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853BE2BE-2392-5F04-47CF-9099429583E9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BEB07F54-9F57-3DB2-B1AD-77963ADD5418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AF853A15-2597-46F9-CF8C-D2FA96B6317E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4" name="Pfeil: nach rechts gekrümmt 33">
              <a:extLst>
                <a:ext uri="{FF2B5EF4-FFF2-40B4-BE49-F238E27FC236}">
                  <a16:creationId xmlns:a16="http://schemas.microsoft.com/office/drawing/2014/main" id="{12B73F82-E736-1905-1D57-C3C01ABE60EC}"/>
                </a:ext>
              </a:extLst>
            </p:cNvPr>
            <p:cNvSpPr/>
            <p:nvPr/>
          </p:nvSpPr>
          <p:spPr>
            <a:xfrm>
              <a:off x="1350715" y="3349450"/>
              <a:ext cx="597828" cy="1292050"/>
            </a:xfrm>
            <a:prstGeom prst="curvedRightArrow">
              <a:avLst/>
            </a:prstGeom>
            <a:solidFill>
              <a:srgbClr val="E2F0D9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35" name="Pfeil: nach links gekrümmt 34">
              <a:extLst>
                <a:ext uri="{FF2B5EF4-FFF2-40B4-BE49-F238E27FC236}">
                  <a16:creationId xmlns:a16="http://schemas.microsoft.com/office/drawing/2014/main" id="{28AEADAC-8F3A-0EBB-9206-3AA5B1A40FF4}"/>
                </a:ext>
              </a:extLst>
            </p:cNvPr>
            <p:cNvSpPr/>
            <p:nvPr/>
          </p:nvSpPr>
          <p:spPr>
            <a:xfrm>
              <a:off x="3654857" y="2277344"/>
              <a:ext cx="831380" cy="3654799"/>
            </a:xfrm>
            <a:prstGeom prst="curvedLeftArrow">
              <a:avLst/>
            </a:prstGeom>
            <a:solidFill>
              <a:srgbClr val="C5D8FF"/>
            </a:solidFill>
            <a:ln>
              <a:solidFill>
                <a:srgbClr val="538C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65091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AEC67F-0AB4-6C00-87AB-5F24A22019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DF3196-58D6-1F1C-ADE0-A0D21FDEF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Austausch im Zirkel – Runde 1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F907724-E1F1-7F04-AC15-2E79E031A7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34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B1F32845-BECE-C805-2ADF-40DF3EF081AD}"/>
              </a:ext>
            </a:extLst>
          </p:cNvPr>
          <p:cNvSpPr/>
          <p:nvPr/>
        </p:nvSpPr>
        <p:spPr>
          <a:xfrm>
            <a:off x="6772589" y="1551808"/>
            <a:ext cx="4441372" cy="4461469"/>
          </a:xfrm>
          <a:custGeom>
            <a:avLst/>
            <a:gdLst>
              <a:gd name="connsiteX0" fmla="*/ 0 w 4441372"/>
              <a:gd name="connsiteY0" fmla="*/ 0 h 4461469"/>
              <a:gd name="connsiteX1" fmla="*/ 501241 w 4441372"/>
              <a:gd name="connsiteY1" fmla="*/ 0 h 4461469"/>
              <a:gd name="connsiteX2" fmla="*/ 1091309 w 4441372"/>
              <a:gd name="connsiteY2" fmla="*/ 0 h 4461469"/>
              <a:gd name="connsiteX3" fmla="*/ 1592549 w 4441372"/>
              <a:gd name="connsiteY3" fmla="*/ 0 h 4461469"/>
              <a:gd name="connsiteX4" fmla="*/ 2271445 w 4441372"/>
              <a:gd name="connsiteY4" fmla="*/ 0 h 4461469"/>
              <a:gd name="connsiteX5" fmla="*/ 2905926 w 4441372"/>
              <a:gd name="connsiteY5" fmla="*/ 0 h 4461469"/>
              <a:gd name="connsiteX6" fmla="*/ 3584822 w 4441372"/>
              <a:gd name="connsiteY6" fmla="*/ 0 h 4461469"/>
              <a:gd name="connsiteX7" fmla="*/ 4441372 w 4441372"/>
              <a:gd name="connsiteY7" fmla="*/ 0 h 4461469"/>
              <a:gd name="connsiteX8" fmla="*/ 4441372 w 4441372"/>
              <a:gd name="connsiteY8" fmla="*/ 637353 h 4461469"/>
              <a:gd name="connsiteX9" fmla="*/ 4441372 w 4441372"/>
              <a:gd name="connsiteY9" fmla="*/ 1319320 h 4461469"/>
              <a:gd name="connsiteX10" fmla="*/ 4441372 w 4441372"/>
              <a:gd name="connsiteY10" fmla="*/ 1822829 h 4461469"/>
              <a:gd name="connsiteX11" fmla="*/ 4441372 w 4441372"/>
              <a:gd name="connsiteY11" fmla="*/ 2549411 h 4461469"/>
              <a:gd name="connsiteX12" fmla="*/ 4441372 w 4441372"/>
              <a:gd name="connsiteY12" fmla="*/ 3097534 h 4461469"/>
              <a:gd name="connsiteX13" fmla="*/ 4441372 w 4441372"/>
              <a:gd name="connsiteY13" fmla="*/ 3824116 h 4461469"/>
              <a:gd name="connsiteX14" fmla="*/ 4441372 w 4441372"/>
              <a:gd name="connsiteY14" fmla="*/ 4461469 h 4461469"/>
              <a:gd name="connsiteX15" fmla="*/ 3762477 w 4441372"/>
              <a:gd name="connsiteY15" fmla="*/ 4461469 h 4461469"/>
              <a:gd name="connsiteX16" fmla="*/ 3039167 w 4441372"/>
              <a:gd name="connsiteY16" fmla="*/ 4461469 h 4461469"/>
              <a:gd name="connsiteX17" fmla="*/ 2315858 w 4441372"/>
              <a:gd name="connsiteY17" fmla="*/ 4461469 h 4461469"/>
              <a:gd name="connsiteX18" fmla="*/ 1636963 w 4441372"/>
              <a:gd name="connsiteY18" fmla="*/ 4461469 h 4461469"/>
              <a:gd name="connsiteX19" fmla="*/ 913654 w 4441372"/>
              <a:gd name="connsiteY19" fmla="*/ 4461469 h 4461469"/>
              <a:gd name="connsiteX20" fmla="*/ 0 w 4441372"/>
              <a:gd name="connsiteY20" fmla="*/ 4461469 h 4461469"/>
              <a:gd name="connsiteX21" fmla="*/ 0 w 4441372"/>
              <a:gd name="connsiteY21" fmla="*/ 3824116 h 4461469"/>
              <a:gd name="connsiteX22" fmla="*/ 0 w 4441372"/>
              <a:gd name="connsiteY22" fmla="*/ 3142149 h 4461469"/>
              <a:gd name="connsiteX23" fmla="*/ 0 w 4441372"/>
              <a:gd name="connsiteY23" fmla="*/ 2549411 h 4461469"/>
              <a:gd name="connsiteX24" fmla="*/ 0 w 4441372"/>
              <a:gd name="connsiteY24" fmla="*/ 1912058 h 4461469"/>
              <a:gd name="connsiteX25" fmla="*/ 0 w 4441372"/>
              <a:gd name="connsiteY25" fmla="*/ 1408549 h 4461469"/>
              <a:gd name="connsiteX26" fmla="*/ 0 w 4441372"/>
              <a:gd name="connsiteY26" fmla="*/ 681967 h 4461469"/>
              <a:gd name="connsiteX27" fmla="*/ 0 w 4441372"/>
              <a:gd name="connsiteY27" fmla="*/ 0 h 4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41372" h="4461469" fill="none" extrusionOk="0">
                <a:moveTo>
                  <a:pt x="0" y="0"/>
                </a:moveTo>
                <a:cubicBezTo>
                  <a:pt x="144084" y="-22592"/>
                  <a:pt x="375363" y="2477"/>
                  <a:pt x="501241" y="0"/>
                </a:cubicBezTo>
                <a:cubicBezTo>
                  <a:pt x="627119" y="-2477"/>
                  <a:pt x="880264" y="-15122"/>
                  <a:pt x="1091309" y="0"/>
                </a:cubicBezTo>
                <a:cubicBezTo>
                  <a:pt x="1302354" y="15122"/>
                  <a:pt x="1429935" y="14214"/>
                  <a:pt x="1592549" y="0"/>
                </a:cubicBezTo>
                <a:cubicBezTo>
                  <a:pt x="1755163" y="-14214"/>
                  <a:pt x="2067233" y="-30502"/>
                  <a:pt x="2271445" y="0"/>
                </a:cubicBezTo>
                <a:cubicBezTo>
                  <a:pt x="2475657" y="30502"/>
                  <a:pt x="2743601" y="-8184"/>
                  <a:pt x="2905926" y="0"/>
                </a:cubicBezTo>
                <a:cubicBezTo>
                  <a:pt x="3068251" y="8184"/>
                  <a:pt x="3247215" y="31261"/>
                  <a:pt x="3584822" y="0"/>
                </a:cubicBezTo>
                <a:cubicBezTo>
                  <a:pt x="3922429" y="-31261"/>
                  <a:pt x="4219661" y="468"/>
                  <a:pt x="4441372" y="0"/>
                </a:cubicBezTo>
                <a:cubicBezTo>
                  <a:pt x="4444561" y="204485"/>
                  <a:pt x="4456671" y="447974"/>
                  <a:pt x="4441372" y="637353"/>
                </a:cubicBezTo>
                <a:cubicBezTo>
                  <a:pt x="4426073" y="826732"/>
                  <a:pt x="4410773" y="1103494"/>
                  <a:pt x="4441372" y="1319320"/>
                </a:cubicBezTo>
                <a:cubicBezTo>
                  <a:pt x="4471971" y="1535146"/>
                  <a:pt x="4419340" y="1674014"/>
                  <a:pt x="4441372" y="1822829"/>
                </a:cubicBezTo>
                <a:cubicBezTo>
                  <a:pt x="4463404" y="1971644"/>
                  <a:pt x="4410165" y="2379800"/>
                  <a:pt x="4441372" y="2549411"/>
                </a:cubicBezTo>
                <a:cubicBezTo>
                  <a:pt x="4472579" y="2719022"/>
                  <a:pt x="4417349" y="2946285"/>
                  <a:pt x="4441372" y="3097534"/>
                </a:cubicBezTo>
                <a:cubicBezTo>
                  <a:pt x="4465395" y="3248783"/>
                  <a:pt x="4419599" y="3652159"/>
                  <a:pt x="4441372" y="3824116"/>
                </a:cubicBezTo>
                <a:cubicBezTo>
                  <a:pt x="4463145" y="3996073"/>
                  <a:pt x="4462314" y="4181281"/>
                  <a:pt x="4441372" y="4461469"/>
                </a:cubicBezTo>
                <a:cubicBezTo>
                  <a:pt x="4162460" y="4459325"/>
                  <a:pt x="3921575" y="4451658"/>
                  <a:pt x="3762477" y="4461469"/>
                </a:cubicBezTo>
                <a:cubicBezTo>
                  <a:pt x="3603379" y="4471280"/>
                  <a:pt x="3196216" y="4458266"/>
                  <a:pt x="3039167" y="4461469"/>
                </a:cubicBezTo>
                <a:cubicBezTo>
                  <a:pt x="2882118" y="4464673"/>
                  <a:pt x="2617414" y="4466554"/>
                  <a:pt x="2315858" y="4461469"/>
                </a:cubicBezTo>
                <a:cubicBezTo>
                  <a:pt x="2014302" y="4456384"/>
                  <a:pt x="1958286" y="4468438"/>
                  <a:pt x="1636963" y="4461469"/>
                </a:cubicBezTo>
                <a:cubicBezTo>
                  <a:pt x="1315640" y="4454500"/>
                  <a:pt x="1248077" y="4480723"/>
                  <a:pt x="913654" y="4461469"/>
                </a:cubicBezTo>
                <a:cubicBezTo>
                  <a:pt x="579231" y="4442215"/>
                  <a:pt x="225257" y="4417383"/>
                  <a:pt x="0" y="4461469"/>
                </a:cubicBezTo>
                <a:cubicBezTo>
                  <a:pt x="-28274" y="4324164"/>
                  <a:pt x="22271" y="4111248"/>
                  <a:pt x="0" y="3824116"/>
                </a:cubicBezTo>
                <a:cubicBezTo>
                  <a:pt x="-22271" y="3536984"/>
                  <a:pt x="31976" y="3315923"/>
                  <a:pt x="0" y="3142149"/>
                </a:cubicBezTo>
                <a:cubicBezTo>
                  <a:pt x="-31976" y="2968375"/>
                  <a:pt x="-24553" y="2758656"/>
                  <a:pt x="0" y="2549411"/>
                </a:cubicBezTo>
                <a:cubicBezTo>
                  <a:pt x="24553" y="2340166"/>
                  <a:pt x="14815" y="2227621"/>
                  <a:pt x="0" y="1912058"/>
                </a:cubicBezTo>
                <a:cubicBezTo>
                  <a:pt x="-14815" y="1596495"/>
                  <a:pt x="-23409" y="1583037"/>
                  <a:pt x="0" y="1408549"/>
                </a:cubicBezTo>
                <a:cubicBezTo>
                  <a:pt x="23409" y="1234061"/>
                  <a:pt x="-26765" y="1017143"/>
                  <a:pt x="0" y="681967"/>
                </a:cubicBezTo>
                <a:cubicBezTo>
                  <a:pt x="26765" y="346791"/>
                  <a:pt x="2435" y="238513"/>
                  <a:pt x="0" y="0"/>
                </a:cubicBezTo>
                <a:close/>
              </a:path>
              <a:path w="4441372" h="4461469" stroke="0" extrusionOk="0">
                <a:moveTo>
                  <a:pt x="0" y="0"/>
                </a:moveTo>
                <a:cubicBezTo>
                  <a:pt x="233769" y="-27560"/>
                  <a:pt x="397239" y="2613"/>
                  <a:pt x="590068" y="0"/>
                </a:cubicBezTo>
                <a:cubicBezTo>
                  <a:pt x="782897" y="-2613"/>
                  <a:pt x="1010722" y="-5670"/>
                  <a:pt x="1180136" y="0"/>
                </a:cubicBezTo>
                <a:cubicBezTo>
                  <a:pt x="1349550" y="5670"/>
                  <a:pt x="1627812" y="23558"/>
                  <a:pt x="1770204" y="0"/>
                </a:cubicBezTo>
                <a:cubicBezTo>
                  <a:pt x="1912596" y="-23558"/>
                  <a:pt x="2215885" y="-2889"/>
                  <a:pt x="2493513" y="0"/>
                </a:cubicBezTo>
                <a:cubicBezTo>
                  <a:pt x="2771141" y="2889"/>
                  <a:pt x="2897316" y="-18276"/>
                  <a:pt x="3216822" y="0"/>
                </a:cubicBezTo>
                <a:cubicBezTo>
                  <a:pt x="3536328" y="18276"/>
                  <a:pt x="3523000" y="15158"/>
                  <a:pt x="3762477" y="0"/>
                </a:cubicBezTo>
                <a:cubicBezTo>
                  <a:pt x="4001954" y="-15158"/>
                  <a:pt x="4295768" y="-3703"/>
                  <a:pt x="4441372" y="0"/>
                </a:cubicBezTo>
                <a:cubicBezTo>
                  <a:pt x="4417018" y="309674"/>
                  <a:pt x="4473651" y="499945"/>
                  <a:pt x="4441372" y="681967"/>
                </a:cubicBezTo>
                <a:cubicBezTo>
                  <a:pt x="4409093" y="863989"/>
                  <a:pt x="4462614" y="993234"/>
                  <a:pt x="4441372" y="1230091"/>
                </a:cubicBezTo>
                <a:cubicBezTo>
                  <a:pt x="4420130" y="1466948"/>
                  <a:pt x="4435531" y="1615766"/>
                  <a:pt x="4441372" y="1912058"/>
                </a:cubicBezTo>
                <a:cubicBezTo>
                  <a:pt x="4447213" y="2208350"/>
                  <a:pt x="4472557" y="2241954"/>
                  <a:pt x="4441372" y="2549411"/>
                </a:cubicBezTo>
                <a:cubicBezTo>
                  <a:pt x="4410187" y="2856868"/>
                  <a:pt x="4451598" y="2862302"/>
                  <a:pt x="4441372" y="3097534"/>
                </a:cubicBezTo>
                <a:cubicBezTo>
                  <a:pt x="4431146" y="3332766"/>
                  <a:pt x="4422867" y="3498294"/>
                  <a:pt x="4441372" y="3690272"/>
                </a:cubicBezTo>
                <a:cubicBezTo>
                  <a:pt x="4459877" y="3882250"/>
                  <a:pt x="4431709" y="4117422"/>
                  <a:pt x="4441372" y="4461469"/>
                </a:cubicBezTo>
                <a:cubicBezTo>
                  <a:pt x="4219833" y="4490487"/>
                  <a:pt x="4092872" y="4491870"/>
                  <a:pt x="3762477" y="4461469"/>
                </a:cubicBezTo>
                <a:cubicBezTo>
                  <a:pt x="3432082" y="4431068"/>
                  <a:pt x="3215080" y="4482118"/>
                  <a:pt x="3039167" y="4461469"/>
                </a:cubicBezTo>
                <a:cubicBezTo>
                  <a:pt x="2863254" y="4440821"/>
                  <a:pt x="2618091" y="4443649"/>
                  <a:pt x="2404686" y="4461469"/>
                </a:cubicBezTo>
                <a:cubicBezTo>
                  <a:pt x="2191281" y="4479289"/>
                  <a:pt x="2024822" y="4460285"/>
                  <a:pt x="1859031" y="4461469"/>
                </a:cubicBezTo>
                <a:cubicBezTo>
                  <a:pt x="1693241" y="4462653"/>
                  <a:pt x="1600342" y="4463384"/>
                  <a:pt x="1357791" y="4461469"/>
                </a:cubicBezTo>
                <a:cubicBezTo>
                  <a:pt x="1115240" y="4459554"/>
                  <a:pt x="982915" y="4440467"/>
                  <a:pt x="812137" y="4461469"/>
                </a:cubicBezTo>
                <a:cubicBezTo>
                  <a:pt x="641359" y="4482471"/>
                  <a:pt x="212392" y="4457071"/>
                  <a:pt x="0" y="4461469"/>
                </a:cubicBezTo>
                <a:cubicBezTo>
                  <a:pt x="-11621" y="4231148"/>
                  <a:pt x="23409" y="4043023"/>
                  <a:pt x="0" y="3868731"/>
                </a:cubicBezTo>
                <a:cubicBezTo>
                  <a:pt x="-23409" y="3694439"/>
                  <a:pt x="-10666" y="3487508"/>
                  <a:pt x="0" y="3142149"/>
                </a:cubicBezTo>
                <a:cubicBezTo>
                  <a:pt x="10666" y="2796790"/>
                  <a:pt x="8021" y="2817528"/>
                  <a:pt x="0" y="2504796"/>
                </a:cubicBezTo>
                <a:cubicBezTo>
                  <a:pt x="-8021" y="2192064"/>
                  <a:pt x="-26168" y="2131008"/>
                  <a:pt x="0" y="1956673"/>
                </a:cubicBezTo>
                <a:cubicBezTo>
                  <a:pt x="26168" y="1782338"/>
                  <a:pt x="-13790" y="1520315"/>
                  <a:pt x="0" y="1230091"/>
                </a:cubicBezTo>
                <a:cubicBezTo>
                  <a:pt x="13790" y="939867"/>
                  <a:pt x="-23913" y="916788"/>
                  <a:pt x="0" y="726582"/>
                </a:cubicBezTo>
                <a:cubicBezTo>
                  <a:pt x="23913" y="536376"/>
                  <a:pt x="33305" y="26670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Was ist dir beim Investieren wichtiger – Sicherheit, Ertrag oder Flexibilität? Warum ist das so?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E138F58A-4F58-4190-23C6-056F6ED52842}"/>
              </a:ext>
            </a:extLst>
          </p:cNvPr>
          <p:cNvGrpSpPr/>
          <p:nvPr/>
        </p:nvGrpSpPr>
        <p:grpSpPr>
          <a:xfrm>
            <a:off x="797390" y="1924690"/>
            <a:ext cx="4351422" cy="3880366"/>
            <a:chOff x="134815" y="2051777"/>
            <a:chExt cx="4351422" cy="3880366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F51EA371-A0F7-0EE8-B707-E47E43C770CE}"/>
                </a:ext>
              </a:extLst>
            </p:cNvPr>
            <p:cNvGrpSpPr/>
            <p:nvPr/>
          </p:nvGrpSpPr>
          <p:grpSpPr>
            <a:xfrm>
              <a:off x="854294" y="2717262"/>
              <a:ext cx="2582943" cy="2472177"/>
              <a:chOff x="763675" y="2664487"/>
              <a:chExt cx="2793441" cy="2673648"/>
            </a:xfrm>
            <a:solidFill>
              <a:srgbClr val="E2F0D9"/>
            </a:solidFill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995E1E3A-8D0B-CB14-6D40-EB195237588A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793FFE68-345C-24A1-E96E-5AC6E1889B9F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03FA89B5-2F4B-D506-0C4A-7C1D2EFDB80D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147ED2A3-1157-985F-779C-D07BF13A9E35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D782ED2B-8D06-5B1D-DF78-7224FD1824A9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CBE7763D-88AD-B0D2-B70E-445F9349CA28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8DBDBF4E-DBF8-2815-878C-00E4B7DF0BC8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2ABC20D4-9229-4CED-F327-160A1EDF649C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C0FC65D2-00CE-A050-B600-8557604C8192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8D06A5FA-AEE9-2A91-527B-8FF22276608E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BAF895D2-D416-34FF-3350-604DE941D8A1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02EC87E3-8F6E-2362-32B0-59067682149E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2F3376CE-CF70-C6CF-2C76-83236DAC29B6}"/>
                </a:ext>
              </a:extLst>
            </p:cNvPr>
            <p:cNvGrpSpPr/>
            <p:nvPr/>
          </p:nvGrpSpPr>
          <p:grpSpPr>
            <a:xfrm>
              <a:off x="134815" y="2051777"/>
              <a:ext cx="3974961" cy="3804500"/>
              <a:chOff x="763675" y="2664487"/>
              <a:chExt cx="2793441" cy="2673648"/>
            </a:xfrm>
            <a:solidFill>
              <a:srgbClr val="C5D8FF"/>
            </a:solidFill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36267C36-D79E-493C-F23D-3C7E40E3A8E5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0E133731-6021-7E17-9E3D-2AE24D0C5013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AAEED8BD-793E-BA3A-C238-3757350DC0B9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35DC1149-A53D-AAB8-E5A5-4ED0E5B8E810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37E5B1AE-F479-2A70-4EC8-8C0453E888E7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EFA79775-A4A9-A23B-0605-471982E247DF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5CF47609-DC45-CB75-C467-C62181C9B16C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BE15B318-40E6-E4E8-A5C7-CF9F029FB10D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A18BF6D1-9537-55AF-812B-36B1339E5D2B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F5BC4ADE-7D3E-E280-A599-E9427CB94AB7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B1C90951-BF52-4AFC-7CB4-F2A758E9BF73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721DCEC1-EFA5-0FC8-111E-F5DD8704B1BE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4" name="Pfeil: nach rechts gekrümmt 33">
              <a:extLst>
                <a:ext uri="{FF2B5EF4-FFF2-40B4-BE49-F238E27FC236}">
                  <a16:creationId xmlns:a16="http://schemas.microsoft.com/office/drawing/2014/main" id="{56141D04-61FE-75D2-9C34-223B2382C7F1}"/>
                </a:ext>
              </a:extLst>
            </p:cNvPr>
            <p:cNvSpPr/>
            <p:nvPr/>
          </p:nvSpPr>
          <p:spPr>
            <a:xfrm>
              <a:off x="1350715" y="3349450"/>
              <a:ext cx="597828" cy="1292050"/>
            </a:xfrm>
            <a:prstGeom prst="curvedRightArrow">
              <a:avLst/>
            </a:prstGeom>
            <a:solidFill>
              <a:srgbClr val="E2F0D9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35" name="Pfeil: nach links gekrümmt 34">
              <a:extLst>
                <a:ext uri="{FF2B5EF4-FFF2-40B4-BE49-F238E27FC236}">
                  <a16:creationId xmlns:a16="http://schemas.microsoft.com/office/drawing/2014/main" id="{9EEE0BD0-89C2-4CDC-998A-8628A59EA49C}"/>
                </a:ext>
              </a:extLst>
            </p:cNvPr>
            <p:cNvSpPr/>
            <p:nvPr/>
          </p:nvSpPr>
          <p:spPr>
            <a:xfrm>
              <a:off x="3654857" y="2277344"/>
              <a:ext cx="831380" cy="3654799"/>
            </a:xfrm>
            <a:prstGeom prst="curvedLeftArrow">
              <a:avLst/>
            </a:prstGeom>
            <a:solidFill>
              <a:srgbClr val="C5D8FF"/>
            </a:solidFill>
            <a:ln>
              <a:solidFill>
                <a:srgbClr val="538C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7543351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3D631F-1F63-33AF-F375-54B7A6A08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B4C3229-1395-3B7C-8C1D-47CED1485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Austausch im Zirkel – Runde 2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654DB76-0EA5-EFDC-AC41-876865E30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35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E7EB1DE9-E953-F9F7-958D-E6776C18343E}"/>
              </a:ext>
            </a:extLst>
          </p:cNvPr>
          <p:cNvSpPr/>
          <p:nvPr/>
        </p:nvSpPr>
        <p:spPr>
          <a:xfrm>
            <a:off x="6772589" y="1551808"/>
            <a:ext cx="4441372" cy="4461469"/>
          </a:xfrm>
          <a:custGeom>
            <a:avLst/>
            <a:gdLst>
              <a:gd name="connsiteX0" fmla="*/ 0 w 4441372"/>
              <a:gd name="connsiteY0" fmla="*/ 0 h 4461469"/>
              <a:gd name="connsiteX1" fmla="*/ 501241 w 4441372"/>
              <a:gd name="connsiteY1" fmla="*/ 0 h 4461469"/>
              <a:gd name="connsiteX2" fmla="*/ 1091309 w 4441372"/>
              <a:gd name="connsiteY2" fmla="*/ 0 h 4461469"/>
              <a:gd name="connsiteX3" fmla="*/ 1592549 w 4441372"/>
              <a:gd name="connsiteY3" fmla="*/ 0 h 4461469"/>
              <a:gd name="connsiteX4" fmla="*/ 2271445 w 4441372"/>
              <a:gd name="connsiteY4" fmla="*/ 0 h 4461469"/>
              <a:gd name="connsiteX5" fmla="*/ 2905926 w 4441372"/>
              <a:gd name="connsiteY5" fmla="*/ 0 h 4461469"/>
              <a:gd name="connsiteX6" fmla="*/ 3584822 w 4441372"/>
              <a:gd name="connsiteY6" fmla="*/ 0 h 4461469"/>
              <a:gd name="connsiteX7" fmla="*/ 4441372 w 4441372"/>
              <a:gd name="connsiteY7" fmla="*/ 0 h 4461469"/>
              <a:gd name="connsiteX8" fmla="*/ 4441372 w 4441372"/>
              <a:gd name="connsiteY8" fmla="*/ 637353 h 4461469"/>
              <a:gd name="connsiteX9" fmla="*/ 4441372 w 4441372"/>
              <a:gd name="connsiteY9" fmla="*/ 1319320 h 4461469"/>
              <a:gd name="connsiteX10" fmla="*/ 4441372 w 4441372"/>
              <a:gd name="connsiteY10" fmla="*/ 1822829 h 4461469"/>
              <a:gd name="connsiteX11" fmla="*/ 4441372 w 4441372"/>
              <a:gd name="connsiteY11" fmla="*/ 2549411 h 4461469"/>
              <a:gd name="connsiteX12" fmla="*/ 4441372 w 4441372"/>
              <a:gd name="connsiteY12" fmla="*/ 3097534 h 4461469"/>
              <a:gd name="connsiteX13" fmla="*/ 4441372 w 4441372"/>
              <a:gd name="connsiteY13" fmla="*/ 3824116 h 4461469"/>
              <a:gd name="connsiteX14" fmla="*/ 4441372 w 4441372"/>
              <a:gd name="connsiteY14" fmla="*/ 4461469 h 4461469"/>
              <a:gd name="connsiteX15" fmla="*/ 3762477 w 4441372"/>
              <a:gd name="connsiteY15" fmla="*/ 4461469 h 4461469"/>
              <a:gd name="connsiteX16" fmla="*/ 3039167 w 4441372"/>
              <a:gd name="connsiteY16" fmla="*/ 4461469 h 4461469"/>
              <a:gd name="connsiteX17" fmla="*/ 2315858 w 4441372"/>
              <a:gd name="connsiteY17" fmla="*/ 4461469 h 4461469"/>
              <a:gd name="connsiteX18" fmla="*/ 1636963 w 4441372"/>
              <a:gd name="connsiteY18" fmla="*/ 4461469 h 4461469"/>
              <a:gd name="connsiteX19" fmla="*/ 913654 w 4441372"/>
              <a:gd name="connsiteY19" fmla="*/ 4461469 h 4461469"/>
              <a:gd name="connsiteX20" fmla="*/ 0 w 4441372"/>
              <a:gd name="connsiteY20" fmla="*/ 4461469 h 4461469"/>
              <a:gd name="connsiteX21" fmla="*/ 0 w 4441372"/>
              <a:gd name="connsiteY21" fmla="*/ 3824116 h 4461469"/>
              <a:gd name="connsiteX22" fmla="*/ 0 w 4441372"/>
              <a:gd name="connsiteY22" fmla="*/ 3142149 h 4461469"/>
              <a:gd name="connsiteX23" fmla="*/ 0 w 4441372"/>
              <a:gd name="connsiteY23" fmla="*/ 2549411 h 4461469"/>
              <a:gd name="connsiteX24" fmla="*/ 0 w 4441372"/>
              <a:gd name="connsiteY24" fmla="*/ 1912058 h 4461469"/>
              <a:gd name="connsiteX25" fmla="*/ 0 w 4441372"/>
              <a:gd name="connsiteY25" fmla="*/ 1408549 h 4461469"/>
              <a:gd name="connsiteX26" fmla="*/ 0 w 4441372"/>
              <a:gd name="connsiteY26" fmla="*/ 681967 h 4461469"/>
              <a:gd name="connsiteX27" fmla="*/ 0 w 4441372"/>
              <a:gd name="connsiteY27" fmla="*/ 0 h 4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41372" h="4461469" fill="none" extrusionOk="0">
                <a:moveTo>
                  <a:pt x="0" y="0"/>
                </a:moveTo>
                <a:cubicBezTo>
                  <a:pt x="144084" y="-22592"/>
                  <a:pt x="375363" y="2477"/>
                  <a:pt x="501241" y="0"/>
                </a:cubicBezTo>
                <a:cubicBezTo>
                  <a:pt x="627119" y="-2477"/>
                  <a:pt x="880264" y="-15122"/>
                  <a:pt x="1091309" y="0"/>
                </a:cubicBezTo>
                <a:cubicBezTo>
                  <a:pt x="1302354" y="15122"/>
                  <a:pt x="1429935" y="14214"/>
                  <a:pt x="1592549" y="0"/>
                </a:cubicBezTo>
                <a:cubicBezTo>
                  <a:pt x="1755163" y="-14214"/>
                  <a:pt x="2067233" y="-30502"/>
                  <a:pt x="2271445" y="0"/>
                </a:cubicBezTo>
                <a:cubicBezTo>
                  <a:pt x="2475657" y="30502"/>
                  <a:pt x="2743601" y="-8184"/>
                  <a:pt x="2905926" y="0"/>
                </a:cubicBezTo>
                <a:cubicBezTo>
                  <a:pt x="3068251" y="8184"/>
                  <a:pt x="3247215" y="31261"/>
                  <a:pt x="3584822" y="0"/>
                </a:cubicBezTo>
                <a:cubicBezTo>
                  <a:pt x="3922429" y="-31261"/>
                  <a:pt x="4219661" y="468"/>
                  <a:pt x="4441372" y="0"/>
                </a:cubicBezTo>
                <a:cubicBezTo>
                  <a:pt x="4444561" y="204485"/>
                  <a:pt x="4456671" y="447974"/>
                  <a:pt x="4441372" y="637353"/>
                </a:cubicBezTo>
                <a:cubicBezTo>
                  <a:pt x="4426073" y="826732"/>
                  <a:pt x="4410773" y="1103494"/>
                  <a:pt x="4441372" y="1319320"/>
                </a:cubicBezTo>
                <a:cubicBezTo>
                  <a:pt x="4471971" y="1535146"/>
                  <a:pt x="4419340" y="1674014"/>
                  <a:pt x="4441372" y="1822829"/>
                </a:cubicBezTo>
                <a:cubicBezTo>
                  <a:pt x="4463404" y="1971644"/>
                  <a:pt x="4410165" y="2379800"/>
                  <a:pt x="4441372" y="2549411"/>
                </a:cubicBezTo>
                <a:cubicBezTo>
                  <a:pt x="4472579" y="2719022"/>
                  <a:pt x="4417349" y="2946285"/>
                  <a:pt x="4441372" y="3097534"/>
                </a:cubicBezTo>
                <a:cubicBezTo>
                  <a:pt x="4465395" y="3248783"/>
                  <a:pt x="4419599" y="3652159"/>
                  <a:pt x="4441372" y="3824116"/>
                </a:cubicBezTo>
                <a:cubicBezTo>
                  <a:pt x="4463145" y="3996073"/>
                  <a:pt x="4462314" y="4181281"/>
                  <a:pt x="4441372" y="4461469"/>
                </a:cubicBezTo>
                <a:cubicBezTo>
                  <a:pt x="4162460" y="4459325"/>
                  <a:pt x="3921575" y="4451658"/>
                  <a:pt x="3762477" y="4461469"/>
                </a:cubicBezTo>
                <a:cubicBezTo>
                  <a:pt x="3603379" y="4471280"/>
                  <a:pt x="3196216" y="4458266"/>
                  <a:pt x="3039167" y="4461469"/>
                </a:cubicBezTo>
                <a:cubicBezTo>
                  <a:pt x="2882118" y="4464673"/>
                  <a:pt x="2617414" y="4466554"/>
                  <a:pt x="2315858" y="4461469"/>
                </a:cubicBezTo>
                <a:cubicBezTo>
                  <a:pt x="2014302" y="4456384"/>
                  <a:pt x="1958286" y="4468438"/>
                  <a:pt x="1636963" y="4461469"/>
                </a:cubicBezTo>
                <a:cubicBezTo>
                  <a:pt x="1315640" y="4454500"/>
                  <a:pt x="1248077" y="4480723"/>
                  <a:pt x="913654" y="4461469"/>
                </a:cubicBezTo>
                <a:cubicBezTo>
                  <a:pt x="579231" y="4442215"/>
                  <a:pt x="225257" y="4417383"/>
                  <a:pt x="0" y="4461469"/>
                </a:cubicBezTo>
                <a:cubicBezTo>
                  <a:pt x="-28274" y="4324164"/>
                  <a:pt x="22271" y="4111248"/>
                  <a:pt x="0" y="3824116"/>
                </a:cubicBezTo>
                <a:cubicBezTo>
                  <a:pt x="-22271" y="3536984"/>
                  <a:pt x="31976" y="3315923"/>
                  <a:pt x="0" y="3142149"/>
                </a:cubicBezTo>
                <a:cubicBezTo>
                  <a:pt x="-31976" y="2968375"/>
                  <a:pt x="-24553" y="2758656"/>
                  <a:pt x="0" y="2549411"/>
                </a:cubicBezTo>
                <a:cubicBezTo>
                  <a:pt x="24553" y="2340166"/>
                  <a:pt x="14815" y="2227621"/>
                  <a:pt x="0" y="1912058"/>
                </a:cubicBezTo>
                <a:cubicBezTo>
                  <a:pt x="-14815" y="1596495"/>
                  <a:pt x="-23409" y="1583037"/>
                  <a:pt x="0" y="1408549"/>
                </a:cubicBezTo>
                <a:cubicBezTo>
                  <a:pt x="23409" y="1234061"/>
                  <a:pt x="-26765" y="1017143"/>
                  <a:pt x="0" y="681967"/>
                </a:cubicBezTo>
                <a:cubicBezTo>
                  <a:pt x="26765" y="346791"/>
                  <a:pt x="2435" y="238513"/>
                  <a:pt x="0" y="0"/>
                </a:cubicBezTo>
                <a:close/>
              </a:path>
              <a:path w="4441372" h="4461469" stroke="0" extrusionOk="0">
                <a:moveTo>
                  <a:pt x="0" y="0"/>
                </a:moveTo>
                <a:cubicBezTo>
                  <a:pt x="233769" y="-27560"/>
                  <a:pt x="397239" y="2613"/>
                  <a:pt x="590068" y="0"/>
                </a:cubicBezTo>
                <a:cubicBezTo>
                  <a:pt x="782897" y="-2613"/>
                  <a:pt x="1010722" y="-5670"/>
                  <a:pt x="1180136" y="0"/>
                </a:cubicBezTo>
                <a:cubicBezTo>
                  <a:pt x="1349550" y="5670"/>
                  <a:pt x="1627812" y="23558"/>
                  <a:pt x="1770204" y="0"/>
                </a:cubicBezTo>
                <a:cubicBezTo>
                  <a:pt x="1912596" y="-23558"/>
                  <a:pt x="2215885" y="-2889"/>
                  <a:pt x="2493513" y="0"/>
                </a:cubicBezTo>
                <a:cubicBezTo>
                  <a:pt x="2771141" y="2889"/>
                  <a:pt x="2897316" y="-18276"/>
                  <a:pt x="3216822" y="0"/>
                </a:cubicBezTo>
                <a:cubicBezTo>
                  <a:pt x="3536328" y="18276"/>
                  <a:pt x="3523000" y="15158"/>
                  <a:pt x="3762477" y="0"/>
                </a:cubicBezTo>
                <a:cubicBezTo>
                  <a:pt x="4001954" y="-15158"/>
                  <a:pt x="4295768" y="-3703"/>
                  <a:pt x="4441372" y="0"/>
                </a:cubicBezTo>
                <a:cubicBezTo>
                  <a:pt x="4417018" y="309674"/>
                  <a:pt x="4473651" y="499945"/>
                  <a:pt x="4441372" y="681967"/>
                </a:cubicBezTo>
                <a:cubicBezTo>
                  <a:pt x="4409093" y="863989"/>
                  <a:pt x="4462614" y="993234"/>
                  <a:pt x="4441372" y="1230091"/>
                </a:cubicBezTo>
                <a:cubicBezTo>
                  <a:pt x="4420130" y="1466948"/>
                  <a:pt x="4435531" y="1615766"/>
                  <a:pt x="4441372" y="1912058"/>
                </a:cubicBezTo>
                <a:cubicBezTo>
                  <a:pt x="4447213" y="2208350"/>
                  <a:pt x="4472557" y="2241954"/>
                  <a:pt x="4441372" y="2549411"/>
                </a:cubicBezTo>
                <a:cubicBezTo>
                  <a:pt x="4410187" y="2856868"/>
                  <a:pt x="4451598" y="2862302"/>
                  <a:pt x="4441372" y="3097534"/>
                </a:cubicBezTo>
                <a:cubicBezTo>
                  <a:pt x="4431146" y="3332766"/>
                  <a:pt x="4422867" y="3498294"/>
                  <a:pt x="4441372" y="3690272"/>
                </a:cubicBezTo>
                <a:cubicBezTo>
                  <a:pt x="4459877" y="3882250"/>
                  <a:pt x="4431709" y="4117422"/>
                  <a:pt x="4441372" y="4461469"/>
                </a:cubicBezTo>
                <a:cubicBezTo>
                  <a:pt x="4219833" y="4490487"/>
                  <a:pt x="4092872" y="4491870"/>
                  <a:pt x="3762477" y="4461469"/>
                </a:cubicBezTo>
                <a:cubicBezTo>
                  <a:pt x="3432082" y="4431068"/>
                  <a:pt x="3215080" y="4482118"/>
                  <a:pt x="3039167" y="4461469"/>
                </a:cubicBezTo>
                <a:cubicBezTo>
                  <a:pt x="2863254" y="4440821"/>
                  <a:pt x="2618091" y="4443649"/>
                  <a:pt x="2404686" y="4461469"/>
                </a:cubicBezTo>
                <a:cubicBezTo>
                  <a:pt x="2191281" y="4479289"/>
                  <a:pt x="2024822" y="4460285"/>
                  <a:pt x="1859031" y="4461469"/>
                </a:cubicBezTo>
                <a:cubicBezTo>
                  <a:pt x="1693241" y="4462653"/>
                  <a:pt x="1600342" y="4463384"/>
                  <a:pt x="1357791" y="4461469"/>
                </a:cubicBezTo>
                <a:cubicBezTo>
                  <a:pt x="1115240" y="4459554"/>
                  <a:pt x="982915" y="4440467"/>
                  <a:pt x="812137" y="4461469"/>
                </a:cubicBezTo>
                <a:cubicBezTo>
                  <a:pt x="641359" y="4482471"/>
                  <a:pt x="212392" y="4457071"/>
                  <a:pt x="0" y="4461469"/>
                </a:cubicBezTo>
                <a:cubicBezTo>
                  <a:pt x="-11621" y="4231148"/>
                  <a:pt x="23409" y="4043023"/>
                  <a:pt x="0" y="3868731"/>
                </a:cubicBezTo>
                <a:cubicBezTo>
                  <a:pt x="-23409" y="3694439"/>
                  <a:pt x="-10666" y="3487508"/>
                  <a:pt x="0" y="3142149"/>
                </a:cubicBezTo>
                <a:cubicBezTo>
                  <a:pt x="10666" y="2796790"/>
                  <a:pt x="8021" y="2817528"/>
                  <a:pt x="0" y="2504796"/>
                </a:cubicBezTo>
                <a:cubicBezTo>
                  <a:pt x="-8021" y="2192064"/>
                  <a:pt x="-26168" y="2131008"/>
                  <a:pt x="0" y="1956673"/>
                </a:cubicBezTo>
                <a:cubicBezTo>
                  <a:pt x="26168" y="1782338"/>
                  <a:pt x="-13790" y="1520315"/>
                  <a:pt x="0" y="1230091"/>
                </a:cubicBezTo>
                <a:cubicBezTo>
                  <a:pt x="13790" y="939867"/>
                  <a:pt x="-23913" y="916788"/>
                  <a:pt x="0" y="726582"/>
                </a:cubicBezTo>
                <a:cubicBezTo>
                  <a:pt x="23913" y="536376"/>
                  <a:pt x="33305" y="26670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Welche Anlageform würdest du aktuell am ehesten wählen und warum?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AE946E71-8EA3-C0B9-D64A-495ED1B4E1E6}"/>
              </a:ext>
            </a:extLst>
          </p:cNvPr>
          <p:cNvGrpSpPr/>
          <p:nvPr/>
        </p:nvGrpSpPr>
        <p:grpSpPr>
          <a:xfrm>
            <a:off x="797390" y="1924690"/>
            <a:ext cx="4351422" cy="3880366"/>
            <a:chOff x="134815" y="2051777"/>
            <a:chExt cx="4351422" cy="3880366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81BB0A61-BDAD-3920-DB69-AFF866553C63}"/>
                </a:ext>
              </a:extLst>
            </p:cNvPr>
            <p:cNvGrpSpPr/>
            <p:nvPr/>
          </p:nvGrpSpPr>
          <p:grpSpPr>
            <a:xfrm>
              <a:off x="854294" y="2717262"/>
              <a:ext cx="2582943" cy="2472177"/>
              <a:chOff x="763675" y="2664487"/>
              <a:chExt cx="2793441" cy="2673648"/>
            </a:xfrm>
            <a:solidFill>
              <a:srgbClr val="E2F0D9"/>
            </a:solidFill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E618F3BE-B02C-0F05-EB38-5086B402721C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92075589-6BC4-3629-6A4A-A2C9C083BCCE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6F6649D4-BC80-FBEF-E2FC-2B441CD53722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49C7475F-9A41-D59D-F5DB-DBD9732F4A46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008E8FBD-F91F-E2A0-D09E-210587A6A667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313A4C14-9DC1-F032-2A7E-AC202BEC7505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AF516704-2415-006D-E8A3-302436AFC626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A7279776-9340-24B4-6468-FEB027120BC4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A4D2AD80-0999-4052-6D85-B58E6AC202E4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DD1563C1-1CA1-873B-F059-A904FAAE30CC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893F9A2D-FAC2-75D7-A641-85E07137F1BD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D36FC6EE-E6E8-CC1A-FC24-991A02BA3833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85997A40-6DD8-A895-69D8-112A4C037376}"/>
                </a:ext>
              </a:extLst>
            </p:cNvPr>
            <p:cNvGrpSpPr/>
            <p:nvPr/>
          </p:nvGrpSpPr>
          <p:grpSpPr>
            <a:xfrm>
              <a:off x="134815" y="2051777"/>
              <a:ext cx="3974961" cy="3804500"/>
              <a:chOff x="763675" y="2664487"/>
              <a:chExt cx="2793441" cy="2673648"/>
            </a:xfrm>
            <a:solidFill>
              <a:srgbClr val="C5D8FF"/>
            </a:solidFill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F9176463-5FEC-A7C8-74F3-64E140C23B23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12DE55C4-E183-BB6A-9C25-F4A40AF73EAC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29FEB1C1-0DDA-1AA5-D9BF-F16A482CF1D5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8BD0B5DE-489C-1F99-0D7D-C76A1BE3EB46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934DEC7D-1ED8-04E4-F0AF-5985F50A398B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1B04C67F-8883-A2C5-630F-8F9D4E4765C2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E317197F-C0F4-4486-D942-6A6CABE3E652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95FEE62F-CB8B-8F05-D0F4-55F5594B7EEA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A58EB42E-9993-A258-AC34-A8BBA02608FD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69E3695A-1FF9-22AF-5CC5-E017975FFE67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48B37791-1C39-9CAD-931B-EC0646EBE8F5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E51F310B-CD21-1894-7417-4F447C523042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4" name="Pfeil: nach rechts gekrümmt 33">
              <a:extLst>
                <a:ext uri="{FF2B5EF4-FFF2-40B4-BE49-F238E27FC236}">
                  <a16:creationId xmlns:a16="http://schemas.microsoft.com/office/drawing/2014/main" id="{FEC9BA8F-8D92-DE0C-0565-9CF352528B3F}"/>
                </a:ext>
              </a:extLst>
            </p:cNvPr>
            <p:cNvSpPr/>
            <p:nvPr/>
          </p:nvSpPr>
          <p:spPr>
            <a:xfrm>
              <a:off x="1350715" y="3349450"/>
              <a:ext cx="597828" cy="1292050"/>
            </a:xfrm>
            <a:prstGeom prst="curvedRightArrow">
              <a:avLst/>
            </a:prstGeom>
            <a:solidFill>
              <a:srgbClr val="E2F0D9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35" name="Pfeil: nach links gekrümmt 34">
              <a:extLst>
                <a:ext uri="{FF2B5EF4-FFF2-40B4-BE49-F238E27FC236}">
                  <a16:creationId xmlns:a16="http://schemas.microsoft.com/office/drawing/2014/main" id="{13CBD87B-6D88-3DD9-41A5-ED5E9BE97C27}"/>
                </a:ext>
              </a:extLst>
            </p:cNvPr>
            <p:cNvSpPr/>
            <p:nvPr/>
          </p:nvSpPr>
          <p:spPr>
            <a:xfrm>
              <a:off x="3654857" y="2277344"/>
              <a:ext cx="831380" cy="3654799"/>
            </a:xfrm>
            <a:prstGeom prst="curvedLeftArrow">
              <a:avLst/>
            </a:prstGeom>
            <a:solidFill>
              <a:srgbClr val="C5D8FF"/>
            </a:solidFill>
            <a:ln>
              <a:solidFill>
                <a:srgbClr val="538C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00874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1E09A8-FE47-4E62-C939-C519E5ADEE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96D44-37E3-BBD0-6C3C-BB44C12B0A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Austausch im Zirkel – Runde 3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F995D37-D529-A3F2-F7D5-0F2441665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36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D343598-70FA-8E09-B661-5F8E38D3095E}"/>
              </a:ext>
            </a:extLst>
          </p:cNvPr>
          <p:cNvSpPr/>
          <p:nvPr/>
        </p:nvSpPr>
        <p:spPr>
          <a:xfrm>
            <a:off x="6772589" y="1551808"/>
            <a:ext cx="4441372" cy="4461469"/>
          </a:xfrm>
          <a:custGeom>
            <a:avLst/>
            <a:gdLst>
              <a:gd name="connsiteX0" fmla="*/ 0 w 4441372"/>
              <a:gd name="connsiteY0" fmla="*/ 0 h 4461469"/>
              <a:gd name="connsiteX1" fmla="*/ 501241 w 4441372"/>
              <a:gd name="connsiteY1" fmla="*/ 0 h 4461469"/>
              <a:gd name="connsiteX2" fmla="*/ 1091309 w 4441372"/>
              <a:gd name="connsiteY2" fmla="*/ 0 h 4461469"/>
              <a:gd name="connsiteX3" fmla="*/ 1592549 w 4441372"/>
              <a:gd name="connsiteY3" fmla="*/ 0 h 4461469"/>
              <a:gd name="connsiteX4" fmla="*/ 2271445 w 4441372"/>
              <a:gd name="connsiteY4" fmla="*/ 0 h 4461469"/>
              <a:gd name="connsiteX5" fmla="*/ 2905926 w 4441372"/>
              <a:gd name="connsiteY5" fmla="*/ 0 h 4461469"/>
              <a:gd name="connsiteX6" fmla="*/ 3584822 w 4441372"/>
              <a:gd name="connsiteY6" fmla="*/ 0 h 4461469"/>
              <a:gd name="connsiteX7" fmla="*/ 4441372 w 4441372"/>
              <a:gd name="connsiteY7" fmla="*/ 0 h 4461469"/>
              <a:gd name="connsiteX8" fmla="*/ 4441372 w 4441372"/>
              <a:gd name="connsiteY8" fmla="*/ 637353 h 4461469"/>
              <a:gd name="connsiteX9" fmla="*/ 4441372 w 4441372"/>
              <a:gd name="connsiteY9" fmla="*/ 1319320 h 4461469"/>
              <a:gd name="connsiteX10" fmla="*/ 4441372 w 4441372"/>
              <a:gd name="connsiteY10" fmla="*/ 1822829 h 4461469"/>
              <a:gd name="connsiteX11" fmla="*/ 4441372 w 4441372"/>
              <a:gd name="connsiteY11" fmla="*/ 2549411 h 4461469"/>
              <a:gd name="connsiteX12" fmla="*/ 4441372 w 4441372"/>
              <a:gd name="connsiteY12" fmla="*/ 3097534 h 4461469"/>
              <a:gd name="connsiteX13" fmla="*/ 4441372 w 4441372"/>
              <a:gd name="connsiteY13" fmla="*/ 3824116 h 4461469"/>
              <a:gd name="connsiteX14" fmla="*/ 4441372 w 4441372"/>
              <a:gd name="connsiteY14" fmla="*/ 4461469 h 4461469"/>
              <a:gd name="connsiteX15" fmla="*/ 3762477 w 4441372"/>
              <a:gd name="connsiteY15" fmla="*/ 4461469 h 4461469"/>
              <a:gd name="connsiteX16" fmla="*/ 3039167 w 4441372"/>
              <a:gd name="connsiteY16" fmla="*/ 4461469 h 4461469"/>
              <a:gd name="connsiteX17" fmla="*/ 2315858 w 4441372"/>
              <a:gd name="connsiteY17" fmla="*/ 4461469 h 4461469"/>
              <a:gd name="connsiteX18" fmla="*/ 1636963 w 4441372"/>
              <a:gd name="connsiteY18" fmla="*/ 4461469 h 4461469"/>
              <a:gd name="connsiteX19" fmla="*/ 913654 w 4441372"/>
              <a:gd name="connsiteY19" fmla="*/ 4461469 h 4461469"/>
              <a:gd name="connsiteX20" fmla="*/ 0 w 4441372"/>
              <a:gd name="connsiteY20" fmla="*/ 4461469 h 4461469"/>
              <a:gd name="connsiteX21" fmla="*/ 0 w 4441372"/>
              <a:gd name="connsiteY21" fmla="*/ 3824116 h 4461469"/>
              <a:gd name="connsiteX22" fmla="*/ 0 w 4441372"/>
              <a:gd name="connsiteY22" fmla="*/ 3142149 h 4461469"/>
              <a:gd name="connsiteX23" fmla="*/ 0 w 4441372"/>
              <a:gd name="connsiteY23" fmla="*/ 2549411 h 4461469"/>
              <a:gd name="connsiteX24" fmla="*/ 0 w 4441372"/>
              <a:gd name="connsiteY24" fmla="*/ 1912058 h 4461469"/>
              <a:gd name="connsiteX25" fmla="*/ 0 w 4441372"/>
              <a:gd name="connsiteY25" fmla="*/ 1408549 h 4461469"/>
              <a:gd name="connsiteX26" fmla="*/ 0 w 4441372"/>
              <a:gd name="connsiteY26" fmla="*/ 681967 h 4461469"/>
              <a:gd name="connsiteX27" fmla="*/ 0 w 4441372"/>
              <a:gd name="connsiteY27" fmla="*/ 0 h 4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41372" h="4461469" fill="none" extrusionOk="0">
                <a:moveTo>
                  <a:pt x="0" y="0"/>
                </a:moveTo>
                <a:cubicBezTo>
                  <a:pt x="144084" y="-22592"/>
                  <a:pt x="375363" y="2477"/>
                  <a:pt x="501241" y="0"/>
                </a:cubicBezTo>
                <a:cubicBezTo>
                  <a:pt x="627119" y="-2477"/>
                  <a:pt x="880264" y="-15122"/>
                  <a:pt x="1091309" y="0"/>
                </a:cubicBezTo>
                <a:cubicBezTo>
                  <a:pt x="1302354" y="15122"/>
                  <a:pt x="1429935" y="14214"/>
                  <a:pt x="1592549" y="0"/>
                </a:cubicBezTo>
                <a:cubicBezTo>
                  <a:pt x="1755163" y="-14214"/>
                  <a:pt x="2067233" y="-30502"/>
                  <a:pt x="2271445" y="0"/>
                </a:cubicBezTo>
                <a:cubicBezTo>
                  <a:pt x="2475657" y="30502"/>
                  <a:pt x="2743601" y="-8184"/>
                  <a:pt x="2905926" y="0"/>
                </a:cubicBezTo>
                <a:cubicBezTo>
                  <a:pt x="3068251" y="8184"/>
                  <a:pt x="3247215" y="31261"/>
                  <a:pt x="3584822" y="0"/>
                </a:cubicBezTo>
                <a:cubicBezTo>
                  <a:pt x="3922429" y="-31261"/>
                  <a:pt x="4219661" y="468"/>
                  <a:pt x="4441372" y="0"/>
                </a:cubicBezTo>
                <a:cubicBezTo>
                  <a:pt x="4444561" y="204485"/>
                  <a:pt x="4456671" y="447974"/>
                  <a:pt x="4441372" y="637353"/>
                </a:cubicBezTo>
                <a:cubicBezTo>
                  <a:pt x="4426073" y="826732"/>
                  <a:pt x="4410773" y="1103494"/>
                  <a:pt x="4441372" y="1319320"/>
                </a:cubicBezTo>
                <a:cubicBezTo>
                  <a:pt x="4471971" y="1535146"/>
                  <a:pt x="4419340" y="1674014"/>
                  <a:pt x="4441372" y="1822829"/>
                </a:cubicBezTo>
                <a:cubicBezTo>
                  <a:pt x="4463404" y="1971644"/>
                  <a:pt x="4410165" y="2379800"/>
                  <a:pt x="4441372" y="2549411"/>
                </a:cubicBezTo>
                <a:cubicBezTo>
                  <a:pt x="4472579" y="2719022"/>
                  <a:pt x="4417349" y="2946285"/>
                  <a:pt x="4441372" y="3097534"/>
                </a:cubicBezTo>
                <a:cubicBezTo>
                  <a:pt x="4465395" y="3248783"/>
                  <a:pt x="4419599" y="3652159"/>
                  <a:pt x="4441372" y="3824116"/>
                </a:cubicBezTo>
                <a:cubicBezTo>
                  <a:pt x="4463145" y="3996073"/>
                  <a:pt x="4462314" y="4181281"/>
                  <a:pt x="4441372" y="4461469"/>
                </a:cubicBezTo>
                <a:cubicBezTo>
                  <a:pt x="4162460" y="4459325"/>
                  <a:pt x="3921575" y="4451658"/>
                  <a:pt x="3762477" y="4461469"/>
                </a:cubicBezTo>
                <a:cubicBezTo>
                  <a:pt x="3603379" y="4471280"/>
                  <a:pt x="3196216" y="4458266"/>
                  <a:pt x="3039167" y="4461469"/>
                </a:cubicBezTo>
                <a:cubicBezTo>
                  <a:pt x="2882118" y="4464673"/>
                  <a:pt x="2617414" y="4466554"/>
                  <a:pt x="2315858" y="4461469"/>
                </a:cubicBezTo>
                <a:cubicBezTo>
                  <a:pt x="2014302" y="4456384"/>
                  <a:pt x="1958286" y="4468438"/>
                  <a:pt x="1636963" y="4461469"/>
                </a:cubicBezTo>
                <a:cubicBezTo>
                  <a:pt x="1315640" y="4454500"/>
                  <a:pt x="1248077" y="4480723"/>
                  <a:pt x="913654" y="4461469"/>
                </a:cubicBezTo>
                <a:cubicBezTo>
                  <a:pt x="579231" y="4442215"/>
                  <a:pt x="225257" y="4417383"/>
                  <a:pt x="0" y="4461469"/>
                </a:cubicBezTo>
                <a:cubicBezTo>
                  <a:pt x="-28274" y="4324164"/>
                  <a:pt x="22271" y="4111248"/>
                  <a:pt x="0" y="3824116"/>
                </a:cubicBezTo>
                <a:cubicBezTo>
                  <a:pt x="-22271" y="3536984"/>
                  <a:pt x="31976" y="3315923"/>
                  <a:pt x="0" y="3142149"/>
                </a:cubicBezTo>
                <a:cubicBezTo>
                  <a:pt x="-31976" y="2968375"/>
                  <a:pt x="-24553" y="2758656"/>
                  <a:pt x="0" y="2549411"/>
                </a:cubicBezTo>
                <a:cubicBezTo>
                  <a:pt x="24553" y="2340166"/>
                  <a:pt x="14815" y="2227621"/>
                  <a:pt x="0" y="1912058"/>
                </a:cubicBezTo>
                <a:cubicBezTo>
                  <a:pt x="-14815" y="1596495"/>
                  <a:pt x="-23409" y="1583037"/>
                  <a:pt x="0" y="1408549"/>
                </a:cubicBezTo>
                <a:cubicBezTo>
                  <a:pt x="23409" y="1234061"/>
                  <a:pt x="-26765" y="1017143"/>
                  <a:pt x="0" y="681967"/>
                </a:cubicBezTo>
                <a:cubicBezTo>
                  <a:pt x="26765" y="346791"/>
                  <a:pt x="2435" y="238513"/>
                  <a:pt x="0" y="0"/>
                </a:cubicBezTo>
                <a:close/>
              </a:path>
              <a:path w="4441372" h="4461469" stroke="0" extrusionOk="0">
                <a:moveTo>
                  <a:pt x="0" y="0"/>
                </a:moveTo>
                <a:cubicBezTo>
                  <a:pt x="233769" y="-27560"/>
                  <a:pt x="397239" y="2613"/>
                  <a:pt x="590068" y="0"/>
                </a:cubicBezTo>
                <a:cubicBezTo>
                  <a:pt x="782897" y="-2613"/>
                  <a:pt x="1010722" y="-5670"/>
                  <a:pt x="1180136" y="0"/>
                </a:cubicBezTo>
                <a:cubicBezTo>
                  <a:pt x="1349550" y="5670"/>
                  <a:pt x="1627812" y="23558"/>
                  <a:pt x="1770204" y="0"/>
                </a:cubicBezTo>
                <a:cubicBezTo>
                  <a:pt x="1912596" y="-23558"/>
                  <a:pt x="2215885" y="-2889"/>
                  <a:pt x="2493513" y="0"/>
                </a:cubicBezTo>
                <a:cubicBezTo>
                  <a:pt x="2771141" y="2889"/>
                  <a:pt x="2897316" y="-18276"/>
                  <a:pt x="3216822" y="0"/>
                </a:cubicBezTo>
                <a:cubicBezTo>
                  <a:pt x="3536328" y="18276"/>
                  <a:pt x="3523000" y="15158"/>
                  <a:pt x="3762477" y="0"/>
                </a:cubicBezTo>
                <a:cubicBezTo>
                  <a:pt x="4001954" y="-15158"/>
                  <a:pt x="4295768" y="-3703"/>
                  <a:pt x="4441372" y="0"/>
                </a:cubicBezTo>
                <a:cubicBezTo>
                  <a:pt x="4417018" y="309674"/>
                  <a:pt x="4473651" y="499945"/>
                  <a:pt x="4441372" y="681967"/>
                </a:cubicBezTo>
                <a:cubicBezTo>
                  <a:pt x="4409093" y="863989"/>
                  <a:pt x="4462614" y="993234"/>
                  <a:pt x="4441372" y="1230091"/>
                </a:cubicBezTo>
                <a:cubicBezTo>
                  <a:pt x="4420130" y="1466948"/>
                  <a:pt x="4435531" y="1615766"/>
                  <a:pt x="4441372" y="1912058"/>
                </a:cubicBezTo>
                <a:cubicBezTo>
                  <a:pt x="4447213" y="2208350"/>
                  <a:pt x="4472557" y="2241954"/>
                  <a:pt x="4441372" y="2549411"/>
                </a:cubicBezTo>
                <a:cubicBezTo>
                  <a:pt x="4410187" y="2856868"/>
                  <a:pt x="4451598" y="2862302"/>
                  <a:pt x="4441372" y="3097534"/>
                </a:cubicBezTo>
                <a:cubicBezTo>
                  <a:pt x="4431146" y="3332766"/>
                  <a:pt x="4422867" y="3498294"/>
                  <a:pt x="4441372" y="3690272"/>
                </a:cubicBezTo>
                <a:cubicBezTo>
                  <a:pt x="4459877" y="3882250"/>
                  <a:pt x="4431709" y="4117422"/>
                  <a:pt x="4441372" y="4461469"/>
                </a:cubicBezTo>
                <a:cubicBezTo>
                  <a:pt x="4219833" y="4490487"/>
                  <a:pt x="4092872" y="4491870"/>
                  <a:pt x="3762477" y="4461469"/>
                </a:cubicBezTo>
                <a:cubicBezTo>
                  <a:pt x="3432082" y="4431068"/>
                  <a:pt x="3215080" y="4482118"/>
                  <a:pt x="3039167" y="4461469"/>
                </a:cubicBezTo>
                <a:cubicBezTo>
                  <a:pt x="2863254" y="4440821"/>
                  <a:pt x="2618091" y="4443649"/>
                  <a:pt x="2404686" y="4461469"/>
                </a:cubicBezTo>
                <a:cubicBezTo>
                  <a:pt x="2191281" y="4479289"/>
                  <a:pt x="2024822" y="4460285"/>
                  <a:pt x="1859031" y="4461469"/>
                </a:cubicBezTo>
                <a:cubicBezTo>
                  <a:pt x="1693241" y="4462653"/>
                  <a:pt x="1600342" y="4463384"/>
                  <a:pt x="1357791" y="4461469"/>
                </a:cubicBezTo>
                <a:cubicBezTo>
                  <a:pt x="1115240" y="4459554"/>
                  <a:pt x="982915" y="4440467"/>
                  <a:pt x="812137" y="4461469"/>
                </a:cubicBezTo>
                <a:cubicBezTo>
                  <a:pt x="641359" y="4482471"/>
                  <a:pt x="212392" y="4457071"/>
                  <a:pt x="0" y="4461469"/>
                </a:cubicBezTo>
                <a:cubicBezTo>
                  <a:pt x="-11621" y="4231148"/>
                  <a:pt x="23409" y="4043023"/>
                  <a:pt x="0" y="3868731"/>
                </a:cubicBezTo>
                <a:cubicBezTo>
                  <a:pt x="-23409" y="3694439"/>
                  <a:pt x="-10666" y="3487508"/>
                  <a:pt x="0" y="3142149"/>
                </a:cubicBezTo>
                <a:cubicBezTo>
                  <a:pt x="10666" y="2796790"/>
                  <a:pt x="8021" y="2817528"/>
                  <a:pt x="0" y="2504796"/>
                </a:cubicBezTo>
                <a:cubicBezTo>
                  <a:pt x="-8021" y="2192064"/>
                  <a:pt x="-26168" y="2131008"/>
                  <a:pt x="0" y="1956673"/>
                </a:cubicBezTo>
                <a:cubicBezTo>
                  <a:pt x="26168" y="1782338"/>
                  <a:pt x="-13790" y="1520315"/>
                  <a:pt x="0" y="1230091"/>
                </a:cubicBezTo>
                <a:cubicBezTo>
                  <a:pt x="13790" y="939867"/>
                  <a:pt x="-23913" y="916788"/>
                  <a:pt x="0" y="726582"/>
                </a:cubicBezTo>
                <a:cubicBezTo>
                  <a:pt x="23913" y="536376"/>
                  <a:pt x="33305" y="26670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Welche Risiken findest du bei Anlageformen besonders problematisch?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67242589-C382-1DDF-D0A4-8B5649F611C6}"/>
              </a:ext>
            </a:extLst>
          </p:cNvPr>
          <p:cNvGrpSpPr/>
          <p:nvPr/>
        </p:nvGrpSpPr>
        <p:grpSpPr>
          <a:xfrm>
            <a:off x="797390" y="1924690"/>
            <a:ext cx="4351422" cy="3880366"/>
            <a:chOff x="134815" y="2051777"/>
            <a:chExt cx="4351422" cy="3880366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6F42D33F-E780-C32D-DB00-5B5F2799AD69}"/>
                </a:ext>
              </a:extLst>
            </p:cNvPr>
            <p:cNvGrpSpPr/>
            <p:nvPr/>
          </p:nvGrpSpPr>
          <p:grpSpPr>
            <a:xfrm>
              <a:off x="854294" y="2717262"/>
              <a:ext cx="2582943" cy="2472177"/>
              <a:chOff x="763675" y="2664487"/>
              <a:chExt cx="2793441" cy="2673648"/>
            </a:xfrm>
            <a:solidFill>
              <a:srgbClr val="E2F0D9"/>
            </a:solidFill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DAA3D0C0-4A71-435A-620A-6B232F7B20AC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D54D7F76-EF5C-FE13-5720-F05FB6CD2B21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C5FE9CED-E5A9-8251-1AC2-08D9F439E1FC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46755457-3057-55A1-5BBF-190E37A94EC9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3D23E037-3A65-373E-D566-2B1374EB0642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F9ADF0EE-B353-FD60-C955-8F0947258DCA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BBA49244-BEA4-C490-70F0-88230580DD06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5D48CB41-32FF-9E51-C903-27DDA85DC8AC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02F7300D-FC6E-ADC8-F1A4-A70509AD6CD0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981CD521-0786-869F-F8A8-58BC681E7DA8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A0A1A1EA-55C9-D20F-02CD-8D8D52691697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7C00B135-2FEF-D545-5489-7870131C9F17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45BE7363-23D6-A32C-06F3-03013AC5F3DF}"/>
                </a:ext>
              </a:extLst>
            </p:cNvPr>
            <p:cNvGrpSpPr/>
            <p:nvPr/>
          </p:nvGrpSpPr>
          <p:grpSpPr>
            <a:xfrm>
              <a:off x="134815" y="2051777"/>
              <a:ext cx="3974961" cy="3804500"/>
              <a:chOff x="763675" y="2664487"/>
              <a:chExt cx="2793441" cy="2673648"/>
            </a:xfrm>
            <a:solidFill>
              <a:srgbClr val="C5D8FF"/>
            </a:solidFill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6A79304B-EEA3-F0BE-A9EC-A154A3D5590A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4D5D3143-79B2-A0E9-BA60-EA51EFC98112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3158947A-E251-36F3-0966-3EDC3308ABD3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914ABAB4-5A09-F553-DEB1-749768A610E7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FDA0914C-7C0C-5398-A98B-EF43FDEEC1B7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435B9BDD-B4E3-2A91-C68A-C02740EC10DE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99DC1C60-FC8F-F2EE-A97A-852F2FB80F91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73C8CE4C-678C-1721-52CA-FB3F6EA09A45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FFAC1201-6C26-9F1E-FA41-81EDFAD674F7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F5E936BC-F790-EBAA-34BC-071CB88DB5F2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E22D322C-4724-38EB-1E6F-A578AE7AE242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ADEC1F58-E3ED-C2D2-620E-F447A8CF5FFD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4" name="Pfeil: nach rechts gekrümmt 33">
              <a:extLst>
                <a:ext uri="{FF2B5EF4-FFF2-40B4-BE49-F238E27FC236}">
                  <a16:creationId xmlns:a16="http://schemas.microsoft.com/office/drawing/2014/main" id="{F81C1464-D07F-AAC3-F60B-60A4B5544B25}"/>
                </a:ext>
              </a:extLst>
            </p:cNvPr>
            <p:cNvSpPr/>
            <p:nvPr/>
          </p:nvSpPr>
          <p:spPr>
            <a:xfrm>
              <a:off x="1350715" y="3349450"/>
              <a:ext cx="597828" cy="1292050"/>
            </a:xfrm>
            <a:prstGeom prst="curvedRightArrow">
              <a:avLst/>
            </a:prstGeom>
            <a:solidFill>
              <a:srgbClr val="E2F0D9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35" name="Pfeil: nach links gekrümmt 34">
              <a:extLst>
                <a:ext uri="{FF2B5EF4-FFF2-40B4-BE49-F238E27FC236}">
                  <a16:creationId xmlns:a16="http://schemas.microsoft.com/office/drawing/2014/main" id="{D39651EC-F0F2-91AF-FB13-A0B059C2A27B}"/>
                </a:ext>
              </a:extLst>
            </p:cNvPr>
            <p:cNvSpPr/>
            <p:nvPr/>
          </p:nvSpPr>
          <p:spPr>
            <a:xfrm>
              <a:off x="3654857" y="2277344"/>
              <a:ext cx="831380" cy="3654799"/>
            </a:xfrm>
            <a:prstGeom prst="curvedLeftArrow">
              <a:avLst/>
            </a:prstGeom>
            <a:solidFill>
              <a:srgbClr val="C5D8FF"/>
            </a:solidFill>
            <a:ln>
              <a:solidFill>
                <a:srgbClr val="538C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4882874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8DCB8-C427-BF6B-DE47-914713555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D36E42A-0960-D716-2AF0-D418634D1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Austausch im Zirkel – Runde 4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9F6D97-CB47-CC25-3E39-7470E1F4AE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37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224D3AEB-0EBB-700F-72BD-02DFD9E32ABA}"/>
              </a:ext>
            </a:extLst>
          </p:cNvPr>
          <p:cNvSpPr/>
          <p:nvPr/>
        </p:nvSpPr>
        <p:spPr>
          <a:xfrm>
            <a:off x="6772589" y="1551808"/>
            <a:ext cx="4441372" cy="4461469"/>
          </a:xfrm>
          <a:custGeom>
            <a:avLst/>
            <a:gdLst>
              <a:gd name="connsiteX0" fmla="*/ 0 w 4441372"/>
              <a:gd name="connsiteY0" fmla="*/ 0 h 4461469"/>
              <a:gd name="connsiteX1" fmla="*/ 501241 w 4441372"/>
              <a:gd name="connsiteY1" fmla="*/ 0 h 4461469"/>
              <a:gd name="connsiteX2" fmla="*/ 1091309 w 4441372"/>
              <a:gd name="connsiteY2" fmla="*/ 0 h 4461469"/>
              <a:gd name="connsiteX3" fmla="*/ 1592549 w 4441372"/>
              <a:gd name="connsiteY3" fmla="*/ 0 h 4461469"/>
              <a:gd name="connsiteX4" fmla="*/ 2271445 w 4441372"/>
              <a:gd name="connsiteY4" fmla="*/ 0 h 4461469"/>
              <a:gd name="connsiteX5" fmla="*/ 2905926 w 4441372"/>
              <a:gd name="connsiteY5" fmla="*/ 0 h 4461469"/>
              <a:gd name="connsiteX6" fmla="*/ 3584822 w 4441372"/>
              <a:gd name="connsiteY6" fmla="*/ 0 h 4461469"/>
              <a:gd name="connsiteX7" fmla="*/ 4441372 w 4441372"/>
              <a:gd name="connsiteY7" fmla="*/ 0 h 4461469"/>
              <a:gd name="connsiteX8" fmla="*/ 4441372 w 4441372"/>
              <a:gd name="connsiteY8" fmla="*/ 637353 h 4461469"/>
              <a:gd name="connsiteX9" fmla="*/ 4441372 w 4441372"/>
              <a:gd name="connsiteY9" fmla="*/ 1319320 h 4461469"/>
              <a:gd name="connsiteX10" fmla="*/ 4441372 w 4441372"/>
              <a:gd name="connsiteY10" fmla="*/ 1822829 h 4461469"/>
              <a:gd name="connsiteX11" fmla="*/ 4441372 w 4441372"/>
              <a:gd name="connsiteY11" fmla="*/ 2549411 h 4461469"/>
              <a:gd name="connsiteX12" fmla="*/ 4441372 w 4441372"/>
              <a:gd name="connsiteY12" fmla="*/ 3097534 h 4461469"/>
              <a:gd name="connsiteX13" fmla="*/ 4441372 w 4441372"/>
              <a:gd name="connsiteY13" fmla="*/ 3824116 h 4461469"/>
              <a:gd name="connsiteX14" fmla="*/ 4441372 w 4441372"/>
              <a:gd name="connsiteY14" fmla="*/ 4461469 h 4461469"/>
              <a:gd name="connsiteX15" fmla="*/ 3762477 w 4441372"/>
              <a:gd name="connsiteY15" fmla="*/ 4461469 h 4461469"/>
              <a:gd name="connsiteX16" fmla="*/ 3039167 w 4441372"/>
              <a:gd name="connsiteY16" fmla="*/ 4461469 h 4461469"/>
              <a:gd name="connsiteX17" fmla="*/ 2315858 w 4441372"/>
              <a:gd name="connsiteY17" fmla="*/ 4461469 h 4461469"/>
              <a:gd name="connsiteX18" fmla="*/ 1636963 w 4441372"/>
              <a:gd name="connsiteY18" fmla="*/ 4461469 h 4461469"/>
              <a:gd name="connsiteX19" fmla="*/ 913654 w 4441372"/>
              <a:gd name="connsiteY19" fmla="*/ 4461469 h 4461469"/>
              <a:gd name="connsiteX20" fmla="*/ 0 w 4441372"/>
              <a:gd name="connsiteY20" fmla="*/ 4461469 h 4461469"/>
              <a:gd name="connsiteX21" fmla="*/ 0 w 4441372"/>
              <a:gd name="connsiteY21" fmla="*/ 3824116 h 4461469"/>
              <a:gd name="connsiteX22" fmla="*/ 0 w 4441372"/>
              <a:gd name="connsiteY22" fmla="*/ 3142149 h 4461469"/>
              <a:gd name="connsiteX23" fmla="*/ 0 w 4441372"/>
              <a:gd name="connsiteY23" fmla="*/ 2549411 h 4461469"/>
              <a:gd name="connsiteX24" fmla="*/ 0 w 4441372"/>
              <a:gd name="connsiteY24" fmla="*/ 1912058 h 4461469"/>
              <a:gd name="connsiteX25" fmla="*/ 0 w 4441372"/>
              <a:gd name="connsiteY25" fmla="*/ 1408549 h 4461469"/>
              <a:gd name="connsiteX26" fmla="*/ 0 w 4441372"/>
              <a:gd name="connsiteY26" fmla="*/ 681967 h 4461469"/>
              <a:gd name="connsiteX27" fmla="*/ 0 w 4441372"/>
              <a:gd name="connsiteY27" fmla="*/ 0 h 4461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441372" h="4461469" fill="none" extrusionOk="0">
                <a:moveTo>
                  <a:pt x="0" y="0"/>
                </a:moveTo>
                <a:cubicBezTo>
                  <a:pt x="144084" y="-22592"/>
                  <a:pt x="375363" y="2477"/>
                  <a:pt x="501241" y="0"/>
                </a:cubicBezTo>
                <a:cubicBezTo>
                  <a:pt x="627119" y="-2477"/>
                  <a:pt x="880264" y="-15122"/>
                  <a:pt x="1091309" y="0"/>
                </a:cubicBezTo>
                <a:cubicBezTo>
                  <a:pt x="1302354" y="15122"/>
                  <a:pt x="1429935" y="14214"/>
                  <a:pt x="1592549" y="0"/>
                </a:cubicBezTo>
                <a:cubicBezTo>
                  <a:pt x="1755163" y="-14214"/>
                  <a:pt x="2067233" y="-30502"/>
                  <a:pt x="2271445" y="0"/>
                </a:cubicBezTo>
                <a:cubicBezTo>
                  <a:pt x="2475657" y="30502"/>
                  <a:pt x="2743601" y="-8184"/>
                  <a:pt x="2905926" y="0"/>
                </a:cubicBezTo>
                <a:cubicBezTo>
                  <a:pt x="3068251" y="8184"/>
                  <a:pt x="3247215" y="31261"/>
                  <a:pt x="3584822" y="0"/>
                </a:cubicBezTo>
                <a:cubicBezTo>
                  <a:pt x="3922429" y="-31261"/>
                  <a:pt x="4219661" y="468"/>
                  <a:pt x="4441372" y="0"/>
                </a:cubicBezTo>
                <a:cubicBezTo>
                  <a:pt x="4444561" y="204485"/>
                  <a:pt x="4456671" y="447974"/>
                  <a:pt x="4441372" y="637353"/>
                </a:cubicBezTo>
                <a:cubicBezTo>
                  <a:pt x="4426073" y="826732"/>
                  <a:pt x="4410773" y="1103494"/>
                  <a:pt x="4441372" y="1319320"/>
                </a:cubicBezTo>
                <a:cubicBezTo>
                  <a:pt x="4471971" y="1535146"/>
                  <a:pt x="4419340" y="1674014"/>
                  <a:pt x="4441372" y="1822829"/>
                </a:cubicBezTo>
                <a:cubicBezTo>
                  <a:pt x="4463404" y="1971644"/>
                  <a:pt x="4410165" y="2379800"/>
                  <a:pt x="4441372" y="2549411"/>
                </a:cubicBezTo>
                <a:cubicBezTo>
                  <a:pt x="4472579" y="2719022"/>
                  <a:pt x="4417349" y="2946285"/>
                  <a:pt x="4441372" y="3097534"/>
                </a:cubicBezTo>
                <a:cubicBezTo>
                  <a:pt x="4465395" y="3248783"/>
                  <a:pt x="4419599" y="3652159"/>
                  <a:pt x="4441372" y="3824116"/>
                </a:cubicBezTo>
                <a:cubicBezTo>
                  <a:pt x="4463145" y="3996073"/>
                  <a:pt x="4462314" y="4181281"/>
                  <a:pt x="4441372" y="4461469"/>
                </a:cubicBezTo>
                <a:cubicBezTo>
                  <a:pt x="4162460" y="4459325"/>
                  <a:pt x="3921575" y="4451658"/>
                  <a:pt x="3762477" y="4461469"/>
                </a:cubicBezTo>
                <a:cubicBezTo>
                  <a:pt x="3603379" y="4471280"/>
                  <a:pt x="3196216" y="4458266"/>
                  <a:pt x="3039167" y="4461469"/>
                </a:cubicBezTo>
                <a:cubicBezTo>
                  <a:pt x="2882118" y="4464673"/>
                  <a:pt x="2617414" y="4466554"/>
                  <a:pt x="2315858" y="4461469"/>
                </a:cubicBezTo>
                <a:cubicBezTo>
                  <a:pt x="2014302" y="4456384"/>
                  <a:pt x="1958286" y="4468438"/>
                  <a:pt x="1636963" y="4461469"/>
                </a:cubicBezTo>
                <a:cubicBezTo>
                  <a:pt x="1315640" y="4454500"/>
                  <a:pt x="1248077" y="4480723"/>
                  <a:pt x="913654" y="4461469"/>
                </a:cubicBezTo>
                <a:cubicBezTo>
                  <a:pt x="579231" y="4442215"/>
                  <a:pt x="225257" y="4417383"/>
                  <a:pt x="0" y="4461469"/>
                </a:cubicBezTo>
                <a:cubicBezTo>
                  <a:pt x="-28274" y="4324164"/>
                  <a:pt x="22271" y="4111248"/>
                  <a:pt x="0" y="3824116"/>
                </a:cubicBezTo>
                <a:cubicBezTo>
                  <a:pt x="-22271" y="3536984"/>
                  <a:pt x="31976" y="3315923"/>
                  <a:pt x="0" y="3142149"/>
                </a:cubicBezTo>
                <a:cubicBezTo>
                  <a:pt x="-31976" y="2968375"/>
                  <a:pt x="-24553" y="2758656"/>
                  <a:pt x="0" y="2549411"/>
                </a:cubicBezTo>
                <a:cubicBezTo>
                  <a:pt x="24553" y="2340166"/>
                  <a:pt x="14815" y="2227621"/>
                  <a:pt x="0" y="1912058"/>
                </a:cubicBezTo>
                <a:cubicBezTo>
                  <a:pt x="-14815" y="1596495"/>
                  <a:pt x="-23409" y="1583037"/>
                  <a:pt x="0" y="1408549"/>
                </a:cubicBezTo>
                <a:cubicBezTo>
                  <a:pt x="23409" y="1234061"/>
                  <a:pt x="-26765" y="1017143"/>
                  <a:pt x="0" y="681967"/>
                </a:cubicBezTo>
                <a:cubicBezTo>
                  <a:pt x="26765" y="346791"/>
                  <a:pt x="2435" y="238513"/>
                  <a:pt x="0" y="0"/>
                </a:cubicBezTo>
                <a:close/>
              </a:path>
              <a:path w="4441372" h="4461469" stroke="0" extrusionOk="0">
                <a:moveTo>
                  <a:pt x="0" y="0"/>
                </a:moveTo>
                <a:cubicBezTo>
                  <a:pt x="233769" y="-27560"/>
                  <a:pt x="397239" y="2613"/>
                  <a:pt x="590068" y="0"/>
                </a:cubicBezTo>
                <a:cubicBezTo>
                  <a:pt x="782897" y="-2613"/>
                  <a:pt x="1010722" y="-5670"/>
                  <a:pt x="1180136" y="0"/>
                </a:cubicBezTo>
                <a:cubicBezTo>
                  <a:pt x="1349550" y="5670"/>
                  <a:pt x="1627812" y="23558"/>
                  <a:pt x="1770204" y="0"/>
                </a:cubicBezTo>
                <a:cubicBezTo>
                  <a:pt x="1912596" y="-23558"/>
                  <a:pt x="2215885" y="-2889"/>
                  <a:pt x="2493513" y="0"/>
                </a:cubicBezTo>
                <a:cubicBezTo>
                  <a:pt x="2771141" y="2889"/>
                  <a:pt x="2897316" y="-18276"/>
                  <a:pt x="3216822" y="0"/>
                </a:cubicBezTo>
                <a:cubicBezTo>
                  <a:pt x="3536328" y="18276"/>
                  <a:pt x="3523000" y="15158"/>
                  <a:pt x="3762477" y="0"/>
                </a:cubicBezTo>
                <a:cubicBezTo>
                  <a:pt x="4001954" y="-15158"/>
                  <a:pt x="4295768" y="-3703"/>
                  <a:pt x="4441372" y="0"/>
                </a:cubicBezTo>
                <a:cubicBezTo>
                  <a:pt x="4417018" y="309674"/>
                  <a:pt x="4473651" y="499945"/>
                  <a:pt x="4441372" y="681967"/>
                </a:cubicBezTo>
                <a:cubicBezTo>
                  <a:pt x="4409093" y="863989"/>
                  <a:pt x="4462614" y="993234"/>
                  <a:pt x="4441372" y="1230091"/>
                </a:cubicBezTo>
                <a:cubicBezTo>
                  <a:pt x="4420130" y="1466948"/>
                  <a:pt x="4435531" y="1615766"/>
                  <a:pt x="4441372" y="1912058"/>
                </a:cubicBezTo>
                <a:cubicBezTo>
                  <a:pt x="4447213" y="2208350"/>
                  <a:pt x="4472557" y="2241954"/>
                  <a:pt x="4441372" y="2549411"/>
                </a:cubicBezTo>
                <a:cubicBezTo>
                  <a:pt x="4410187" y="2856868"/>
                  <a:pt x="4451598" y="2862302"/>
                  <a:pt x="4441372" y="3097534"/>
                </a:cubicBezTo>
                <a:cubicBezTo>
                  <a:pt x="4431146" y="3332766"/>
                  <a:pt x="4422867" y="3498294"/>
                  <a:pt x="4441372" y="3690272"/>
                </a:cubicBezTo>
                <a:cubicBezTo>
                  <a:pt x="4459877" y="3882250"/>
                  <a:pt x="4431709" y="4117422"/>
                  <a:pt x="4441372" y="4461469"/>
                </a:cubicBezTo>
                <a:cubicBezTo>
                  <a:pt x="4219833" y="4490487"/>
                  <a:pt x="4092872" y="4491870"/>
                  <a:pt x="3762477" y="4461469"/>
                </a:cubicBezTo>
                <a:cubicBezTo>
                  <a:pt x="3432082" y="4431068"/>
                  <a:pt x="3215080" y="4482118"/>
                  <a:pt x="3039167" y="4461469"/>
                </a:cubicBezTo>
                <a:cubicBezTo>
                  <a:pt x="2863254" y="4440821"/>
                  <a:pt x="2618091" y="4443649"/>
                  <a:pt x="2404686" y="4461469"/>
                </a:cubicBezTo>
                <a:cubicBezTo>
                  <a:pt x="2191281" y="4479289"/>
                  <a:pt x="2024822" y="4460285"/>
                  <a:pt x="1859031" y="4461469"/>
                </a:cubicBezTo>
                <a:cubicBezTo>
                  <a:pt x="1693241" y="4462653"/>
                  <a:pt x="1600342" y="4463384"/>
                  <a:pt x="1357791" y="4461469"/>
                </a:cubicBezTo>
                <a:cubicBezTo>
                  <a:pt x="1115240" y="4459554"/>
                  <a:pt x="982915" y="4440467"/>
                  <a:pt x="812137" y="4461469"/>
                </a:cubicBezTo>
                <a:cubicBezTo>
                  <a:pt x="641359" y="4482471"/>
                  <a:pt x="212392" y="4457071"/>
                  <a:pt x="0" y="4461469"/>
                </a:cubicBezTo>
                <a:cubicBezTo>
                  <a:pt x="-11621" y="4231148"/>
                  <a:pt x="23409" y="4043023"/>
                  <a:pt x="0" y="3868731"/>
                </a:cubicBezTo>
                <a:cubicBezTo>
                  <a:pt x="-23409" y="3694439"/>
                  <a:pt x="-10666" y="3487508"/>
                  <a:pt x="0" y="3142149"/>
                </a:cubicBezTo>
                <a:cubicBezTo>
                  <a:pt x="10666" y="2796790"/>
                  <a:pt x="8021" y="2817528"/>
                  <a:pt x="0" y="2504796"/>
                </a:cubicBezTo>
                <a:cubicBezTo>
                  <a:pt x="-8021" y="2192064"/>
                  <a:pt x="-26168" y="2131008"/>
                  <a:pt x="0" y="1956673"/>
                </a:cubicBezTo>
                <a:cubicBezTo>
                  <a:pt x="26168" y="1782338"/>
                  <a:pt x="-13790" y="1520315"/>
                  <a:pt x="0" y="1230091"/>
                </a:cubicBezTo>
                <a:cubicBezTo>
                  <a:pt x="13790" y="939867"/>
                  <a:pt x="-23913" y="916788"/>
                  <a:pt x="0" y="726582"/>
                </a:cubicBezTo>
                <a:cubicBezTo>
                  <a:pt x="23913" y="536376"/>
                  <a:pt x="33305" y="26670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6145981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Welche Anlageform kommt für dich gar nicht in Frage und warum?</a:t>
            </a:r>
          </a:p>
        </p:txBody>
      </p:sp>
      <p:grpSp>
        <p:nvGrpSpPr>
          <p:cNvPr id="36" name="Gruppieren 35">
            <a:extLst>
              <a:ext uri="{FF2B5EF4-FFF2-40B4-BE49-F238E27FC236}">
                <a16:creationId xmlns:a16="http://schemas.microsoft.com/office/drawing/2014/main" id="{E93284EF-7EA6-6BCB-8F98-0C5735FA5E1A}"/>
              </a:ext>
            </a:extLst>
          </p:cNvPr>
          <p:cNvGrpSpPr/>
          <p:nvPr/>
        </p:nvGrpSpPr>
        <p:grpSpPr>
          <a:xfrm>
            <a:off x="797390" y="1924690"/>
            <a:ext cx="4351422" cy="3880366"/>
            <a:chOff x="134815" y="2051777"/>
            <a:chExt cx="4351422" cy="3880366"/>
          </a:xfrm>
        </p:grpSpPr>
        <p:grpSp>
          <p:nvGrpSpPr>
            <p:cNvPr id="19" name="Gruppieren 18">
              <a:extLst>
                <a:ext uri="{FF2B5EF4-FFF2-40B4-BE49-F238E27FC236}">
                  <a16:creationId xmlns:a16="http://schemas.microsoft.com/office/drawing/2014/main" id="{17039B36-F070-66B4-BACC-23DE82E58C56}"/>
                </a:ext>
              </a:extLst>
            </p:cNvPr>
            <p:cNvGrpSpPr/>
            <p:nvPr/>
          </p:nvGrpSpPr>
          <p:grpSpPr>
            <a:xfrm>
              <a:off x="854294" y="2717262"/>
              <a:ext cx="2582943" cy="2472177"/>
              <a:chOff x="763675" y="2664487"/>
              <a:chExt cx="2793441" cy="2673648"/>
            </a:xfrm>
            <a:solidFill>
              <a:srgbClr val="E2F0D9"/>
            </a:solidFill>
          </p:grpSpPr>
          <p:sp>
            <p:nvSpPr>
              <p:cNvPr id="6" name="Ellipse 5">
                <a:extLst>
                  <a:ext uri="{FF2B5EF4-FFF2-40B4-BE49-F238E27FC236}">
                    <a16:creationId xmlns:a16="http://schemas.microsoft.com/office/drawing/2014/main" id="{3B705D2A-E03F-42EF-8E90-186A5F2E5D5F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7" name="Ellipse 6">
                <a:extLst>
                  <a:ext uri="{FF2B5EF4-FFF2-40B4-BE49-F238E27FC236}">
                    <a16:creationId xmlns:a16="http://schemas.microsoft.com/office/drawing/2014/main" id="{D7CCCA4D-8D4D-1A8D-A442-5AC572E7C9D9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9DECF708-3AF7-C7C2-6283-608B854EEBA9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0" name="Ellipse 9">
                <a:extLst>
                  <a:ext uri="{FF2B5EF4-FFF2-40B4-BE49-F238E27FC236}">
                    <a16:creationId xmlns:a16="http://schemas.microsoft.com/office/drawing/2014/main" id="{C358935B-02A0-CB20-9274-FB072985AC86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1" name="Ellipse 10">
                <a:extLst>
                  <a:ext uri="{FF2B5EF4-FFF2-40B4-BE49-F238E27FC236}">
                    <a16:creationId xmlns:a16="http://schemas.microsoft.com/office/drawing/2014/main" id="{BB96BFED-E48F-8A21-3EEC-974C3F06C6F2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2" name="Ellipse 11">
                <a:extLst>
                  <a:ext uri="{FF2B5EF4-FFF2-40B4-BE49-F238E27FC236}">
                    <a16:creationId xmlns:a16="http://schemas.microsoft.com/office/drawing/2014/main" id="{E67AA90C-68DF-E024-2188-CF9B8903C5B2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3" name="Ellipse 12">
                <a:extLst>
                  <a:ext uri="{FF2B5EF4-FFF2-40B4-BE49-F238E27FC236}">
                    <a16:creationId xmlns:a16="http://schemas.microsoft.com/office/drawing/2014/main" id="{DB4041D4-CF04-49C0-38E5-B266679C60D0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A81A90A0-D30A-4161-A3BF-28EEEA4BA070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5" name="Ellipse 14">
                <a:extLst>
                  <a:ext uri="{FF2B5EF4-FFF2-40B4-BE49-F238E27FC236}">
                    <a16:creationId xmlns:a16="http://schemas.microsoft.com/office/drawing/2014/main" id="{956D3EEC-9D84-A07C-70E0-DAAECABD50FD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6" name="Ellipse 15">
                <a:extLst>
                  <a:ext uri="{FF2B5EF4-FFF2-40B4-BE49-F238E27FC236}">
                    <a16:creationId xmlns:a16="http://schemas.microsoft.com/office/drawing/2014/main" id="{A7EFFF09-605B-9EF3-7220-6D56638425CC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7" name="Ellipse 16">
                <a:extLst>
                  <a:ext uri="{FF2B5EF4-FFF2-40B4-BE49-F238E27FC236}">
                    <a16:creationId xmlns:a16="http://schemas.microsoft.com/office/drawing/2014/main" id="{98ADD730-8E4E-45B6-6C90-433FDA75A3EE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18" name="Ellipse 17">
                <a:extLst>
                  <a:ext uri="{FF2B5EF4-FFF2-40B4-BE49-F238E27FC236}">
                    <a16:creationId xmlns:a16="http://schemas.microsoft.com/office/drawing/2014/main" id="{DB65E4A0-4B75-2D13-5354-FA29BFFF7784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A9D18E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grpSp>
          <p:nvGrpSpPr>
            <p:cNvPr id="20" name="Gruppieren 19">
              <a:extLst>
                <a:ext uri="{FF2B5EF4-FFF2-40B4-BE49-F238E27FC236}">
                  <a16:creationId xmlns:a16="http://schemas.microsoft.com/office/drawing/2014/main" id="{B4C1A3CE-52C2-E250-1424-3C7A598C5CD5}"/>
                </a:ext>
              </a:extLst>
            </p:cNvPr>
            <p:cNvGrpSpPr/>
            <p:nvPr/>
          </p:nvGrpSpPr>
          <p:grpSpPr>
            <a:xfrm>
              <a:off x="134815" y="2051777"/>
              <a:ext cx="3974961" cy="3804500"/>
              <a:chOff x="763675" y="2664487"/>
              <a:chExt cx="2793441" cy="2673648"/>
            </a:xfrm>
            <a:solidFill>
              <a:srgbClr val="C5D8FF"/>
            </a:solidFill>
          </p:grpSpPr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34D5084D-DC6A-BAF6-3122-8916AAB8BEA7}"/>
                  </a:ext>
                </a:extLst>
              </p:cNvPr>
              <p:cNvSpPr/>
              <p:nvPr/>
            </p:nvSpPr>
            <p:spPr>
              <a:xfrm>
                <a:off x="1185706" y="28755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DC113C28-E6F4-018F-2AAF-A96712A69C99}"/>
                  </a:ext>
                </a:extLst>
              </p:cNvPr>
              <p:cNvSpPr/>
              <p:nvPr/>
            </p:nvSpPr>
            <p:spPr>
              <a:xfrm>
                <a:off x="1785256" y="266448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3" name="Ellipse 22">
                <a:extLst>
                  <a:ext uri="{FF2B5EF4-FFF2-40B4-BE49-F238E27FC236}">
                    <a16:creationId xmlns:a16="http://schemas.microsoft.com/office/drawing/2014/main" id="{C84B1734-1A52-2832-E01A-5DAE205C7F2A}"/>
                  </a:ext>
                </a:extLst>
              </p:cNvPr>
              <p:cNvSpPr/>
              <p:nvPr/>
            </p:nvSpPr>
            <p:spPr>
              <a:xfrm>
                <a:off x="2428351" y="270049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4" name="Ellipse 23">
                <a:extLst>
                  <a:ext uri="{FF2B5EF4-FFF2-40B4-BE49-F238E27FC236}">
                    <a16:creationId xmlns:a16="http://schemas.microsoft.com/office/drawing/2014/main" id="{3B84EA93-B6CF-4FBE-D616-1A2BD4445A76}"/>
                  </a:ext>
                </a:extLst>
              </p:cNvPr>
              <p:cNvSpPr/>
              <p:nvPr/>
            </p:nvSpPr>
            <p:spPr>
              <a:xfrm>
                <a:off x="2887226" y="3086519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5" name="Ellipse 24">
                <a:extLst>
                  <a:ext uri="{FF2B5EF4-FFF2-40B4-BE49-F238E27FC236}">
                    <a16:creationId xmlns:a16="http://schemas.microsoft.com/office/drawing/2014/main" id="{4FE53951-F6C5-3449-C44A-8D824888A006}"/>
                  </a:ext>
                </a:extLst>
              </p:cNvPr>
              <p:cNvSpPr/>
              <p:nvPr/>
            </p:nvSpPr>
            <p:spPr>
              <a:xfrm>
                <a:off x="838200" y="334945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6" name="Ellipse 25">
                <a:extLst>
                  <a:ext uri="{FF2B5EF4-FFF2-40B4-BE49-F238E27FC236}">
                    <a16:creationId xmlns:a16="http://schemas.microsoft.com/office/drawing/2014/main" id="{8CB6BB52-438E-14D1-D40F-EF6DBE952611}"/>
                  </a:ext>
                </a:extLst>
              </p:cNvPr>
              <p:cNvSpPr/>
              <p:nvPr/>
            </p:nvSpPr>
            <p:spPr>
              <a:xfrm>
                <a:off x="763675" y="3954027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2EC47F76-BBC3-9C9C-CC71-210859802761}"/>
                  </a:ext>
                </a:extLst>
              </p:cNvPr>
              <p:cNvSpPr/>
              <p:nvPr/>
            </p:nvSpPr>
            <p:spPr>
              <a:xfrm>
                <a:off x="964642" y="4482351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A783DC37-44B4-99E4-7E04-F1DC1302C399}"/>
                  </a:ext>
                </a:extLst>
              </p:cNvPr>
              <p:cNvSpPr/>
              <p:nvPr/>
            </p:nvSpPr>
            <p:spPr>
              <a:xfrm>
                <a:off x="1430214" y="4834932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A36319B8-9D9A-C9A4-DE61-CD22443B505E}"/>
                  </a:ext>
                </a:extLst>
              </p:cNvPr>
              <p:cNvSpPr/>
              <p:nvPr/>
            </p:nvSpPr>
            <p:spPr>
              <a:xfrm>
                <a:off x="2053212" y="4916104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DC98D479-1340-3912-5325-0EE35DBDE6A4}"/>
                  </a:ext>
                </a:extLst>
              </p:cNvPr>
              <p:cNvSpPr/>
              <p:nvPr/>
            </p:nvSpPr>
            <p:spPr>
              <a:xfrm>
                <a:off x="2605034" y="4832420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1" name="Ellipse 30">
                <a:extLst>
                  <a:ext uri="{FF2B5EF4-FFF2-40B4-BE49-F238E27FC236}">
                    <a16:creationId xmlns:a16="http://schemas.microsoft.com/office/drawing/2014/main" id="{3BD7C6CE-5B42-4CE6-8ACE-E5C0248FD006}"/>
                  </a:ext>
                </a:extLst>
              </p:cNvPr>
              <p:cNvSpPr/>
              <p:nvPr/>
            </p:nvSpPr>
            <p:spPr>
              <a:xfrm>
                <a:off x="3027065" y="437605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C97A7FB9-7AB7-2045-F058-94545D018342}"/>
                  </a:ext>
                </a:extLst>
              </p:cNvPr>
              <p:cNvSpPr/>
              <p:nvPr/>
            </p:nvSpPr>
            <p:spPr>
              <a:xfrm>
                <a:off x="3135085" y="3706168"/>
                <a:ext cx="422031" cy="422031"/>
              </a:xfrm>
              <a:prstGeom prst="ellipse">
                <a:avLst/>
              </a:prstGeom>
              <a:grpFill/>
              <a:ln>
                <a:solidFill>
                  <a:srgbClr val="538CFF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AT"/>
              </a:p>
            </p:txBody>
          </p:sp>
        </p:grpSp>
        <p:sp>
          <p:nvSpPr>
            <p:cNvPr id="34" name="Pfeil: nach rechts gekrümmt 33">
              <a:extLst>
                <a:ext uri="{FF2B5EF4-FFF2-40B4-BE49-F238E27FC236}">
                  <a16:creationId xmlns:a16="http://schemas.microsoft.com/office/drawing/2014/main" id="{6CDBD044-31A6-C6A1-BE55-7D641FDB106E}"/>
                </a:ext>
              </a:extLst>
            </p:cNvPr>
            <p:cNvSpPr/>
            <p:nvPr/>
          </p:nvSpPr>
          <p:spPr>
            <a:xfrm>
              <a:off x="1350715" y="3349450"/>
              <a:ext cx="597828" cy="1292050"/>
            </a:xfrm>
            <a:prstGeom prst="curvedRightArrow">
              <a:avLst/>
            </a:prstGeom>
            <a:solidFill>
              <a:srgbClr val="E2F0D9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  <p:sp>
          <p:nvSpPr>
            <p:cNvPr id="35" name="Pfeil: nach links gekrümmt 34">
              <a:extLst>
                <a:ext uri="{FF2B5EF4-FFF2-40B4-BE49-F238E27FC236}">
                  <a16:creationId xmlns:a16="http://schemas.microsoft.com/office/drawing/2014/main" id="{1B6F3D25-8063-164C-E1D2-0DACE316861E}"/>
                </a:ext>
              </a:extLst>
            </p:cNvPr>
            <p:cNvSpPr/>
            <p:nvPr/>
          </p:nvSpPr>
          <p:spPr>
            <a:xfrm>
              <a:off x="3654857" y="2277344"/>
              <a:ext cx="831380" cy="3654799"/>
            </a:xfrm>
            <a:prstGeom prst="curvedLeftArrow">
              <a:avLst/>
            </a:prstGeom>
            <a:solidFill>
              <a:srgbClr val="C5D8FF"/>
            </a:solidFill>
            <a:ln>
              <a:solidFill>
                <a:srgbClr val="538CFF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984591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271488-9CFD-61C5-1F23-ED49746B8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38</a:t>
            </a:fld>
            <a:endParaRPr lang="de-AT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7C045571-2E2F-CADC-E429-28C953F258A6}"/>
              </a:ext>
            </a:extLst>
          </p:cNvPr>
          <p:cNvGrpSpPr/>
          <p:nvPr/>
        </p:nvGrpSpPr>
        <p:grpSpPr>
          <a:xfrm>
            <a:off x="214514" y="941772"/>
            <a:ext cx="5014127" cy="5107336"/>
            <a:chOff x="512465" y="941772"/>
            <a:chExt cx="5014127" cy="5107336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D49F98D3-F709-B82A-7D55-99318EE4392B}"/>
                </a:ext>
              </a:extLst>
            </p:cNvPr>
            <p:cNvSpPr/>
            <p:nvPr/>
          </p:nvSpPr>
          <p:spPr>
            <a:xfrm>
              <a:off x="512465" y="941772"/>
              <a:ext cx="5014127" cy="5107336"/>
            </a:xfrm>
            <a:prstGeom prst="rect">
              <a:avLst/>
            </a:prstGeom>
            <a:solidFill>
              <a:srgbClr val="A9D18E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B503AE0F-F1BD-9F12-88E6-64DF8A8CC940}"/>
                </a:ext>
              </a:extLst>
            </p:cNvPr>
            <p:cNvSpPr/>
            <p:nvPr/>
          </p:nvSpPr>
          <p:spPr>
            <a:xfrm>
              <a:off x="1167283" y="1363514"/>
              <a:ext cx="3716216" cy="4130971"/>
            </a:xfrm>
            <a:custGeom>
              <a:avLst/>
              <a:gdLst>
                <a:gd name="connsiteX0" fmla="*/ 0 w 3716216"/>
                <a:gd name="connsiteY0" fmla="*/ 0 h 4130971"/>
                <a:gd name="connsiteX1" fmla="*/ 419402 w 3716216"/>
                <a:gd name="connsiteY1" fmla="*/ 0 h 4130971"/>
                <a:gd name="connsiteX2" fmla="*/ 1024614 w 3716216"/>
                <a:gd name="connsiteY2" fmla="*/ 0 h 4130971"/>
                <a:gd name="connsiteX3" fmla="*/ 1481178 w 3716216"/>
                <a:gd name="connsiteY3" fmla="*/ 0 h 4130971"/>
                <a:gd name="connsiteX4" fmla="*/ 1974903 w 3716216"/>
                <a:gd name="connsiteY4" fmla="*/ 0 h 4130971"/>
                <a:gd name="connsiteX5" fmla="*/ 2431467 w 3716216"/>
                <a:gd name="connsiteY5" fmla="*/ 0 h 4130971"/>
                <a:gd name="connsiteX6" fmla="*/ 2999517 w 3716216"/>
                <a:gd name="connsiteY6" fmla="*/ 0 h 4130971"/>
                <a:gd name="connsiteX7" fmla="*/ 3716216 w 3716216"/>
                <a:gd name="connsiteY7" fmla="*/ 0 h 4130971"/>
                <a:gd name="connsiteX8" fmla="*/ 3716216 w 3716216"/>
                <a:gd name="connsiteY8" fmla="*/ 590139 h 4130971"/>
                <a:gd name="connsiteX9" fmla="*/ 3716216 w 3716216"/>
                <a:gd name="connsiteY9" fmla="*/ 1138968 h 4130971"/>
                <a:gd name="connsiteX10" fmla="*/ 3716216 w 3716216"/>
                <a:gd name="connsiteY10" fmla="*/ 1646487 h 4130971"/>
                <a:gd name="connsiteX11" fmla="*/ 3716216 w 3716216"/>
                <a:gd name="connsiteY11" fmla="*/ 2195316 h 4130971"/>
                <a:gd name="connsiteX12" fmla="*/ 3716216 w 3716216"/>
                <a:gd name="connsiteY12" fmla="*/ 2744145 h 4130971"/>
                <a:gd name="connsiteX13" fmla="*/ 3716216 w 3716216"/>
                <a:gd name="connsiteY13" fmla="*/ 3210355 h 4130971"/>
                <a:gd name="connsiteX14" fmla="*/ 3716216 w 3716216"/>
                <a:gd name="connsiteY14" fmla="*/ 4130971 h 4130971"/>
                <a:gd name="connsiteX15" fmla="*/ 3185328 w 3716216"/>
                <a:gd name="connsiteY15" fmla="*/ 4130971 h 4130971"/>
                <a:gd name="connsiteX16" fmla="*/ 2617278 w 3716216"/>
                <a:gd name="connsiteY16" fmla="*/ 4130971 h 4130971"/>
                <a:gd name="connsiteX17" fmla="*/ 2197876 w 3716216"/>
                <a:gd name="connsiteY17" fmla="*/ 4130971 h 4130971"/>
                <a:gd name="connsiteX18" fmla="*/ 1666988 w 3716216"/>
                <a:gd name="connsiteY18" fmla="*/ 4130971 h 4130971"/>
                <a:gd name="connsiteX19" fmla="*/ 1210425 w 3716216"/>
                <a:gd name="connsiteY19" fmla="*/ 4130971 h 4130971"/>
                <a:gd name="connsiteX20" fmla="*/ 791023 w 3716216"/>
                <a:gd name="connsiteY20" fmla="*/ 4130971 h 4130971"/>
                <a:gd name="connsiteX21" fmla="*/ 0 w 3716216"/>
                <a:gd name="connsiteY21" fmla="*/ 4130971 h 4130971"/>
                <a:gd name="connsiteX22" fmla="*/ 0 w 3716216"/>
                <a:gd name="connsiteY22" fmla="*/ 3458213 h 4130971"/>
                <a:gd name="connsiteX23" fmla="*/ 0 w 3716216"/>
                <a:gd name="connsiteY23" fmla="*/ 2992003 h 4130971"/>
                <a:gd name="connsiteX24" fmla="*/ 0 w 3716216"/>
                <a:gd name="connsiteY24" fmla="*/ 2319245 h 4130971"/>
                <a:gd name="connsiteX25" fmla="*/ 0 w 3716216"/>
                <a:gd name="connsiteY25" fmla="*/ 1811726 h 4130971"/>
                <a:gd name="connsiteX26" fmla="*/ 0 w 3716216"/>
                <a:gd name="connsiteY26" fmla="*/ 1138968 h 4130971"/>
                <a:gd name="connsiteX27" fmla="*/ 0 w 3716216"/>
                <a:gd name="connsiteY27" fmla="*/ 0 h 41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16216" h="4130971" fill="none" extrusionOk="0">
                  <a:moveTo>
                    <a:pt x="0" y="0"/>
                  </a:moveTo>
                  <a:cubicBezTo>
                    <a:pt x="123293" y="-50074"/>
                    <a:pt x="306874" y="1970"/>
                    <a:pt x="419402" y="0"/>
                  </a:cubicBezTo>
                  <a:cubicBezTo>
                    <a:pt x="531930" y="-1970"/>
                    <a:pt x="764657" y="65824"/>
                    <a:pt x="1024614" y="0"/>
                  </a:cubicBezTo>
                  <a:cubicBezTo>
                    <a:pt x="1284571" y="-65824"/>
                    <a:pt x="1298482" y="46976"/>
                    <a:pt x="1481178" y="0"/>
                  </a:cubicBezTo>
                  <a:cubicBezTo>
                    <a:pt x="1663874" y="-46976"/>
                    <a:pt x="1831548" y="48445"/>
                    <a:pt x="1974903" y="0"/>
                  </a:cubicBezTo>
                  <a:cubicBezTo>
                    <a:pt x="2118258" y="-48445"/>
                    <a:pt x="2319797" y="34972"/>
                    <a:pt x="2431467" y="0"/>
                  </a:cubicBezTo>
                  <a:cubicBezTo>
                    <a:pt x="2543137" y="-34972"/>
                    <a:pt x="2722728" y="25510"/>
                    <a:pt x="2999517" y="0"/>
                  </a:cubicBezTo>
                  <a:cubicBezTo>
                    <a:pt x="3276306" y="-25510"/>
                    <a:pt x="3489278" y="3877"/>
                    <a:pt x="3716216" y="0"/>
                  </a:cubicBezTo>
                  <a:cubicBezTo>
                    <a:pt x="3723209" y="180654"/>
                    <a:pt x="3685387" y="444831"/>
                    <a:pt x="3716216" y="590139"/>
                  </a:cubicBezTo>
                  <a:cubicBezTo>
                    <a:pt x="3747045" y="735447"/>
                    <a:pt x="3671816" y="875294"/>
                    <a:pt x="3716216" y="1138968"/>
                  </a:cubicBezTo>
                  <a:cubicBezTo>
                    <a:pt x="3760616" y="1402642"/>
                    <a:pt x="3664314" y="1542062"/>
                    <a:pt x="3716216" y="1646487"/>
                  </a:cubicBezTo>
                  <a:cubicBezTo>
                    <a:pt x="3768118" y="1750912"/>
                    <a:pt x="3682416" y="2027112"/>
                    <a:pt x="3716216" y="2195316"/>
                  </a:cubicBezTo>
                  <a:cubicBezTo>
                    <a:pt x="3750016" y="2363520"/>
                    <a:pt x="3663442" y="2501958"/>
                    <a:pt x="3716216" y="2744145"/>
                  </a:cubicBezTo>
                  <a:cubicBezTo>
                    <a:pt x="3768990" y="2986332"/>
                    <a:pt x="3662774" y="3063711"/>
                    <a:pt x="3716216" y="3210355"/>
                  </a:cubicBezTo>
                  <a:cubicBezTo>
                    <a:pt x="3769658" y="3356999"/>
                    <a:pt x="3659055" y="3830876"/>
                    <a:pt x="3716216" y="4130971"/>
                  </a:cubicBezTo>
                  <a:cubicBezTo>
                    <a:pt x="3475484" y="4180424"/>
                    <a:pt x="3347733" y="4121607"/>
                    <a:pt x="3185328" y="4130971"/>
                  </a:cubicBezTo>
                  <a:cubicBezTo>
                    <a:pt x="3022923" y="4140335"/>
                    <a:pt x="2757364" y="4119231"/>
                    <a:pt x="2617278" y="4130971"/>
                  </a:cubicBezTo>
                  <a:cubicBezTo>
                    <a:pt x="2477192" y="4142711"/>
                    <a:pt x="2389937" y="4096110"/>
                    <a:pt x="2197876" y="4130971"/>
                  </a:cubicBezTo>
                  <a:cubicBezTo>
                    <a:pt x="2005815" y="4165832"/>
                    <a:pt x="1799296" y="4073242"/>
                    <a:pt x="1666988" y="4130971"/>
                  </a:cubicBezTo>
                  <a:cubicBezTo>
                    <a:pt x="1534680" y="4188700"/>
                    <a:pt x="1359054" y="4099771"/>
                    <a:pt x="1210425" y="4130971"/>
                  </a:cubicBezTo>
                  <a:cubicBezTo>
                    <a:pt x="1061796" y="4162171"/>
                    <a:pt x="957169" y="4083152"/>
                    <a:pt x="791023" y="4130971"/>
                  </a:cubicBezTo>
                  <a:cubicBezTo>
                    <a:pt x="624877" y="4178790"/>
                    <a:pt x="158856" y="4074380"/>
                    <a:pt x="0" y="4130971"/>
                  </a:cubicBezTo>
                  <a:cubicBezTo>
                    <a:pt x="-140" y="3922191"/>
                    <a:pt x="66507" y="3721166"/>
                    <a:pt x="0" y="3458213"/>
                  </a:cubicBezTo>
                  <a:cubicBezTo>
                    <a:pt x="-66507" y="3195260"/>
                    <a:pt x="16887" y="3219265"/>
                    <a:pt x="0" y="2992003"/>
                  </a:cubicBezTo>
                  <a:cubicBezTo>
                    <a:pt x="-16887" y="2764741"/>
                    <a:pt x="7642" y="2509704"/>
                    <a:pt x="0" y="2319245"/>
                  </a:cubicBezTo>
                  <a:cubicBezTo>
                    <a:pt x="-7642" y="2128786"/>
                    <a:pt x="24627" y="1916378"/>
                    <a:pt x="0" y="1811726"/>
                  </a:cubicBezTo>
                  <a:cubicBezTo>
                    <a:pt x="-24627" y="1707074"/>
                    <a:pt x="70898" y="1411102"/>
                    <a:pt x="0" y="1138968"/>
                  </a:cubicBezTo>
                  <a:cubicBezTo>
                    <a:pt x="-70898" y="866834"/>
                    <a:pt x="91980" y="355866"/>
                    <a:pt x="0" y="0"/>
                  </a:cubicBezTo>
                  <a:close/>
                </a:path>
                <a:path w="3716216" h="4130971" stroke="0" extrusionOk="0">
                  <a:moveTo>
                    <a:pt x="0" y="0"/>
                  </a:moveTo>
                  <a:cubicBezTo>
                    <a:pt x="162649" y="-43902"/>
                    <a:pt x="352290" y="51329"/>
                    <a:pt x="568050" y="0"/>
                  </a:cubicBezTo>
                  <a:cubicBezTo>
                    <a:pt x="783810" y="-51329"/>
                    <a:pt x="933087" y="4240"/>
                    <a:pt x="1024614" y="0"/>
                  </a:cubicBezTo>
                  <a:cubicBezTo>
                    <a:pt x="1116141" y="-4240"/>
                    <a:pt x="1309700" y="49404"/>
                    <a:pt x="1444015" y="0"/>
                  </a:cubicBezTo>
                  <a:cubicBezTo>
                    <a:pt x="1578330" y="-49404"/>
                    <a:pt x="1823594" y="16186"/>
                    <a:pt x="2012066" y="0"/>
                  </a:cubicBezTo>
                  <a:cubicBezTo>
                    <a:pt x="2200538" y="-16186"/>
                    <a:pt x="2255377" y="9773"/>
                    <a:pt x="2431467" y="0"/>
                  </a:cubicBezTo>
                  <a:cubicBezTo>
                    <a:pt x="2607557" y="-9773"/>
                    <a:pt x="2705288" y="2864"/>
                    <a:pt x="2850869" y="0"/>
                  </a:cubicBezTo>
                  <a:cubicBezTo>
                    <a:pt x="2996450" y="-2864"/>
                    <a:pt x="3357565" y="50272"/>
                    <a:pt x="3716216" y="0"/>
                  </a:cubicBezTo>
                  <a:cubicBezTo>
                    <a:pt x="3760743" y="201988"/>
                    <a:pt x="3708729" y="356213"/>
                    <a:pt x="3716216" y="507519"/>
                  </a:cubicBezTo>
                  <a:cubicBezTo>
                    <a:pt x="3723703" y="658825"/>
                    <a:pt x="3657962" y="907664"/>
                    <a:pt x="3716216" y="1138968"/>
                  </a:cubicBezTo>
                  <a:cubicBezTo>
                    <a:pt x="3774470" y="1370272"/>
                    <a:pt x="3653192" y="1558972"/>
                    <a:pt x="3716216" y="1811726"/>
                  </a:cubicBezTo>
                  <a:cubicBezTo>
                    <a:pt x="3779240" y="2064480"/>
                    <a:pt x="3682842" y="2283704"/>
                    <a:pt x="3716216" y="2401865"/>
                  </a:cubicBezTo>
                  <a:cubicBezTo>
                    <a:pt x="3749590" y="2520026"/>
                    <a:pt x="3698109" y="2878438"/>
                    <a:pt x="3716216" y="3033313"/>
                  </a:cubicBezTo>
                  <a:cubicBezTo>
                    <a:pt x="3734323" y="3188188"/>
                    <a:pt x="3683082" y="3379288"/>
                    <a:pt x="3716216" y="3499523"/>
                  </a:cubicBezTo>
                  <a:cubicBezTo>
                    <a:pt x="3749350" y="3619758"/>
                    <a:pt x="3707268" y="3912765"/>
                    <a:pt x="3716216" y="4130971"/>
                  </a:cubicBezTo>
                  <a:cubicBezTo>
                    <a:pt x="3476151" y="4143379"/>
                    <a:pt x="3370719" y="4102588"/>
                    <a:pt x="3222490" y="4130971"/>
                  </a:cubicBezTo>
                  <a:cubicBezTo>
                    <a:pt x="3074261" y="4159354"/>
                    <a:pt x="2947769" y="4090624"/>
                    <a:pt x="2728764" y="4130971"/>
                  </a:cubicBezTo>
                  <a:cubicBezTo>
                    <a:pt x="2509759" y="4171318"/>
                    <a:pt x="2463575" y="4116905"/>
                    <a:pt x="2235038" y="4130971"/>
                  </a:cubicBezTo>
                  <a:cubicBezTo>
                    <a:pt x="2006501" y="4145037"/>
                    <a:pt x="1926279" y="4079580"/>
                    <a:pt x="1629826" y="4130971"/>
                  </a:cubicBezTo>
                  <a:cubicBezTo>
                    <a:pt x="1333373" y="4182362"/>
                    <a:pt x="1191550" y="4126490"/>
                    <a:pt x="1061776" y="4130971"/>
                  </a:cubicBezTo>
                  <a:cubicBezTo>
                    <a:pt x="932002" y="4135452"/>
                    <a:pt x="750292" y="4103224"/>
                    <a:pt x="568050" y="4130971"/>
                  </a:cubicBezTo>
                  <a:cubicBezTo>
                    <a:pt x="385808" y="4158718"/>
                    <a:pt x="197641" y="4067839"/>
                    <a:pt x="0" y="4130971"/>
                  </a:cubicBezTo>
                  <a:cubicBezTo>
                    <a:pt x="-29147" y="3957972"/>
                    <a:pt x="43953" y="3858743"/>
                    <a:pt x="0" y="3664761"/>
                  </a:cubicBezTo>
                  <a:cubicBezTo>
                    <a:pt x="-43953" y="3470779"/>
                    <a:pt x="37088" y="3309090"/>
                    <a:pt x="0" y="2992003"/>
                  </a:cubicBezTo>
                  <a:cubicBezTo>
                    <a:pt x="-37088" y="2674916"/>
                    <a:pt x="34601" y="2690847"/>
                    <a:pt x="0" y="2401865"/>
                  </a:cubicBezTo>
                  <a:cubicBezTo>
                    <a:pt x="-34601" y="2112883"/>
                    <a:pt x="50218" y="2010036"/>
                    <a:pt x="0" y="1770416"/>
                  </a:cubicBezTo>
                  <a:cubicBezTo>
                    <a:pt x="-50218" y="1530796"/>
                    <a:pt x="40777" y="1457679"/>
                    <a:pt x="0" y="1262897"/>
                  </a:cubicBezTo>
                  <a:cubicBezTo>
                    <a:pt x="-40777" y="1068115"/>
                    <a:pt x="68588" y="874626"/>
                    <a:pt x="0" y="672758"/>
                  </a:cubicBezTo>
                  <a:cubicBezTo>
                    <a:pt x="-68588" y="470890"/>
                    <a:pt x="40741" y="14778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AT" dirty="0">
                <a:solidFill>
                  <a:schemeClr val="tx1"/>
                </a:solidFill>
              </a:endParaRPr>
            </a:p>
            <a:p>
              <a:pPr algn="ctr"/>
              <a:r>
                <a:rPr lang="de-AT" sz="4400" dirty="0">
                  <a:solidFill>
                    <a:schemeClr val="tx1"/>
                  </a:solidFill>
                  <a:latin typeface="Rastanty Cortez" panose="02000506000000020003" pitchFamily="2" charset="0"/>
                </a:rPr>
                <a:t>Recherche-Auftrag</a:t>
              </a:r>
            </a:p>
            <a:p>
              <a:pPr algn="ctr"/>
              <a:endParaRPr lang="de-AT" dirty="0">
                <a:solidFill>
                  <a:schemeClr val="tx1"/>
                </a:solidFill>
              </a:endParaRPr>
            </a:p>
            <a:p>
              <a:pPr marL="342900" indent="-342900" algn="ctr">
                <a:buFont typeface="+mj-lt"/>
                <a:buAutoNum type="arabicPeriod"/>
              </a:pPr>
              <a:r>
                <a:rPr lang="de-AT" dirty="0">
                  <a:solidFill>
                    <a:schemeClr val="tx1"/>
                  </a:solidFill>
                </a:rPr>
                <a:t>Wie hoch ist der aktuelle Sparzinssatz?</a:t>
              </a:r>
            </a:p>
            <a:p>
              <a:pPr algn="ctr"/>
              <a:r>
                <a:rPr lang="de-AT" sz="1600" dirty="0">
                  <a:solidFill>
                    <a:schemeClr val="bg1">
                      <a:lumMod val="50000"/>
                    </a:schemeClr>
                  </a:solidFill>
                </a:rPr>
                <a:t>Sucht bei eurer Hausbank oder recherchiert auf Vergleichsplattformen. </a:t>
              </a:r>
            </a:p>
            <a:p>
              <a:pPr algn="ctr"/>
              <a:r>
                <a:rPr lang="de-AT" sz="1600" dirty="0">
                  <a:solidFill>
                    <a:schemeClr val="bg1">
                      <a:lumMod val="50000"/>
                    </a:schemeClr>
                  </a:solidFill>
                </a:rPr>
                <a:t>Vergleich drei verschiedene Sparprodukte.</a:t>
              </a:r>
            </a:p>
            <a:p>
              <a:pPr algn="ctr"/>
              <a:endParaRPr lang="de-AT" dirty="0">
                <a:solidFill>
                  <a:schemeClr val="tx1"/>
                </a:solidFill>
              </a:endParaRPr>
            </a:p>
            <a:p>
              <a:pPr algn="ctr"/>
              <a:r>
                <a:rPr lang="de-AT" dirty="0">
                  <a:solidFill>
                    <a:schemeClr val="tx1"/>
                  </a:solidFill>
                </a:rPr>
                <a:t>2. Wie hoch ist die Inflation aktuell?</a:t>
              </a:r>
            </a:p>
            <a:p>
              <a:pPr algn="ctr"/>
              <a:endParaRPr lang="de-AT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" name="Grafik 10" descr="Büroklammer Silhouette">
            <a:extLst>
              <a:ext uri="{FF2B5EF4-FFF2-40B4-BE49-F238E27FC236}">
                <a16:creationId xmlns:a16="http://schemas.microsoft.com/office/drawing/2014/main" id="{C249981E-E348-B00A-D7F3-D9CD70FA3F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178368">
            <a:off x="1204341" y="1040793"/>
            <a:ext cx="645441" cy="645441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52A084C6-DC45-F539-C866-7AE0C390CFBA}"/>
              </a:ext>
            </a:extLst>
          </p:cNvPr>
          <p:cNvSpPr/>
          <p:nvPr/>
        </p:nvSpPr>
        <p:spPr>
          <a:xfrm>
            <a:off x="5526592" y="941772"/>
            <a:ext cx="6524995" cy="5107336"/>
          </a:xfrm>
          <a:prstGeom prst="rect">
            <a:avLst/>
          </a:prstGeom>
          <a:solidFill>
            <a:srgbClr val="A9D18E"/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4000" b="1" dirty="0">
                <a:solidFill>
                  <a:schemeClr val="tx1"/>
                </a:solidFill>
                <a:latin typeface="Rastanty Cortez" panose="02000506000000020003" pitchFamily="2" charset="0"/>
              </a:rPr>
              <a:t>Vergleich der Sparzinsen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A6E4671F-E8AE-5CF1-E431-AFF2C673E060}"/>
              </a:ext>
            </a:extLst>
          </p:cNvPr>
          <p:cNvGrpSpPr/>
          <p:nvPr/>
        </p:nvGrpSpPr>
        <p:grpSpPr>
          <a:xfrm>
            <a:off x="5628193" y="1797749"/>
            <a:ext cx="6349293" cy="1284497"/>
            <a:chOff x="5663672" y="1191574"/>
            <a:chExt cx="6349293" cy="69939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9040C097-18A5-918E-88C5-A06569DCD141}"/>
                </a:ext>
              </a:extLst>
            </p:cNvPr>
            <p:cNvSpPr/>
            <p:nvPr/>
          </p:nvSpPr>
          <p:spPr>
            <a:xfrm>
              <a:off x="5663672" y="1191574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Bank 1: 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_______________</a:t>
              </a: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B881EDB8-2AD7-3F8C-1DFD-377BD3C43750}"/>
                </a:ext>
              </a:extLst>
            </p:cNvPr>
            <p:cNvSpPr/>
            <p:nvPr/>
          </p:nvSpPr>
          <p:spPr>
            <a:xfrm>
              <a:off x="7799413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Bank 2: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_______________ 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D1F53EE8-4963-4CA1-1A78-5ADA90DE82A1}"/>
                </a:ext>
              </a:extLst>
            </p:cNvPr>
            <p:cNvSpPr/>
            <p:nvPr/>
          </p:nvSpPr>
          <p:spPr>
            <a:xfrm>
              <a:off x="9935155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Bank 3: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_______________ </a:t>
              </a:r>
            </a:p>
          </p:txBody>
        </p:sp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1704F7D8-E426-0456-D8B8-C7D28B65B4FB}"/>
              </a:ext>
            </a:extLst>
          </p:cNvPr>
          <p:cNvSpPr/>
          <p:nvPr/>
        </p:nvSpPr>
        <p:spPr>
          <a:xfrm>
            <a:off x="5628191" y="3937970"/>
            <a:ext cx="6349293" cy="783337"/>
          </a:xfrm>
          <a:custGeom>
            <a:avLst/>
            <a:gdLst>
              <a:gd name="connsiteX0" fmla="*/ 0 w 6349293"/>
              <a:gd name="connsiteY0" fmla="*/ 0 h 783337"/>
              <a:gd name="connsiteX1" fmla="*/ 386730 w 6349293"/>
              <a:gd name="connsiteY1" fmla="*/ 0 h 783337"/>
              <a:gd name="connsiteX2" fmla="*/ 1090924 w 6349293"/>
              <a:gd name="connsiteY2" fmla="*/ 0 h 783337"/>
              <a:gd name="connsiteX3" fmla="*/ 1541147 w 6349293"/>
              <a:gd name="connsiteY3" fmla="*/ 0 h 783337"/>
              <a:gd name="connsiteX4" fmla="*/ 2054862 w 6349293"/>
              <a:gd name="connsiteY4" fmla="*/ 0 h 783337"/>
              <a:gd name="connsiteX5" fmla="*/ 2505085 w 6349293"/>
              <a:gd name="connsiteY5" fmla="*/ 0 h 783337"/>
              <a:gd name="connsiteX6" fmla="*/ 3145786 w 6349293"/>
              <a:gd name="connsiteY6" fmla="*/ 0 h 783337"/>
              <a:gd name="connsiteX7" fmla="*/ 3532516 w 6349293"/>
              <a:gd name="connsiteY7" fmla="*/ 0 h 783337"/>
              <a:gd name="connsiteX8" fmla="*/ 4109724 w 6349293"/>
              <a:gd name="connsiteY8" fmla="*/ 0 h 783337"/>
              <a:gd name="connsiteX9" fmla="*/ 4559947 w 6349293"/>
              <a:gd name="connsiteY9" fmla="*/ 0 h 783337"/>
              <a:gd name="connsiteX10" fmla="*/ 5137155 w 6349293"/>
              <a:gd name="connsiteY10" fmla="*/ 0 h 783337"/>
              <a:gd name="connsiteX11" fmla="*/ 5777857 w 6349293"/>
              <a:gd name="connsiteY11" fmla="*/ 0 h 783337"/>
              <a:gd name="connsiteX12" fmla="*/ 6349293 w 6349293"/>
              <a:gd name="connsiteY12" fmla="*/ 0 h 783337"/>
              <a:gd name="connsiteX13" fmla="*/ 6349293 w 6349293"/>
              <a:gd name="connsiteY13" fmla="*/ 376002 h 783337"/>
              <a:gd name="connsiteX14" fmla="*/ 6349293 w 6349293"/>
              <a:gd name="connsiteY14" fmla="*/ 783337 h 783337"/>
              <a:gd name="connsiteX15" fmla="*/ 5772085 w 6349293"/>
              <a:gd name="connsiteY15" fmla="*/ 783337 h 783337"/>
              <a:gd name="connsiteX16" fmla="*/ 5131383 w 6349293"/>
              <a:gd name="connsiteY16" fmla="*/ 783337 h 783337"/>
              <a:gd name="connsiteX17" fmla="*/ 4744653 w 6349293"/>
              <a:gd name="connsiteY17" fmla="*/ 783337 h 783337"/>
              <a:gd name="connsiteX18" fmla="*/ 4167445 w 6349293"/>
              <a:gd name="connsiteY18" fmla="*/ 783337 h 783337"/>
              <a:gd name="connsiteX19" fmla="*/ 3717222 w 6349293"/>
              <a:gd name="connsiteY19" fmla="*/ 783337 h 783337"/>
              <a:gd name="connsiteX20" fmla="*/ 3330493 w 6349293"/>
              <a:gd name="connsiteY20" fmla="*/ 783337 h 783337"/>
              <a:gd name="connsiteX21" fmla="*/ 2816777 w 6349293"/>
              <a:gd name="connsiteY21" fmla="*/ 783337 h 783337"/>
              <a:gd name="connsiteX22" fmla="*/ 2112583 w 6349293"/>
              <a:gd name="connsiteY22" fmla="*/ 783337 h 783337"/>
              <a:gd name="connsiteX23" fmla="*/ 1662360 w 6349293"/>
              <a:gd name="connsiteY23" fmla="*/ 783337 h 783337"/>
              <a:gd name="connsiteX24" fmla="*/ 1085152 w 6349293"/>
              <a:gd name="connsiteY24" fmla="*/ 783337 h 783337"/>
              <a:gd name="connsiteX25" fmla="*/ 698422 w 6349293"/>
              <a:gd name="connsiteY25" fmla="*/ 783337 h 783337"/>
              <a:gd name="connsiteX26" fmla="*/ 0 w 6349293"/>
              <a:gd name="connsiteY26" fmla="*/ 783337 h 783337"/>
              <a:gd name="connsiteX27" fmla="*/ 0 w 6349293"/>
              <a:gd name="connsiteY27" fmla="*/ 407335 h 783337"/>
              <a:gd name="connsiteX28" fmla="*/ 0 w 6349293"/>
              <a:gd name="connsiteY28" fmla="*/ 0 h 78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349293" h="783337" fill="none" extrusionOk="0">
                <a:moveTo>
                  <a:pt x="0" y="0"/>
                </a:moveTo>
                <a:cubicBezTo>
                  <a:pt x="162357" y="-20653"/>
                  <a:pt x="306990" y="10038"/>
                  <a:pt x="386730" y="0"/>
                </a:cubicBezTo>
                <a:cubicBezTo>
                  <a:pt x="466470" y="-10038"/>
                  <a:pt x="807012" y="31647"/>
                  <a:pt x="1090924" y="0"/>
                </a:cubicBezTo>
                <a:cubicBezTo>
                  <a:pt x="1374836" y="-31647"/>
                  <a:pt x="1378901" y="36283"/>
                  <a:pt x="1541147" y="0"/>
                </a:cubicBezTo>
                <a:cubicBezTo>
                  <a:pt x="1703393" y="-36283"/>
                  <a:pt x="1892912" y="32036"/>
                  <a:pt x="2054862" y="0"/>
                </a:cubicBezTo>
                <a:cubicBezTo>
                  <a:pt x="2216812" y="-32036"/>
                  <a:pt x="2336041" y="6533"/>
                  <a:pt x="2505085" y="0"/>
                </a:cubicBezTo>
                <a:cubicBezTo>
                  <a:pt x="2674129" y="-6533"/>
                  <a:pt x="2869622" y="3611"/>
                  <a:pt x="3145786" y="0"/>
                </a:cubicBezTo>
                <a:cubicBezTo>
                  <a:pt x="3421950" y="-3611"/>
                  <a:pt x="3376233" y="46384"/>
                  <a:pt x="3532516" y="0"/>
                </a:cubicBezTo>
                <a:cubicBezTo>
                  <a:pt x="3688799" y="-46384"/>
                  <a:pt x="3944104" y="8411"/>
                  <a:pt x="4109724" y="0"/>
                </a:cubicBezTo>
                <a:cubicBezTo>
                  <a:pt x="4275344" y="-8411"/>
                  <a:pt x="4447945" y="50978"/>
                  <a:pt x="4559947" y="0"/>
                </a:cubicBezTo>
                <a:cubicBezTo>
                  <a:pt x="4671949" y="-50978"/>
                  <a:pt x="4914219" y="19522"/>
                  <a:pt x="5137155" y="0"/>
                </a:cubicBezTo>
                <a:cubicBezTo>
                  <a:pt x="5360091" y="-19522"/>
                  <a:pt x="5503123" y="3208"/>
                  <a:pt x="5777857" y="0"/>
                </a:cubicBezTo>
                <a:cubicBezTo>
                  <a:pt x="6052591" y="-3208"/>
                  <a:pt x="6187476" y="15529"/>
                  <a:pt x="6349293" y="0"/>
                </a:cubicBezTo>
                <a:cubicBezTo>
                  <a:pt x="6359550" y="149668"/>
                  <a:pt x="6332873" y="212827"/>
                  <a:pt x="6349293" y="376002"/>
                </a:cubicBezTo>
                <a:cubicBezTo>
                  <a:pt x="6365713" y="539177"/>
                  <a:pt x="6346302" y="688712"/>
                  <a:pt x="6349293" y="783337"/>
                </a:cubicBezTo>
                <a:cubicBezTo>
                  <a:pt x="6182267" y="831023"/>
                  <a:pt x="5902817" y="753860"/>
                  <a:pt x="5772085" y="783337"/>
                </a:cubicBezTo>
                <a:cubicBezTo>
                  <a:pt x="5641353" y="812814"/>
                  <a:pt x="5302461" y="778558"/>
                  <a:pt x="5131383" y="783337"/>
                </a:cubicBezTo>
                <a:cubicBezTo>
                  <a:pt x="4960305" y="788116"/>
                  <a:pt x="4863382" y="772440"/>
                  <a:pt x="4744653" y="783337"/>
                </a:cubicBezTo>
                <a:cubicBezTo>
                  <a:pt x="4625924" y="794234"/>
                  <a:pt x="4365652" y="781907"/>
                  <a:pt x="4167445" y="783337"/>
                </a:cubicBezTo>
                <a:cubicBezTo>
                  <a:pt x="3969238" y="784767"/>
                  <a:pt x="3863617" y="771288"/>
                  <a:pt x="3717222" y="783337"/>
                </a:cubicBezTo>
                <a:cubicBezTo>
                  <a:pt x="3570827" y="795386"/>
                  <a:pt x="3485711" y="761753"/>
                  <a:pt x="3330493" y="783337"/>
                </a:cubicBezTo>
                <a:cubicBezTo>
                  <a:pt x="3175275" y="804921"/>
                  <a:pt x="2996592" y="756548"/>
                  <a:pt x="2816777" y="783337"/>
                </a:cubicBezTo>
                <a:cubicBezTo>
                  <a:pt x="2636962" y="810126"/>
                  <a:pt x="2345478" y="722245"/>
                  <a:pt x="2112583" y="783337"/>
                </a:cubicBezTo>
                <a:cubicBezTo>
                  <a:pt x="1879688" y="844429"/>
                  <a:pt x="1860804" y="767223"/>
                  <a:pt x="1662360" y="783337"/>
                </a:cubicBezTo>
                <a:cubicBezTo>
                  <a:pt x="1463916" y="799451"/>
                  <a:pt x="1244214" y="774927"/>
                  <a:pt x="1085152" y="783337"/>
                </a:cubicBezTo>
                <a:cubicBezTo>
                  <a:pt x="926090" y="791747"/>
                  <a:pt x="776982" y="738115"/>
                  <a:pt x="698422" y="783337"/>
                </a:cubicBezTo>
                <a:cubicBezTo>
                  <a:pt x="619862" y="828559"/>
                  <a:pt x="245023" y="750529"/>
                  <a:pt x="0" y="783337"/>
                </a:cubicBezTo>
                <a:cubicBezTo>
                  <a:pt x="-7870" y="683249"/>
                  <a:pt x="31709" y="504672"/>
                  <a:pt x="0" y="407335"/>
                </a:cubicBezTo>
                <a:cubicBezTo>
                  <a:pt x="-31709" y="309998"/>
                  <a:pt x="47024" y="157304"/>
                  <a:pt x="0" y="0"/>
                </a:cubicBezTo>
                <a:close/>
              </a:path>
              <a:path w="6349293" h="783337" stroke="0" extrusionOk="0">
                <a:moveTo>
                  <a:pt x="0" y="0"/>
                </a:moveTo>
                <a:cubicBezTo>
                  <a:pt x="294589" y="-36378"/>
                  <a:pt x="512035" y="24017"/>
                  <a:pt x="640701" y="0"/>
                </a:cubicBezTo>
                <a:cubicBezTo>
                  <a:pt x="769367" y="-24017"/>
                  <a:pt x="945956" y="38250"/>
                  <a:pt x="1090924" y="0"/>
                </a:cubicBezTo>
                <a:cubicBezTo>
                  <a:pt x="1235892" y="-38250"/>
                  <a:pt x="1376105" y="27078"/>
                  <a:pt x="1477654" y="0"/>
                </a:cubicBezTo>
                <a:cubicBezTo>
                  <a:pt x="1579203" y="-27078"/>
                  <a:pt x="1913287" y="10476"/>
                  <a:pt x="2118355" y="0"/>
                </a:cubicBezTo>
                <a:cubicBezTo>
                  <a:pt x="2323423" y="-10476"/>
                  <a:pt x="2406728" y="2897"/>
                  <a:pt x="2505085" y="0"/>
                </a:cubicBezTo>
                <a:cubicBezTo>
                  <a:pt x="2603442" y="-2897"/>
                  <a:pt x="2726702" y="40631"/>
                  <a:pt x="2891814" y="0"/>
                </a:cubicBezTo>
                <a:cubicBezTo>
                  <a:pt x="3056926" y="-40631"/>
                  <a:pt x="3240787" y="4282"/>
                  <a:pt x="3532516" y="0"/>
                </a:cubicBezTo>
                <a:cubicBezTo>
                  <a:pt x="3824245" y="-4282"/>
                  <a:pt x="3872669" y="47814"/>
                  <a:pt x="3982738" y="0"/>
                </a:cubicBezTo>
                <a:cubicBezTo>
                  <a:pt x="4092807" y="-47814"/>
                  <a:pt x="4266261" y="45915"/>
                  <a:pt x="4496454" y="0"/>
                </a:cubicBezTo>
                <a:cubicBezTo>
                  <a:pt x="4726647" y="-45915"/>
                  <a:pt x="4918961" y="35654"/>
                  <a:pt x="5200648" y="0"/>
                </a:cubicBezTo>
                <a:cubicBezTo>
                  <a:pt x="5482335" y="-35654"/>
                  <a:pt x="5632806" y="28582"/>
                  <a:pt x="5777857" y="0"/>
                </a:cubicBezTo>
                <a:cubicBezTo>
                  <a:pt x="5922908" y="-28582"/>
                  <a:pt x="6118044" y="33495"/>
                  <a:pt x="6349293" y="0"/>
                </a:cubicBezTo>
                <a:cubicBezTo>
                  <a:pt x="6353742" y="125101"/>
                  <a:pt x="6312396" y="237808"/>
                  <a:pt x="6349293" y="391669"/>
                </a:cubicBezTo>
                <a:cubicBezTo>
                  <a:pt x="6386190" y="545530"/>
                  <a:pt x="6329023" y="695367"/>
                  <a:pt x="6349293" y="783337"/>
                </a:cubicBezTo>
                <a:cubicBezTo>
                  <a:pt x="6232209" y="836946"/>
                  <a:pt x="6086575" y="731302"/>
                  <a:pt x="5835577" y="783337"/>
                </a:cubicBezTo>
                <a:cubicBezTo>
                  <a:pt x="5584579" y="835372"/>
                  <a:pt x="5466716" y="761498"/>
                  <a:pt x="5321862" y="783337"/>
                </a:cubicBezTo>
                <a:cubicBezTo>
                  <a:pt x="5177009" y="805176"/>
                  <a:pt x="5024515" y="742399"/>
                  <a:pt x="4808146" y="783337"/>
                </a:cubicBezTo>
                <a:cubicBezTo>
                  <a:pt x="4591777" y="824275"/>
                  <a:pt x="4408207" y="766701"/>
                  <a:pt x="4103952" y="783337"/>
                </a:cubicBezTo>
                <a:cubicBezTo>
                  <a:pt x="3799697" y="799973"/>
                  <a:pt x="3631657" y="732464"/>
                  <a:pt x="3463251" y="783337"/>
                </a:cubicBezTo>
                <a:cubicBezTo>
                  <a:pt x="3294845" y="834210"/>
                  <a:pt x="3118129" y="774256"/>
                  <a:pt x="2949535" y="783337"/>
                </a:cubicBezTo>
                <a:cubicBezTo>
                  <a:pt x="2780941" y="792418"/>
                  <a:pt x="2574291" y="724501"/>
                  <a:pt x="2308834" y="783337"/>
                </a:cubicBezTo>
                <a:cubicBezTo>
                  <a:pt x="2043377" y="842173"/>
                  <a:pt x="2002700" y="741193"/>
                  <a:pt x="1922104" y="783337"/>
                </a:cubicBezTo>
                <a:cubicBezTo>
                  <a:pt x="1841508" y="825481"/>
                  <a:pt x="1659188" y="744672"/>
                  <a:pt x="1471882" y="783337"/>
                </a:cubicBezTo>
                <a:cubicBezTo>
                  <a:pt x="1284576" y="822002"/>
                  <a:pt x="1137053" y="743915"/>
                  <a:pt x="1021659" y="783337"/>
                </a:cubicBezTo>
                <a:cubicBezTo>
                  <a:pt x="906265" y="822759"/>
                  <a:pt x="696701" y="727351"/>
                  <a:pt x="507943" y="783337"/>
                </a:cubicBezTo>
                <a:cubicBezTo>
                  <a:pt x="319185" y="839323"/>
                  <a:pt x="157188" y="776358"/>
                  <a:pt x="0" y="783337"/>
                </a:cubicBezTo>
                <a:cubicBezTo>
                  <a:pt x="-44888" y="673176"/>
                  <a:pt x="32022" y="575598"/>
                  <a:pt x="0" y="407335"/>
                </a:cubicBezTo>
                <a:cubicBezTo>
                  <a:pt x="-32022" y="239072"/>
                  <a:pt x="40519" y="8515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0864172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/>
            <a:r>
              <a:rPr lang="de-AT" dirty="0">
                <a:solidFill>
                  <a:schemeClr val="tx1"/>
                </a:solidFill>
              </a:rPr>
              <a:t>Inflation (aktuell)</a:t>
            </a:r>
          </a:p>
          <a:p>
            <a:pPr marL="90488" algn="ctr"/>
            <a:r>
              <a:rPr lang="de-AT" dirty="0">
                <a:solidFill>
                  <a:schemeClr val="tx1"/>
                </a:solidFill>
              </a:rPr>
              <a:t>___________ %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C8AB5005-FA24-1204-22DC-D3C1073188E5}"/>
              </a:ext>
            </a:extLst>
          </p:cNvPr>
          <p:cNvGrpSpPr/>
          <p:nvPr/>
        </p:nvGrpSpPr>
        <p:grpSpPr>
          <a:xfrm>
            <a:off x="5628192" y="3105959"/>
            <a:ext cx="6349293" cy="798221"/>
            <a:chOff x="5663672" y="1191574"/>
            <a:chExt cx="6349293" cy="699390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078E03B0-EA13-CC0F-6ED6-CB9C52275D7F}"/>
                </a:ext>
              </a:extLst>
            </p:cNvPr>
            <p:cNvSpPr/>
            <p:nvPr/>
          </p:nvSpPr>
          <p:spPr>
            <a:xfrm>
              <a:off x="5663672" y="1191574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Zinssatz 1: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 </a:t>
              </a: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929AF269-769D-5A97-4796-EE37486C03F5}"/>
                </a:ext>
              </a:extLst>
            </p:cNvPr>
            <p:cNvSpPr/>
            <p:nvPr/>
          </p:nvSpPr>
          <p:spPr>
            <a:xfrm>
              <a:off x="7799413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Zinssatz 2: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 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41A4835D-0FDF-58AE-BF43-047EB1C54DCE}"/>
                </a:ext>
              </a:extLst>
            </p:cNvPr>
            <p:cNvSpPr/>
            <p:nvPr/>
          </p:nvSpPr>
          <p:spPr>
            <a:xfrm>
              <a:off x="9935155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Zinssatz 3: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 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E14EB8F6-BBEF-3C88-FE6E-3832ACB2B282}"/>
              </a:ext>
            </a:extLst>
          </p:cNvPr>
          <p:cNvGrpSpPr/>
          <p:nvPr/>
        </p:nvGrpSpPr>
        <p:grpSpPr>
          <a:xfrm>
            <a:off x="5628191" y="4986097"/>
            <a:ext cx="6349293" cy="798221"/>
            <a:chOff x="5663672" y="1191574"/>
            <a:chExt cx="6349293" cy="699390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F10DED0D-A4D8-F59B-95CD-A76A372AEC4E}"/>
                </a:ext>
              </a:extLst>
            </p:cNvPr>
            <p:cNvSpPr/>
            <p:nvPr/>
          </p:nvSpPr>
          <p:spPr>
            <a:xfrm>
              <a:off x="5663672" y="1191574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Realzins 1: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36DFFCA6-74AF-B0D3-25B8-0CB3C99E1AB7}"/>
                </a:ext>
              </a:extLst>
            </p:cNvPr>
            <p:cNvSpPr/>
            <p:nvPr/>
          </p:nvSpPr>
          <p:spPr>
            <a:xfrm>
              <a:off x="7799413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Realzins 2: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</a:t>
              </a:r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A73FBFAD-C73F-D098-E395-FA84FFAA9497}"/>
                </a:ext>
              </a:extLst>
            </p:cNvPr>
            <p:cNvSpPr/>
            <p:nvPr/>
          </p:nvSpPr>
          <p:spPr>
            <a:xfrm>
              <a:off x="9935155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Realzins 3: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</a:t>
              </a:r>
            </a:p>
          </p:txBody>
        </p:sp>
      </p:grp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777749EE-E291-48BE-42B8-77F9893762A0}"/>
              </a:ext>
            </a:extLst>
          </p:cNvPr>
          <p:cNvCxnSpPr/>
          <p:nvPr/>
        </p:nvCxnSpPr>
        <p:spPr>
          <a:xfrm>
            <a:off x="5628191" y="4828854"/>
            <a:ext cx="634929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20647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2BAD0521-656F-7787-7049-1D2FAD5F2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3C8A99-BD54-79D3-26F9-4263279E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Realzins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53A5E89A-BFA0-6CB5-CA07-F2B5E1483A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5288433"/>
              </p:ext>
            </p:extLst>
          </p:nvPr>
        </p:nvGraphicFramePr>
        <p:xfrm>
          <a:off x="838200" y="171069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082AB97-2A51-62B6-4917-AA54125B5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39</a:t>
            </a:fld>
            <a:endParaRPr lang="de-AT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1761F6DD-9BCE-9ECA-0312-B4DB478254D7}"/>
              </a:ext>
            </a:extLst>
          </p:cNvPr>
          <p:cNvSpPr/>
          <p:nvPr/>
        </p:nvSpPr>
        <p:spPr>
          <a:xfrm>
            <a:off x="8889274" y="2786743"/>
            <a:ext cx="2185851" cy="496388"/>
          </a:xfrm>
          <a:prstGeom prst="rect">
            <a:avLst/>
          </a:prstGeom>
          <a:solidFill>
            <a:srgbClr val="FFD589"/>
          </a:solidFill>
          <a:ln>
            <a:solidFill>
              <a:srgbClr val="FFA5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bg1"/>
                </a:solidFill>
              </a:rPr>
              <a:t>+ 0,50%</a:t>
            </a:r>
            <a:endParaRPr lang="de-AT" b="1" dirty="0">
              <a:solidFill>
                <a:schemeClr val="bg1"/>
              </a:solidFill>
            </a:endParaRPr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5448E817-96D5-0350-D941-20AED7066965}"/>
              </a:ext>
            </a:extLst>
          </p:cNvPr>
          <p:cNvSpPr/>
          <p:nvPr/>
        </p:nvSpPr>
        <p:spPr>
          <a:xfrm>
            <a:off x="9395209" y="2845358"/>
            <a:ext cx="1296237" cy="379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12502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16F2B4-D7C3-2A60-4FDA-345D84B0C1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Inflation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EE0C3BF-2945-515E-A6B3-32A6F15FA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/>
              <a:t>Folie </a:t>
            </a:r>
            <a:fld id="{4C23FFEC-42AF-4C5F-8FEB-D69D9B6A7C04}" type="slidenum">
              <a:rPr lang="de-AT" smtClean="0"/>
              <a:pPr/>
              <a:t>4</a:t>
            </a:fld>
            <a:endParaRPr lang="de-AT" dirty="0"/>
          </a:p>
        </p:txBody>
      </p:sp>
      <p:sp>
        <p:nvSpPr>
          <p:cNvPr id="5" name="Rechteck: abgerundete Ecken 4">
            <a:extLst>
              <a:ext uri="{FF2B5EF4-FFF2-40B4-BE49-F238E27FC236}">
                <a16:creationId xmlns:a16="http://schemas.microsoft.com/office/drawing/2014/main" id="{EF3FCAE2-FC06-5302-6401-0164A0CAC466}"/>
              </a:ext>
            </a:extLst>
          </p:cNvPr>
          <p:cNvSpPr/>
          <p:nvPr/>
        </p:nvSpPr>
        <p:spPr>
          <a:xfrm>
            <a:off x="1094725" y="1600447"/>
            <a:ext cx="10002549" cy="1405375"/>
          </a:xfrm>
          <a:prstGeom prst="roundRect">
            <a:avLst/>
          </a:prstGeom>
          <a:solidFill>
            <a:schemeClr val="bg1"/>
          </a:solidFill>
          <a:ln>
            <a:solidFill>
              <a:srgbClr val="3857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000" dirty="0">
              <a:solidFill>
                <a:schemeClr val="tx1"/>
              </a:solidFill>
              <a:latin typeface="+mj-lt"/>
            </a:endParaRPr>
          </a:p>
          <a:p>
            <a:pPr algn="ctr"/>
            <a:endParaRPr lang="de-AT" sz="20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de-AT" sz="2000" dirty="0">
                <a:solidFill>
                  <a:schemeClr val="tx1"/>
                </a:solidFill>
                <a:latin typeface="+mj-lt"/>
              </a:rPr>
              <a:t>Über einen längeren Zeitraum zu beobachtende Erhöhung der Preisniveaus, die in Prozent angegeben wird.</a:t>
            </a:r>
          </a:p>
        </p:txBody>
      </p:sp>
      <p:sp>
        <p:nvSpPr>
          <p:cNvPr id="6" name="Rounded Rectangle 26">
            <a:extLst>
              <a:ext uri="{FF2B5EF4-FFF2-40B4-BE49-F238E27FC236}">
                <a16:creationId xmlns:a16="http://schemas.microsoft.com/office/drawing/2014/main" id="{D0504C40-7F7C-E73C-F476-6A3337641EB5}"/>
              </a:ext>
            </a:extLst>
          </p:cNvPr>
          <p:cNvSpPr/>
          <p:nvPr/>
        </p:nvSpPr>
        <p:spPr>
          <a:xfrm>
            <a:off x="1094725" y="1594573"/>
            <a:ext cx="10002549" cy="497713"/>
          </a:xfrm>
          <a:prstGeom prst="rect">
            <a:avLst/>
          </a:prstGeom>
          <a:solidFill>
            <a:srgbClr val="C5E0B4"/>
          </a:solidFill>
          <a:ln>
            <a:solidFill>
              <a:srgbClr val="38572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bg1"/>
                </a:solidFill>
                <a:latin typeface="+mj-lt"/>
              </a:rPr>
              <a:t>Definition:</a:t>
            </a:r>
            <a:endParaRPr lang="de-AT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76AAF0A-7F26-2CD9-AC49-E0C38A7459F0}"/>
              </a:ext>
            </a:extLst>
          </p:cNvPr>
          <p:cNvSpPr/>
          <p:nvPr/>
        </p:nvSpPr>
        <p:spPr>
          <a:xfrm>
            <a:off x="1094725" y="3371592"/>
            <a:ext cx="2743198" cy="1271332"/>
          </a:xfrm>
          <a:custGeom>
            <a:avLst/>
            <a:gdLst>
              <a:gd name="connsiteX0" fmla="*/ 0 w 2743198"/>
              <a:gd name="connsiteY0" fmla="*/ 0 h 1271332"/>
              <a:gd name="connsiteX1" fmla="*/ 2743198 w 2743198"/>
              <a:gd name="connsiteY1" fmla="*/ 0 h 1271332"/>
              <a:gd name="connsiteX2" fmla="*/ 2743198 w 2743198"/>
              <a:gd name="connsiteY2" fmla="*/ 1271332 h 1271332"/>
              <a:gd name="connsiteX3" fmla="*/ 0 w 2743198"/>
              <a:gd name="connsiteY3" fmla="*/ 1271332 h 1271332"/>
              <a:gd name="connsiteX4" fmla="*/ 0 w 2743198"/>
              <a:gd name="connsiteY4" fmla="*/ 0 h 1271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198" h="1271332" fill="none" extrusionOk="0">
                <a:moveTo>
                  <a:pt x="0" y="0"/>
                </a:moveTo>
                <a:cubicBezTo>
                  <a:pt x="303241" y="-33775"/>
                  <a:pt x="1449631" y="138873"/>
                  <a:pt x="2743198" y="0"/>
                </a:cubicBezTo>
                <a:cubicBezTo>
                  <a:pt x="2669034" y="228329"/>
                  <a:pt x="2710429" y="1045703"/>
                  <a:pt x="2743198" y="1271332"/>
                </a:cubicBezTo>
                <a:cubicBezTo>
                  <a:pt x="1711414" y="1134002"/>
                  <a:pt x="574083" y="1133476"/>
                  <a:pt x="0" y="1271332"/>
                </a:cubicBezTo>
                <a:cubicBezTo>
                  <a:pt x="-95915" y="911050"/>
                  <a:pt x="9329" y="149473"/>
                  <a:pt x="0" y="0"/>
                </a:cubicBezTo>
                <a:close/>
              </a:path>
              <a:path w="2743198" h="1271332" stroke="0" extrusionOk="0">
                <a:moveTo>
                  <a:pt x="0" y="0"/>
                </a:moveTo>
                <a:cubicBezTo>
                  <a:pt x="1179622" y="-101487"/>
                  <a:pt x="2095660" y="-162162"/>
                  <a:pt x="2743198" y="0"/>
                </a:cubicBezTo>
                <a:cubicBezTo>
                  <a:pt x="2824477" y="598025"/>
                  <a:pt x="2735379" y="1080071"/>
                  <a:pt x="2743198" y="1271332"/>
                </a:cubicBezTo>
                <a:cubicBezTo>
                  <a:pt x="1412533" y="1321397"/>
                  <a:pt x="602199" y="1112883"/>
                  <a:pt x="0" y="1271332"/>
                </a:cubicBezTo>
                <a:cubicBezTo>
                  <a:pt x="-91363" y="930109"/>
                  <a:pt x="69361" y="247921"/>
                  <a:pt x="0" y="0"/>
                </a:cubicBezTo>
                <a:close/>
              </a:path>
            </a:pathLst>
          </a:custGeom>
          <a:solidFill>
            <a:srgbClr val="C5E0B4"/>
          </a:solidFill>
          <a:ln>
            <a:solidFill>
              <a:srgbClr val="38572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Tauschwert des Geldes sinkt.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7DD01696-09EE-878C-DB8F-4C59BCD13626}"/>
              </a:ext>
            </a:extLst>
          </p:cNvPr>
          <p:cNvSpPr/>
          <p:nvPr/>
        </p:nvSpPr>
        <p:spPr>
          <a:xfrm>
            <a:off x="1094724" y="4904145"/>
            <a:ext cx="2743199" cy="1292185"/>
          </a:xfrm>
          <a:custGeom>
            <a:avLst/>
            <a:gdLst>
              <a:gd name="connsiteX0" fmla="*/ 0 w 2743199"/>
              <a:gd name="connsiteY0" fmla="*/ 0 h 1292185"/>
              <a:gd name="connsiteX1" fmla="*/ 2743199 w 2743199"/>
              <a:gd name="connsiteY1" fmla="*/ 0 h 1292185"/>
              <a:gd name="connsiteX2" fmla="*/ 2743199 w 2743199"/>
              <a:gd name="connsiteY2" fmla="*/ 1292185 h 1292185"/>
              <a:gd name="connsiteX3" fmla="*/ 0 w 2743199"/>
              <a:gd name="connsiteY3" fmla="*/ 1292185 h 1292185"/>
              <a:gd name="connsiteX4" fmla="*/ 0 w 2743199"/>
              <a:gd name="connsiteY4" fmla="*/ 0 h 1292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43199" h="1292185" fill="none" extrusionOk="0">
                <a:moveTo>
                  <a:pt x="0" y="0"/>
                </a:moveTo>
                <a:cubicBezTo>
                  <a:pt x="303009" y="-33775"/>
                  <a:pt x="1448315" y="138873"/>
                  <a:pt x="2743199" y="0"/>
                </a:cubicBezTo>
                <a:cubicBezTo>
                  <a:pt x="2734976" y="453392"/>
                  <a:pt x="2729529" y="1039925"/>
                  <a:pt x="2743199" y="1292185"/>
                </a:cubicBezTo>
                <a:cubicBezTo>
                  <a:pt x="1712323" y="1154855"/>
                  <a:pt x="575561" y="1154329"/>
                  <a:pt x="0" y="1292185"/>
                </a:cubicBezTo>
                <a:cubicBezTo>
                  <a:pt x="107484" y="1123703"/>
                  <a:pt x="-90931" y="628404"/>
                  <a:pt x="0" y="0"/>
                </a:cubicBezTo>
                <a:close/>
              </a:path>
              <a:path w="2743199" h="1292185" stroke="0" extrusionOk="0">
                <a:moveTo>
                  <a:pt x="0" y="0"/>
                </a:moveTo>
                <a:cubicBezTo>
                  <a:pt x="1178590" y="-101487"/>
                  <a:pt x="2095019" y="-162162"/>
                  <a:pt x="2743199" y="0"/>
                </a:cubicBezTo>
                <a:cubicBezTo>
                  <a:pt x="2800367" y="247464"/>
                  <a:pt x="2704232" y="1128211"/>
                  <a:pt x="2743199" y="1292185"/>
                </a:cubicBezTo>
                <a:cubicBezTo>
                  <a:pt x="1413020" y="1342250"/>
                  <a:pt x="603261" y="1133736"/>
                  <a:pt x="0" y="1292185"/>
                </a:cubicBezTo>
                <a:cubicBezTo>
                  <a:pt x="43369" y="1052127"/>
                  <a:pt x="49912" y="473025"/>
                  <a:pt x="0" y="0"/>
                </a:cubicBezTo>
                <a:close/>
              </a:path>
            </a:pathLst>
          </a:custGeom>
          <a:solidFill>
            <a:srgbClr val="C5E0B4"/>
          </a:solidFill>
          <a:ln>
            <a:solidFill>
              <a:srgbClr val="385723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Man kann sich weniger Güter und Dienstleistungen leisten.</a:t>
            </a:r>
          </a:p>
        </p:txBody>
      </p:sp>
      <p:pic>
        <p:nvPicPr>
          <p:cNvPr id="4098" name="Picture 2" descr="Post It, Zettel, Notiz, Pin, Papier">
            <a:extLst>
              <a:ext uri="{FF2B5EF4-FFF2-40B4-BE49-F238E27FC236}">
                <a16:creationId xmlns:a16="http://schemas.microsoft.com/office/drawing/2014/main" id="{260080BF-9C80-7ED7-3C3A-112C9767E72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3283" y="3039882"/>
            <a:ext cx="386080" cy="52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Post It, Zettel, Notiz, Pin, Papier">
            <a:extLst>
              <a:ext uri="{FF2B5EF4-FFF2-40B4-BE49-F238E27FC236}">
                <a16:creationId xmlns:a16="http://schemas.microsoft.com/office/drawing/2014/main" id="{85880897-2264-F2D4-5723-82A835F99E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273283" y="4567478"/>
            <a:ext cx="386080" cy="526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Grafik 22" descr="Junge trägt einen Rucksack">
            <a:extLst>
              <a:ext uri="{FF2B5EF4-FFF2-40B4-BE49-F238E27FC236}">
                <a16:creationId xmlns:a16="http://schemas.microsoft.com/office/drawing/2014/main" id="{DA4132F3-6C42-A869-4F62-AF3305BC70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713885" y="4367347"/>
            <a:ext cx="1002903" cy="2490653"/>
          </a:xfrm>
          <a:prstGeom prst="rect">
            <a:avLst/>
          </a:prstGeom>
        </p:spPr>
      </p:pic>
      <p:pic>
        <p:nvPicPr>
          <p:cNvPr id="25" name="Grafik 24" descr="Mädchen mit Rucksack">
            <a:extLst>
              <a:ext uri="{FF2B5EF4-FFF2-40B4-BE49-F238E27FC236}">
                <a16:creationId xmlns:a16="http://schemas.microsoft.com/office/drawing/2014/main" id="{8E2C29E0-D2C4-5A4E-31CB-CCE7DB637D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592694" y="4277418"/>
            <a:ext cx="938532" cy="2330792"/>
          </a:xfrm>
          <a:prstGeom prst="rect">
            <a:avLst/>
          </a:prstGeom>
        </p:spPr>
      </p:pic>
      <p:pic>
        <p:nvPicPr>
          <p:cNvPr id="27" name="Grafik 26" descr="Mann mit Halskette">
            <a:extLst>
              <a:ext uri="{FF2B5EF4-FFF2-40B4-BE49-F238E27FC236}">
                <a16:creationId xmlns:a16="http://schemas.microsoft.com/office/drawing/2014/main" id="{A12733C4-A208-A732-F07B-6D224E9C09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9036376" y="4237725"/>
            <a:ext cx="1113594" cy="2483750"/>
          </a:xfrm>
          <a:prstGeom prst="rect">
            <a:avLst/>
          </a:prstGeom>
        </p:spPr>
      </p:pic>
      <p:sp>
        <p:nvSpPr>
          <p:cNvPr id="30" name="Sprechblase: rechteckig mit abgerundeten Ecken 29">
            <a:extLst>
              <a:ext uri="{FF2B5EF4-FFF2-40B4-BE49-F238E27FC236}">
                <a16:creationId xmlns:a16="http://schemas.microsoft.com/office/drawing/2014/main" id="{C1358B19-4D23-054A-FAFB-757E03FC0B2B}"/>
              </a:ext>
            </a:extLst>
          </p:cNvPr>
          <p:cNvSpPr/>
          <p:nvPr/>
        </p:nvSpPr>
        <p:spPr>
          <a:xfrm>
            <a:off x="8686800" y="3174467"/>
            <a:ext cx="2388870" cy="894613"/>
          </a:xfrm>
          <a:custGeom>
            <a:avLst/>
            <a:gdLst>
              <a:gd name="connsiteX0" fmla="*/ 0 w 2388870"/>
              <a:gd name="connsiteY0" fmla="*/ 149105 h 894613"/>
              <a:gd name="connsiteX1" fmla="*/ 149105 w 2388870"/>
              <a:gd name="connsiteY1" fmla="*/ 0 h 894613"/>
              <a:gd name="connsiteX2" fmla="*/ 1393508 w 2388870"/>
              <a:gd name="connsiteY2" fmla="*/ 0 h 894613"/>
              <a:gd name="connsiteX3" fmla="*/ 1393508 w 2388870"/>
              <a:gd name="connsiteY3" fmla="*/ 0 h 894613"/>
              <a:gd name="connsiteX4" fmla="*/ 1990725 w 2388870"/>
              <a:gd name="connsiteY4" fmla="*/ 0 h 894613"/>
              <a:gd name="connsiteX5" fmla="*/ 2239765 w 2388870"/>
              <a:gd name="connsiteY5" fmla="*/ 0 h 894613"/>
              <a:gd name="connsiteX6" fmla="*/ 2388870 w 2388870"/>
              <a:gd name="connsiteY6" fmla="*/ 149105 h 894613"/>
              <a:gd name="connsiteX7" fmla="*/ 2388870 w 2388870"/>
              <a:gd name="connsiteY7" fmla="*/ 521858 h 894613"/>
              <a:gd name="connsiteX8" fmla="*/ 2388870 w 2388870"/>
              <a:gd name="connsiteY8" fmla="*/ 521858 h 894613"/>
              <a:gd name="connsiteX9" fmla="*/ 2388870 w 2388870"/>
              <a:gd name="connsiteY9" fmla="*/ 745511 h 894613"/>
              <a:gd name="connsiteX10" fmla="*/ 2388870 w 2388870"/>
              <a:gd name="connsiteY10" fmla="*/ 745508 h 894613"/>
              <a:gd name="connsiteX11" fmla="*/ 2239765 w 2388870"/>
              <a:gd name="connsiteY11" fmla="*/ 894613 h 894613"/>
              <a:gd name="connsiteX12" fmla="*/ 1990725 w 2388870"/>
              <a:gd name="connsiteY12" fmla="*/ 894613 h 894613"/>
              <a:gd name="connsiteX13" fmla="*/ 1313974 w 2388870"/>
              <a:gd name="connsiteY13" fmla="*/ 1260062 h 894613"/>
              <a:gd name="connsiteX14" fmla="*/ 1393508 w 2388870"/>
              <a:gd name="connsiteY14" fmla="*/ 894613 h 894613"/>
              <a:gd name="connsiteX15" fmla="*/ 149105 w 2388870"/>
              <a:gd name="connsiteY15" fmla="*/ 894613 h 894613"/>
              <a:gd name="connsiteX16" fmla="*/ 0 w 2388870"/>
              <a:gd name="connsiteY16" fmla="*/ 745508 h 894613"/>
              <a:gd name="connsiteX17" fmla="*/ 0 w 2388870"/>
              <a:gd name="connsiteY17" fmla="*/ 745511 h 894613"/>
              <a:gd name="connsiteX18" fmla="*/ 0 w 2388870"/>
              <a:gd name="connsiteY18" fmla="*/ 521858 h 894613"/>
              <a:gd name="connsiteX19" fmla="*/ 0 w 2388870"/>
              <a:gd name="connsiteY19" fmla="*/ 521858 h 894613"/>
              <a:gd name="connsiteX20" fmla="*/ 0 w 2388870"/>
              <a:gd name="connsiteY20" fmla="*/ 149105 h 89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88870" h="894613" fill="none" extrusionOk="0">
                <a:moveTo>
                  <a:pt x="0" y="149105"/>
                </a:moveTo>
                <a:cubicBezTo>
                  <a:pt x="-5262" y="67400"/>
                  <a:pt x="59218" y="1873"/>
                  <a:pt x="149105" y="0"/>
                </a:cubicBezTo>
                <a:cubicBezTo>
                  <a:pt x="584926" y="101385"/>
                  <a:pt x="975333" y="102491"/>
                  <a:pt x="1393508" y="0"/>
                </a:cubicBezTo>
                <a:lnTo>
                  <a:pt x="1393508" y="0"/>
                </a:lnTo>
                <a:cubicBezTo>
                  <a:pt x="1556516" y="26270"/>
                  <a:pt x="1765529" y="-28183"/>
                  <a:pt x="1990725" y="0"/>
                </a:cubicBezTo>
                <a:cubicBezTo>
                  <a:pt x="2090392" y="-12867"/>
                  <a:pt x="2191123" y="-14683"/>
                  <a:pt x="2239765" y="0"/>
                </a:cubicBezTo>
                <a:cubicBezTo>
                  <a:pt x="2315862" y="5464"/>
                  <a:pt x="2388260" y="70767"/>
                  <a:pt x="2388870" y="149105"/>
                </a:cubicBezTo>
                <a:cubicBezTo>
                  <a:pt x="2367882" y="319846"/>
                  <a:pt x="2399597" y="447144"/>
                  <a:pt x="2388870" y="521858"/>
                </a:cubicBezTo>
                <a:lnTo>
                  <a:pt x="2388870" y="521858"/>
                </a:lnTo>
                <a:cubicBezTo>
                  <a:pt x="2402935" y="574260"/>
                  <a:pt x="2374938" y="671556"/>
                  <a:pt x="2388870" y="745511"/>
                </a:cubicBezTo>
                <a:lnTo>
                  <a:pt x="2388870" y="745508"/>
                </a:lnTo>
                <a:cubicBezTo>
                  <a:pt x="2378294" y="818921"/>
                  <a:pt x="2321584" y="889527"/>
                  <a:pt x="2239765" y="894613"/>
                </a:cubicBezTo>
                <a:cubicBezTo>
                  <a:pt x="2123899" y="896450"/>
                  <a:pt x="2028946" y="889138"/>
                  <a:pt x="1990725" y="894613"/>
                </a:cubicBezTo>
                <a:cubicBezTo>
                  <a:pt x="1749350" y="1090102"/>
                  <a:pt x="1618442" y="1173079"/>
                  <a:pt x="1313974" y="1260062"/>
                </a:cubicBezTo>
                <a:cubicBezTo>
                  <a:pt x="1363325" y="1083462"/>
                  <a:pt x="1368273" y="1063522"/>
                  <a:pt x="1393508" y="894613"/>
                </a:cubicBezTo>
                <a:cubicBezTo>
                  <a:pt x="1258102" y="895806"/>
                  <a:pt x="545417" y="987624"/>
                  <a:pt x="149105" y="894613"/>
                </a:cubicBezTo>
                <a:cubicBezTo>
                  <a:pt x="68197" y="899110"/>
                  <a:pt x="-11106" y="835431"/>
                  <a:pt x="0" y="745508"/>
                </a:cubicBezTo>
                <a:lnTo>
                  <a:pt x="0" y="745511"/>
                </a:lnTo>
                <a:cubicBezTo>
                  <a:pt x="16605" y="679625"/>
                  <a:pt x="6244" y="553261"/>
                  <a:pt x="0" y="521858"/>
                </a:cubicBezTo>
                <a:lnTo>
                  <a:pt x="0" y="521858"/>
                </a:lnTo>
                <a:cubicBezTo>
                  <a:pt x="-6038" y="419515"/>
                  <a:pt x="-13416" y="224776"/>
                  <a:pt x="0" y="149105"/>
                </a:cubicBezTo>
                <a:close/>
              </a:path>
              <a:path w="2388870" h="894613" stroke="0" extrusionOk="0">
                <a:moveTo>
                  <a:pt x="0" y="149105"/>
                </a:moveTo>
                <a:cubicBezTo>
                  <a:pt x="-1339" y="65938"/>
                  <a:pt x="65178" y="-12568"/>
                  <a:pt x="149105" y="0"/>
                </a:cubicBezTo>
                <a:cubicBezTo>
                  <a:pt x="603264" y="92734"/>
                  <a:pt x="908653" y="67789"/>
                  <a:pt x="1393508" y="0"/>
                </a:cubicBezTo>
                <a:lnTo>
                  <a:pt x="1393508" y="0"/>
                </a:lnTo>
                <a:cubicBezTo>
                  <a:pt x="1666854" y="41950"/>
                  <a:pt x="1743035" y="-41599"/>
                  <a:pt x="1990725" y="0"/>
                </a:cubicBezTo>
                <a:cubicBezTo>
                  <a:pt x="2076437" y="-4619"/>
                  <a:pt x="2200646" y="20853"/>
                  <a:pt x="2239765" y="0"/>
                </a:cubicBezTo>
                <a:cubicBezTo>
                  <a:pt x="2309515" y="-1615"/>
                  <a:pt x="2385014" y="71668"/>
                  <a:pt x="2388870" y="149105"/>
                </a:cubicBezTo>
                <a:cubicBezTo>
                  <a:pt x="2400409" y="313808"/>
                  <a:pt x="2401996" y="395326"/>
                  <a:pt x="2388870" y="521858"/>
                </a:cubicBezTo>
                <a:lnTo>
                  <a:pt x="2388870" y="521858"/>
                </a:lnTo>
                <a:cubicBezTo>
                  <a:pt x="2380300" y="553554"/>
                  <a:pt x="2382633" y="668675"/>
                  <a:pt x="2388870" y="745511"/>
                </a:cubicBezTo>
                <a:lnTo>
                  <a:pt x="2388870" y="745508"/>
                </a:lnTo>
                <a:cubicBezTo>
                  <a:pt x="2381880" y="820245"/>
                  <a:pt x="2312761" y="896578"/>
                  <a:pt x="2239765" y="894613"/>
                </a:cubicBezTo>
                <a:cubicBezTo>
                  <a:pt x="2162629" y="886688"/>
                  <a:pt x="2038219" y="904447"/>
                  <a:pt x="1990725" y="894613"/>
                </a:cubicBezTo>
                <a:cubicBezTo>
                  <a:pt x="1845420" y="1016941"/>
                  <a:pt x="1404275" y="1139876"/>
                  <a:pt x="1313974" y="1260062"/>
                </a:cubicBezTo>
                <a:cubicBezTo>
                  <a:pt x="1314540" y="1204886"/>
                  <a:pt x="1401687" y="1000052"/>
                  <a:pt x="1393508" y="894613"/>
                </a:cubicBezTo>
                <a:cubicBezTo>
                  <a:pt x="1102861" y="786217"/>
                  <a:pt x="634308" y="817281"/>
                  <a:pt x="149105" y="894613"/>
                </a:cubicBezTo>
                <a:cubicBezTo>
                  <a:pt x="59503" y="892051"/>
                  <a:pt x="-1948" y="814642"/>
                  <a:pt x="0" y="745508"/>
                </a:cubicBezTo>
                <a:lnTo>
                  <a:pt x="0" y="745511"/>
                </a:lnTo>
                <a:cubicBezTo>
                  <a:pt x="-4858" y="654991"/>
                  <a:pt x="6301" y="561521"/>
                  <a:pt x="0" y="521858"/>
                </a:cubicBezTo>
                <a:lnTo>
                  <a:pt x="0" y="521858"/>
                </a:lnTo>
                <a:cubicBezTo>
                  <a:pt x="2651" y="431583"/>
                  <a:pt x="-5854" y="224740"/>
                  <a:pt x="0" y="14910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65163540">
                  <a:prstGeom prst="wedgeRoundRectCallout">
                    <a:avLst>
                      <a:gd name="adj1" fmla="val 5004"/>
                      <a:gd name="adj2" fmla="val 90850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b="1" dirty="0">
                <a:solidFill>
                  <a:schemeClr val="tx1"/>
                </a:solidFill>
              </a:rPr>
              <a:t>1. </a:t>
            </a:r>
            <a:r>
              <a:rPr lang="de-AT" sz="1400" dirty="0">
                <a:solidFill>
                  <a:schemeClr val="tx1"/>
                </a:solidFill>
              </a:rPr>
              <a:t>Warum kostet im Supermarkt fast alles viel mehr als vor einem Jahr?</a:t>
            </a:r>
          </a:p>
        </p:txBody>
      </p:sp>
      <p:sp>
        <p:nvSpPr>
          <p:cNvPr id="31" name="Sprechblase: rechteckig mit abgerundeten Ecken 30">
            <a:extLst>
              <a:ext uri="{FF2B5EF4-FFF2-40B4-BE49-F238E27FC236}">
                <a16:creationId xmlns:a16="http://schemas.microsoft.com/office/drawing/2014/main" id="{5C95B12D-E37D-38CE-2235-857F8BF562E9}"/>
              </a:ext>
            </a:extLst>
          </p:cNvPr>
          <p:cNvSpPr/>
          <p:nvPr/>
        </p:nvSpPr>
        <p:spPr>
          <a:xfrm>
            <a:off x="6480810" y="3109840"/>
            <a:ext cx="1885834" cy="894613"/>
          </a:xfrm>
          <a:custGeom>
            <a:avLst/>
            <a:gdLst>
              <a:gd name="connsiteX0" fmla="*/ 0 w 1885834"/>
              <a:gd name="connsiteY0" fmla="*/ 149105 h 894613"/>
              <a:gd name="connsiteX1" fmla="*/ 149105 w 1885834"/>
              <a:gd name="connsiteY1" fmla="*/ 0 h 894613"/>
              <a:gd name="connsiteX2" fmla="*/ 1100070 w 1885834"/>
              <a:gd name="connsiteY2" fmla="*/ 0 h 894613"/>
              <a:gd name="connsiteX3" fmla="*/ 1100070 w 1885834"/>
              <a:gd name="connsiteY3" fmla="*/ 0 h 894613"/>
              <a:gd name="connsiteX4" fmla="*/ 1571528 w 1885834"/>
              <a:gd name="connsiteY4" fmla="*/ 0 h 894613"/>
              <a:gd name="connsiteX5" fmla="*/ 1736729 w 1885834"/>
              <a:gd name="connsiteY5" fmla="*/ 0 h 894613"/>
              <a:gd name="connsiteX6" fmla="*/ 1885834 w 1885834"/>
              <a:gd name="connsiteY6" fmla="*/ 149105 h 894613"/>
              <a:gd name="connsiteX7" fmla="*/ 1885834 w 1885834"/>
              <a:gd name="connsiteY7" fmla="*/ 521858 h 894613"/>
              <a:gd name="connsiteX8" fmla="*/ 1885834 w 1885834"/>
              <a:gd name="connsiteY8" fmla="*/ 521858 h 894613"/>
              <a:gd name="connsiteX9" fmla="*/ 1885834 w 1885834"/>
              <a:gd name="connsiteY9" fmla="*/ 745511 h 894613"/>
              <a:gd name="connsiteX10" fmla="*/ 1885834 w 1885834"/>
              <a:gd name="connsiteY10" fmla="*/ 745508 h 894613"/>
              <a:gd name="connsiteX11" fmla="*/ 1736729 w 1885834"/>
              <a:gd name="connsiteY11" fmla="*/ 894613 h 894613"/>
              <a:gd name="connsiteX12" fmla="*/ 1571528 w 1885834"/>
              <a:gd name="connsiteY12" fmla="*/ 894613 h 894613"/>
              <a:gd name="connsiteX13" fmla="*/ 1596717 w 1885834"/>
              <a:gd name="connsiteY13" fmla="*/ 1077186 h 894613"/>
              <a:gd name="connsiteX14" fmla="*/ 1100070 w 1885834"/>
              <a:gd name="connsiteY14" fmla="*/ 894613 h 894613"/>
              <a:gd name="connsiteX15" fmla="*/ 149105 w 1885834"/>
              <a:gd name="connsiteY15" fmla="*/ 894613 h 894613"/>
              <a:gd name="connsiteX16" fmla="*/ 0 w 1885834"/>
              <a:gd name="connsiteY16" fmla="*/ 745508 h 894613"/>
              <a:gd name="connsiteX17" fmla="*/ 0 w 1885834"/>
              <a:gd name="connsiteY17" fmla="*/ 745511 h 894613"/>
              <a:gd name="connsiteX18" fmla="*/ 0 w 1885834"/>
              <a:gd name="connsiteY18" fmla="*/ 521858 h 894613"/>
              <a:gd name="connsiteX19" fmla="*/ 0 w 1885834"/>
              <a:gd name="connsiteY19" fmla="*/ 521858 h 894613"/>
              <a:gd name="connsiteX20" fmla="*/ 0 w 1885834"/>
              <a:gd name="connsiteY20" fmla="*/ 149105 h 89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85834" h="894613" fill="none" extrusionOk="0">
                <a:moveTo>
                  <a:pt x="0" y="149105"/>
                </a:moveTo>
                <a:cubicBezTo>
                  <a:pt x="-5262" y="67400"/>
                  <a:pt x="59218" y="1873"/>
                  <a:pt x="149105" y="0"/>
                </a:cubicBezTo>
                <a:cubicBezTo>
                  <a:pt x="494680" y="-70009"/>
                  <a:pt x="730791" y="59068"/>
                  <a:pt x="1100070" y="0"/>
                </a:cubicBezTo>
                <a:lnTo>
                  <a:pt x="1100070" y="0"/>
                </a:lnTo>
                <a:cubicBezTo>
                  <a:pt x="1306626" y="36511"/>
                  <a:pt x="1364859" y="22495"/>
                  <a:pt x="1571528" y="0"/>
                </a:cubicBezTo>
                <a:cubicBezTo>
                  <a:pt x="1626365" y="7034"/>
                  <a:pt x="1713925" y="-8087"/>
                  <a:pt x="1736729" y="0"/>
                </a:cubicBezTo>
                <a:cubicBezTo>
                  <a:pt x="1812826" y="5464"/>
                  <a:pt x="1885224" y="70767"/>
                  <a:pt x="1885834" y="149105"/>
                </a:cubicBezTo>
                <a:cubicBezTo>
                  <a:pt x="1864846" y="319846"/>
                  <a:pt x="1896561" y="447144"/>
                  <a:pt x="1885834" y="521858"/>
                </a:cubicBezTo>
                <a:lnTo>
                  <a:pt x="1885834" y="521858"/>
                </a:lnTo>
                <a:cubicBezTo>
                  <a:pt x="1899899" y="574260"/>
                  <a:pt x="1871902" y="671556"/>
                  <a:pt x="1885834" y="745511"/>
                </a:cubicBezTo>
                <a:lnTo>
                  <a:pt x="1885834" y="745508"/>
                </a:lnTo>
                <a:cubicBezTo>
                  <a:pt x="1875258" y="818921"/>
                  <a:pt x="1818548" y="889527"/>
                  <a:pt x="1736729" y="894613"/>
                </a:cubicBezTo>
                <a:cubicBezTo>
                  <a:pt x="1684930" y="904704"/>
                  <a:pt x="1613468" y="907934"/>
                  <a:pt x="1571528" y="894613"/>
                </a:cubicBezTo>
                <a:cubicBezTo>
                  <a:pt x="1565426" y="921960"/>
                  <a:pt x="1599308" y="1006828"/>
                  <a:pt x="1596717" y="1077186"/>
                </a:cubicBezTo>
                <a:cubicBezTo>
                  <a:pt x="1498196" y="1084719"/>
                  <a:pt x="1202420" y="882315"/>
                  <a:pt x="1100070" y="894613"/>
                </a:cubicBezTo>
                <a:cubicBezTo>
                  <a:pt x="981308" y="854932"/>
                  <a:pt x="285703" y="893375"/>
                  <a:pt x="149105" y="894613"/>
                </a:cubicBezTo>
                <a:cubicBezTo>
                  <a:pt x="68197" y="899110"/>
                  <a:pt x="-11106" y="835431"/>
                  <a:pt x="0" y="745508"/>
                </a:cubicBezTo>
                <a:lnTo>
                  <a:pt x="0" y="745511"/>
                </a:lnTo>
                <a:cubicBezTo>
                  <a:pt x="16605" y="679625"/>
                  <a:pt x="6244" y="553261"/>
                  <a:pt x="0" y="521858"/>
                </a:cubicBezTo>
                <a:lnTo>
                  <a:pt x="0" y="521858"/>
                </a:lnTo>
                <a:cubicBezTo>
                  <a:pt x="-6038" y="419515"/>
                  <a:pt x="-13416" y="224776"/>
                  <a:pt x="0" y="149105"/>
                </a:cubicBezTo>
                <a:close/>
              </a:path>
              <a:path w="1885834" h="894613" stroke="0" extrusionOk="0">
                <a:moveTo>
                  <a:pt x="0" y="149105"/>
                </a:moveTo>
                <a:cubicBezTo>
                  <a:pt x="-1339" y="65938"/>
                  <a:pt x="65178" y="-12568"/>
                  <a:pt x="149105" y="0"/>
                </a:cubicBezTo>
                <a:cubicBezTo>
                  <a:pt x="553174" y="45025"/>
                  <a:pt x="747467" y="-31309"/>
                  <a:pt x="1100070" y="0"/>
                </a:cubicBezTo>
                <a:lnTo>
                  <a:pt x="1100070" y="0"/>
                </a:lnTo>
                <a:cubicBezTo>
                  <a:pt x="1204152" y="13196"/>
                  <a:pt x="1399467" y="-18503"/>
                  <a:pt x="1571528" y="0"/>
                </a:cubicBezTo>
                <a:cubicBezTo>
                  <a:pt x="1647484" y="-2124"/>
                  <a:pt x="1711639" y="8182"/>
                  <a:pt x="1736729" y="0"/>
                </a:cubicBezTo>
                <a:cubicBezTo>
                  <a:pt x="1806479" y="-1615"/>
                  <a:pt x="1881978" y="71668"/>
                  <a:pt x="1885834" y="149105"/>
                </a:cubicBezTo>
                <a:cubicBezTo>
                  <a:pt x="1897373" y="313808"/>
                  <a:pt x="1898960" y="395326"/>
                  <a:pt x="1885834" y="521858"/>
                </a:cubicBezTo>
                <a:lnTo>
                  <a:pt x="1885834" y="521858"/>
                </a:lnTo>
                <a:cubicBezTo>
                  <a:pt x="1877264" y="553554"/>
                  <a:pt x="1879597" y="668675"/>
                  <a:pt x="1885834" y="745511"/>
                </a:cubicBezTo>
                <a:lnTo>
                  <a:pt x="1885834" y="745508"/>
                </a:lnTo>
                <a:cubicBezTo>
                  <a:pt x="1878844" y="820245"/>
                  <a:pt x="1809725" y="896578"/>
                  <a:pt x="1736729" y="894613"/>
                </a:cubicBezTo>
                <a:cubicBezTo>
                  <a:pt x="1654757" y="890314"/>
                  <a:pt x="1608756" y="908326"/>
                  <a:pt x="1571528" y="894613"/>
                </a:cubicBezTo>
                <a:cubicBezTo>
                  <a:pt x="1568384" y="940275"/>
                  <a:pt x="1579397" y="1025743"/>
                  <a:pt x="1596717" y="1077186"/>
                </a:cubicBezTo>
                <a:cubicBezTo>
                  <a:pt x="1376745" y="950571"/>
                  <a:pt x="1178134" y="944648"/>
                  <a:pt x="1100070" y="894613"/>
                </a:cubicBezTo>
                <a:cubicBezTo>
                  <a:pt x="964280" y="811104"/>
                  <a:pt x="330392" y="839850"/>
                  <a:pt x="149105" y="894613"/>
                </a:cubicBezTo>
                <a:cubicBezTo>
                  <a:pt x="59503" y="892051"/>
                  <a:pt x="-1948" y="814642"/>
                  <a:pt x="0" y="745508"/>
                </a:cubicBezTo>
                <a:lnTo>
                  <a:pt x="0" y="745511"/>
                </a:lnTo>
                <a:cubicBezTo>
                  <a:pt x="-4858" y="654991"/>
                  <a:pt x="6301" y="561521"/>
                  <a:pt x="0" y="521858"/>
                </a:cubicBezTo>
                <a:lnTo>
                  <a:pt x="0" y="521858"/>
                </a:lnTo>
                <a:cubicBezTo>
                  <a:pt x="2651" y="431583"/>
                  <a:pt x="-5854" y="224740"/>
                  <a:pt x="0" y="14910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65163540">
                  <a:prstGeom prst="wedgeRoundRectCallout">
                    <a:avLst>
                      <a:gd name="adj1" fmla="val 34669"/>
                      <a:gd name="adj2" fmla="val 70408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b="1" dirty="0">
                <a:solidFill>
                  <a:schemeClr val="tx1"/>
                </a:solidFill>
              </a:rPr>
              <a:t>2. </a:t>
            </a:r>
            <a:r>
              <a:rPr lang="de-AT" sz="1400" dirty="0">
                <a:solidFill>
                  <a:schemeClr val="tx1"/>
                </a:solidFill>
              </a:rPr>
              <a:t>Weil die Preise steigen.</a:t>
            </a:r>
          </a:p>
        </p:txBody>
      </p:sp>
      <p:sp>
        <p:nvSpPr>
          <p:cNvPr id="32" name="Sprechblase: rechteckig mit abgerundeten Ecken 31">
            <a:extLst>
              <a:ext uri="{FF2B5EF4-FFF2-40B4-BE49-F238E27FC236}">
                <a16:creationId xmlns:a16="http://schemas.microsoft.com/office/drawing/2014/main" id="{5010F70D-F832-77A1-4827-1E81AF5D32C7}"/>
              </a:ext>
            </a:extLst>
          </p:cNvPr>
          <p:cNvSpPr/>
          <p:nvPr/>
        </p:nvSpPr>
        <p:spPr>
          <a:xfrm>
            <a:off x="4511368" y="3936044"/>
            <a:ext cx="1885834" cy="894613"/>
          </a:xfrm>
          <a:custGeom>
            <a:avLst/>
            <a:gdLst>
              <a:gd name="connsiteX0" fmla="*/ 0 w 1885834"/>
              <a:gd name="connsiteY0" fmla="*/ 149105 h 894613"/>
              <a:gd name="connsiteX1" fmla="*/ 149105 w 1885834"/>
              <a:gd name="connsiteY1" fmla="*/ 0 h 894613"/>
              <a:gd name="connsiteX2" fmla="*/ 1100070 w 1885834"/>
              <a:gd name="connsiteY2" fmla="*/ 0 h 894613"/>
              <a:gd name="connsiteX3" fmla="*/ 1100070 w 1885834"/>
              <a:gd name="connsiteY3" fmla="*/ 0 h 894613"/>
              <a:gd name="connsiteX4" fmla="*/ 1571528 w 1885834"/>
              <a:gd name="connsiteY4" fmla="*/ 0 h 894613"/>
              <a:gd name="connsiteX5" fmla="*/ 1736729 w 1885834"/>
              <a:gd name="connsiteY5" fmla="*/ 0 h 894613"/>
              <a:gd name="connsiteX6" fmla="*/ 1885834 w 1885834"/>
              <a:gd name="connsiteY6" fmla="*/ 149105 h 894613"/>
              <a:gd name="connsiteX7" fmla="*/ 1885834 w 1885834"/>
              <a:gd name="connsiteY7" fmla="*/ 521858 h 894613"/>
              <a:gd name="connsiteX8" fmla="*/ 2431104 w 1885834"/>
              <a:gd name="connsiteY8" fmla="*/ 585694 h 894613"/>
              <a:gd name="connsiteX9" fmla="*/ 1885834 w 1885834"/>
              <a:gd name="connsiteY9" fmla="*/ 745511 h 894613"/>
              <a:gd name="connsiteX10" fmla="*/ 1885834 w 1885834"/>
              <a:gd name="connsiteY10" fmla="*/ 745508 h 894613"/>
              <a:gd name="connsiteX11" fmla="*/ 1736729 w 1885834"/>
              <a:gd name="connsiteY11" fmla="*/ 894613 h 894613"/>
              <a:gd name="connsiteX12" fmla="*/ 1571528 w 1885834"/>
              <a:gd name="connsiteY12" fmla="*/ 894613 h 894613"/>
              <a:gd name="connsiteX13" fmla="*/ 1100070 w 1885834"/>
              <a:gd name="connsiteY13" fmla="*/ 894613 h 894613"/>
              <a:gd name="connsiteX14" fmla="*/ 1100070 w 1885834"/>
              <a:gd name="connsiteY14" fmla="*/ 894613 h 894613"/>
              <a:gd name="connsiteX15" fmla="*/ 149105 w 1885834"/>
              <a:gd name="connsiteY15" fmla="*/ 894613 h 894613"/>
              <a:gd name="connsiteX16" fmla="*/ 0 w 1885834"/>
              <a:gd name="connsiteY16" fmla="*/ 745508 h 894613"/>
              <a:gd name="connsiteX17" fmla="*/ 0 w 1885834"/>
              <a:gd name="connsiteY17" fmla="*/ 745511 h 894613"/>
              <a:gd name="connsiteX18" fmla="*/ 0 w 1885834"/>
              <a:gd name="connsiteY18" fmla="*/ 521858 h 894613"/>
              <a:gd name="connsiteX19" fmla="*/ 0 w 1885834"/>
              <a:gd name="connsiteY19" fmla="*/ 521858 h 894613"/>
              <a:gd name="connsiteX20" fmla="*/ 0 w 1885834"/>
              <a:gd name="connsiteY20" fmla="*/ 149105 h 894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885834" h="894613" fill="none" extrusionOk="0">
                <a:moveTo>
                  <a:pt x="0" y="149105"/>
                </a:moveTo>
                <a:cubicBezTo>
                  <a:pt x="-5262" y="67400"/>
                  <a:pt x="59218" y="1873"/>
                  <a:pt x="149105" y="0"/>
                </a:cubicBezTo>
                <a:cubicBezTo>
                  <a:pt x="494680" y="-70009"/>
                  <a:pt x="730791" y="59068"/>
                  <a:pt x="1100070" y="0"/>
                </a:cubicBezTo>
                <a:lnTo>
                  <a:pt x="1100070" y="0"/>
                </a:lnTo>
                <a:cubicBezTo>
                  <a:pt x="1306626" y="36511"/>
                  <a:pt x="1364859" y="22495"/>
                  <a:pt x="1571528" y="0"/>
                </a:cubicBezTo>
                <a:cubicBezTo>
                  <a:pt x="1626365" y="7034"/>
                  <a:pt x="1713925" y="-8087"/>
                  <a:pt x="1736729" y="0"/>
                </a:cubicBezTo>
                <a:cubicBezTo>
                  <a:pt x="1812826" y="5464"/>
                  <a:pt x="1885224" y="70767"/>
                  <a:pt x="1885834" y="149105"/>
                </a:cubicBezTo>
                <a:cubicBezTo>
                  <a:pt x="1864846" y="319846"/>
                  <a:pt x="1896561" y="447144"/>
                  <a:pt x="1885834" y="521858"/>
                </a:cubicBezTo>
                <a:cubicBezTo>
                  <a:pt x="2044272" y="566924"/>
                  <a:pt x="2173141" y="547985"/>
                  <a:pt x="2431104" y="585694"/>
                </a:cubicBezTo>
                <a:cubicBezTo>
                  <a:pt x="2168106" y="630215"/>
                  <a:pt x="1969812" y="760486"/>
                  <a:pt x="1885834" y="745511"/>
                </a:cubicBezTo>
                <a:lnTo>
                  <a:pt x="1885834" y="745508"/>
                </a:lnTo>
                <a:cubicBezTo>
                  <a:pt x="1885204" y="824056"/>
                  <a:pt x="1804947" y="898786"/>
                  <a:pt x="1736729" y="894613"/>
                </a:cubicBezTo>
                <a:cubicBezTo>
                  <a:pt x="1655325" y="883677"/>
                  <a:pt x="1615857" y="887051"/>
                  <a:pt x="1571528" y="894613"/>
                </a:cubicBezTo>
                <a:cubicBezTo>
                  <a:pt x="1390181" y="932432"/>
                  <a:pt x="1175069" y="901534"/>
                  <a:pt x="1100070" y="894613"/>
                </a:cubicBezTo>
                <a:lnTo>
                  <a:pt x="1100070" y="894613"/>
                </a:lnTo>
                <a:cubicBezTo>
                  <a:pt x="981308" y="854932"/>
                  <a:pt x="285703" y="893375"/>
                  <a:pt x="149105" y="894613"/>
                </a:cubicBezTo>
                <a:cubicBezTo>
                  <a:pt x="68197" y="899110"/>
                  <a:pt x="-11106" y="835431"/>
                  <a:pt x="0" y="745508"/>
                </a:cubicBezTo>
                <a:lnTo>
                  <a:pt x="0" y="745511"/>
                </a:lnTo>
                <a:cubicBezTo>
                  <a:pt x="16605" y="679625"/>
                  <a:pt x="6244" y="553261"/>
                  <a:pt x="0" y="521858"/>
                </a:cubicBezTo>
                <a:lnTo>
                  <a:pt x="0" y="521858"/>
                </a:lnTo>
                <a:cubicBezTo>
                  <a:pt x="-6038" y="419515"/>
                  <a:pt x="-13416" y="224776"/>
                  <a:pt x="0" y="149105"/>
                </a:cubicBezTo>
                <a:close/>
              </a:path>
              <a:path w="1885834" h="894613" stroke="0" extrusionOk="0">
                <a:moveTo>
                  <a:pt x="0" y="149105"/>
                </a:moveTo>
                <a:cubicBezTo>
                  <a:pt x="-1339" y="65938"/>
                  <a:pt x="65178" y="-12568"/>
                  <a:pt x="149105" y="0"/>
                </a:cubicBezTo>
                <a:cubicBezTo>
                  <a:pt x="553174" y="45025"/>
                  <a:pt x="747467" y="-31309"/>
                  <a:pt x="1100070" y="0"/>
                </a:cubicBezTo>
                <a:lnTo>
                  <a:pt x="1100070" y="0"/>
                </a:lnTo>
                <a:cubicBezTo>
                  <a:pt x="1204152" y="13196"/>
                  <a:pt x="1399467" y="-18503"/>
                  <a:pt x="1571528" y="0"/>
                </a:cubicBezTo>
                <a:cubicBezTo>
                  <a:pt x="1647484" y="-2124"/>
                  <a:pt x="1711639" y="8182"/>
                  <a:pt x="1736729" y="0"/>
                </a:cubicBezTo>
                <a:cubicBezTo>
                  <a:pt x="1806479" y="-1615"/>
                  <a:pt x="1881978" y="71668"/>
                  <a:pt x="1885834" y="149105"/>
                </a:cubicBezTo>
                <a:cubicBezTo>
                  <a:pt x="1897373" y="313808"/>
                  <a:pt x="1898960" y="395326"/>
                  <a:pt x="1885834" y="521858"/>
                </a:cubicBezTo>
                <a:cubicBezTo>
                  <a:pt x="2117547" y="530651"/>
                  <a:pt x="2172779" y="527605"/>
                  <a:pt x="2431104" y="585694"/>
                </a:cubicBezTo>
                <a:cubicBezTo>
                  <a:pt x="2248119" y="620870"/>
                  <a:pt x="2045801" y="697091"/>
                  <a:pt x="1885834" y="745511"/>
                </a:cubicBezTo>
                <a:lnTo>
                  <a:pt x="1885834" y="745508"/>
                </a:lnTo>
                <a:cubicBezTo>
                  <a:pt x="1874849" y="817397"/>
                  <a:pt x="1807849" y="905559"/>
                  <a:pt x="1736729" y="894613"/>
                </a:cubicBezTo>
                <a:cubicBezTo>
                  <a:pt x="1718647" y="892978"/>
                  <a:pt x="1628741" y="897882"/>
                  <a:pt x="1571528" y="894613"/>
                </a:cubicBezTo>
                <a:cubicBezTo>
                  <a:pt x="1494766" y="856432"/>
                  <a:pt x="1200394" y="922061"/>
                  <a:pt x="1100070" y="894613"/>
                </a:cubicBezTo>
                <a:lnTo>
                  <a:pt x="1100070" y="894613"/>
                </a:lnTo>
                <a:cubicBezTo>
                  <a:pt x="964280" y="811104"/>
                  <a:pt x="330392" y="839850"/>
                  <a:pt x="149105" y="894613"/>
                </a:cubicBezTo>
                <a:cubicBezTo>
                  <a:pt x="59503" y="892051"/>
                  <a:pt x="-1948" y="814642"/>
                  <a:pt x="0" y="745508"/>
                </a:cubicBezTo>
                <a:lnTo>
                  <a:pt x="0" y="745511"/>
                </a:lnTo>
                <a:cubicBezTo>
                  <a:pt x="-4858" y="654991"/>
                  <a:pt x="6301" y="561521"/>
                  <a:pt x="0" y="521858"/>
                </a:cubicBezTo>
                <a:lnTo>
                  <a:pt x="0" y="521858"/>
                </a:lnTo>
                <a:cubicBezTo>
                  <a:pt x="2651" y="431583"/>
                  <a:pt x="-5854" y="224740"/>
                  <a:pt x="0" y="149105"/>
                </a:cubicBezTo>
                <a:close/>
              </a:path>
            </a:pathLst>
          </a:cu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1165163540">
                  <a:prstGeom prst="wedgeRoundRectCallout">
                    <a:avLst>
                      <a:gd name="adj1" fmla="val 78914"/>
                      <a:gd name="adj2" fmla="val 15469"/>
                      <a:gd name="adj3" fmla="val 16667"/>
                    </a:avLst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400" b="1" dirty="0">
                <a:solidFill>
                  <a:schemeClr val="tx1"/>
                </a:solidFill>
              </a:rPr>
              <a:t>3. </a:t>
            </a:r>
            <a:r>
              <a:rPr lang="de-AT" sz="1400" dirty="0">
                <a:solidFill>
                  <a:schemeClr val="tx1"/>
                </a:solidFill>
              </a:rPr>
              <a:t>Genau. Das bedeutet, dass unser Geld weniger wert wird.</a:t>
            </a:r>
          </a:p>
        </p:txBody>
      </p:sp>
    </p:spTree>
    <p:extLst>
      <p:ext uri="{BB962C8B-B14F-4D97-AF65-F5344CB8AC3E}">
        <p14:creationId xmlns:p14="http://schemas.microsoft.com/office/powerpoint/2010/main" val="1675854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2104244-1A51-C9A7-F146-78EC6C21E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602606-994B-C29B-C33D-7A8F62F2B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Realzins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AF8EC6D9-926D-C715-7F8A-EA7DB413EF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5583371"/>
              </p:ext>
            </p:extLst>
          </p:nvPr>
        </p:nvGraphicFramePr>
        <p:xfrm>
          <a:off x="838200" y="171069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319D486-E089-72BA-222D-00424F183E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40</a:t>
            </a:fld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D795405B-7374-12E6-FDA5-43E10A6B0AB9}"/>
              </a:ext>
            </a:extLst>
          </p:cNvPr>
          <p:cNvSpPr/>
          <p:nvPr/>
        </p:nvSpPr>
        <p:spPr>
          <a:xfrm>
            <a:off x="6609806" y="2699656"/>
            <a:ext cx="2196264" cy="1297577"/>
          </a:xfrm>
          <a:prstGeom prst="rect">
            <a:avLst/>
          </a:prstGeom>
          <a:solidFill>
            <a:srgbClr val="FFD589"/>
          </a:solidFill>
          <a:ln>
            <a:solidFill>
              <a:srgbClr val="FFA5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b="1" dirty="0">
                <a:solidFill>
                  <a:schemeClr val="tx1"/>
                </a:solidFill>
              </a:rPr>
              <a:t>Lücke</a:t>
            </a:r>
          </a:p>
          <a:p>
            <a:pPr algn="ctr"/>
            <a:r>
              <a:rPr lang="de-AT" sz="2800" b="1" dirty="0">
                <a:solidFill>
                  <a:schemeClr val="tx1"/>
                </a:solidFill>
              </a:rPr>
              <a:t>1,50%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E05A8FB0-1A5E-D4B4-94C1-FEEA892B02AC}"/>
              </a:ext>
            </a:extLst>
          </p:cNvPr>
          <p:cNvSpPr/>
          <p:nvPr/>
        </p:nvSpPr>
        <p:spPr>
          <a:xfrm>
            <a:off x="7059819" y="2969287"/>
            <a:ext cx="1296237" cy="8691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70453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1CA0961-B36E-A93C-D0A1-5F69312BCE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73A837F-1D4D-3F42-F569-B16953AD0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Inflation und Zinsen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9F189B-4EA4-41F8-C7CA-2A74A5E32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41</a:t>
            </a:fld>
            <a:endParaRPr lang="de-AT"/>
          </a:p>
        </p:txBody>
      </p:sp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AA53CA4A-8FFB-D067-6AB1-C217349B5354}"/>
              </a:ext>
            </a:extLst>
          </p:cNvPr>
          <p:cNvGraphicFramePr>
            <a:graphicFrameLocks/>
          </p:cNvGraphicFramePr>
          <p:nvPr/>
        </p:nvGraphicFramePr>
        <p:xfrm>
          <a:off x="2625669" y="2691890"/>
          <a:ext cx="7522265" cy="3753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hteck 10">
            <a:extLst>
              <a:ext uri="{FF2B5EF4-FFF2-40B4-BE49-F238E27FC236}">
                <a16:creationId xmlns:a16="http://schemas.microsoft.com/office/drawing/2014/main" id="{D075C7B2-E017-5818-08E5-CDA3CB58EB78}"/>
              </a:ext>
            </a:extLst>
          </p:cNvPr>
          <p:cNvSpPr/>
          <p:nvPr/>
        </p:nvSpPr>
        <p:spPr>
          <a:xfrm>
            <a:off x="2592706" y="1537459"/>
            <a:ext cx="7555230" cy="735486"/>
          </a:xfrm>
          <a:custGeom>
            <a:avLst/>
            <a:gdLst>
              <a:gd name="connsiteX0" fmla="*/ 0 w 7555230"/>
              <a:gd name="connsiteY0" fmla="*/ 0 h 735486"/>
              <a:gd name="connsiteX1" fmla="*/ 686839 w 7555230"/>
              <a:gd name="connsiteY1" fmla="*/ 0 h 735486"/>
              <a:gd name="connsiteX2" fmla="*/ 1222574 w 7555230"/>
              <a:gd name="connsiteY2" fmla="*/ 0 h 735486"/>
              <a:gd name="connsiteX3" fmla="*/ 2060517 w 7555230"/>
              <a:gd name="connsiteY3" fmla="*/ 0 h 735486"/>
              <a:gd name="connsiteX4" fmla="*/ 2596252 w 7555230"/>
              <a:gd name="connsiteY4" fmla="*/ 0 h 735486"/>
              <a:gd name="connsiteX5" fmla="*/ 3131986 w 7555230"/>
              <a:gd name="connsiteY5" fmla="*/ 0 h 735486"/>
              <a:gd name="connsiteX6" fmla="*/ 3969930 w 7555230"/>
              <a:gd name="connsiteY6" fmla="*/ 0 h 735486"/>
              <a:gd name="connsiteX7" fmla="*/ 4581217 w 7555230"/>
              <a:gd name="connsiteY7" fmla="*/ 0 h 735486"/>
              <a:gd name="connsiteX8" fmla="*/ 5268056 w 7555230"/>
              <a:gd name="connsiteY8" fmla="*/ 0 h 735486"/>
              <a:gd name="connsiteX9" fmla="*/ 6106000 w 7555230"/>
              <a:gd name="connsiteY9" fmla="*/ 0 h 735486"/>
              <a:gd name="connsiteX10" fmla="*/ 6641734 w 7555230"/>
              <a:gd name="connsiteY10" fmla="*/ 0 h 735486"/>
              <a:gd name="connsiteX11" fmla="*/ 7555230 w 7555230"/>
              <a:gd name="connsiteY11" fmla="*/ 0 h 735486"/>
              <a:gd name="connsiteX12" fmla="*/ 7555230 w 7555230"/>
              <a:gd name="connsiteY12" fmla="*/ 375098 h 735486"/>
              <a:gd name="connsiteX13" fmla="*/ 7555230 w 7555230"/>
              <a:gd name="connsiteY13" fmla="*/ 735486 h 735486"/>
              <a:gd name="connsiteX14" fmla="*/ 6717286 w 7555230"/>
              <a:gd name="connsiteY14" fmla="*/ 735486 h 735486"/>
              <a:gd name="connsiteX15" fmla="*/ 5879343 w 7555230"/>
              <a:gd name="connsiteY15" fmla="*/ 735486 h 735486"/>
              <a:gd name="connsiteX16" fmla="*/ 5192504 w 7555230"/>
              <a:gd name="connsiteY16" fmla="*/ 735486 h 735486"/>
              <a:gd name="connsiteX17" fmla="*/ 4354560 w 7555230"/>
              <a:gd name="connsiteY17" fmla="*/ 735486 h 735486"/>
              <a:gd name="connsiteX18" fmla="*/ 3743273 w 7555230"/>
              <a:gd name="connsiteY18" fmla="*/ 735486 h 735486"/>
              <a:gd name="connsiteX19" fmla="*/ 3283091 w 7555230"/>
              <a:gd name="connsiteY19" fmla="*/ 735486 h 735486"/>
              <a:gd name="connsiteX20" fmla="*/ 2445147 w 7555230"/>
              <a:gd name="connsiteY20" fmla="*/ 735486 h 735486"/>
              <a:gd name="connsiteX21" fmla="*/ 1607203 w 7555230"/>
              <a:gd name="connsiteY21" fmla="*/ 735486 h 735486"/>
              <a:gd name="connsiteX22" fmla="*/ 995917 w 7555230"/>
              <a:gd name="connsiteY22" fmla="*/ 735486 h 735486"/>
              <a:gd name="connsiteX23" fmla="*/ 0 w 7555230"/>
              <a:gd name="connsiteY23" fmla="*/ 735486 h 735486"/>
              <a:gd name="connsiteX24" fmla="*/ 0 w 7555230"/>
              <a:gd name="connsiteY24" fmla="*/ 360388 h 735486"/>
              <a:gd name="connsiteX25" fmla="*/ 0 w 7555230"/>
              <a:gd name="connsiteY25" fmla="*/ 0 h 73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55230" h="735486" fill="none" extrusionOk="0">
                <a:moveTo>
                  <a:pt x="0" y="0"/>
                </a:moveTo>
                <a:cubicBezTo>
                  <a:pt x="138085" y="-958"/>
                  <a:pt x="362321" y="-27563"/>
                  <a:pt x="686839" y="0"/>
                </a:cubicBezTo>
                <a:cubicBezTo>
                  <a:pt x="1011357" y="27563"/>
                  <a:pt x="1115056" y="3650"/>
                  <a:pt x="1222574" y="0"/>
                </a:cubicBezTo>
                <a:cubicBezTo>
                  <a:pt x="1330093" y="-3650"/>
                  <a:pt x="1845091" y="1204"/>
                  <a:pt x="2060517" y="0"/>
                </a:cubicBezTo>
                <a:cubicBezTo>
                  <a:pt x="2275943" y="-1204"/>
                  <a:pt x="2426924" y="17191"/>
                  <a:pt x="2596252" y="0"/>
                </a:cubicBezTo>
                <a:cubicBezTo>
                  <a:pt x="2765581" y="-17191"/>
                  <a:pt x="2925564" y="15836"/>
                  <a:pt x="3131986" y="0"/>
                </a:cubicBezTo>
                <a:cubicBezTo>
                  <a:pt x="3338408" y="-15836"/>
                  <a:pt x="3786142" y="36827"/>
                  <a:pt x="3969930" y="0"/>
                </a:cubicBezTo>
                <a:cubicBezTo>
                  <a:pt x="4153718" y="-36827"/>
                  <a:pt x="4442125" y="-18083"/>
                  <a:pt x="4581217" y="0"/>
                </a:cubicBezTo>
                <a:cubicBezTo>
                  <a:pt x="4720309" y="18083"/>
                  <a:pt x="5022264" y="22009"/>
                  <a:pt x="5268056" y="0"/>
                </a:cubicBezTo>
                <a:cubicBezTo>
                  <a:pt x="5513848" y="-22009"/>
                  <a:pt x="5781793" y="13475"/>
                  <a:pt x="6106000" y="0"/>
                </a:cubicBezTo>
                <a:cubicBezTo>
                  <a:pt x="6430207" y="-13475"/>
                  <a:pt x="6478179" y="-3368"/>
                  <a:pt x="6641734" y="0"/>
                </a:cubicBezTo>
                <a:cubicBezTo>
                  <a:pt x="6805289" y="3368"/>
                  <a:pt x="7366850" y="-18559"/>
                  <a:pt x="7555230" y="0"/>
                </a:cubicBezTo>
                <a:cubicBezTo>
                  <a:pt x="7560565" y="79999"/>
                  <a:pt x="7570624" y="295317"/>
                  <a:pt x="7555230" y="375098"/>
                </a:cubicBezTo>
                <a:cubicBezTo>
                  <a:pt x="7539836" y="454879"/>
                  <a:pt x="7560914" y="558329"/>
                  <a:pt x="7555230" y="735486"/>
                </a:cubicBezTo>
                <a:cubicBezTo>
                  <a:pt x="7219484" y="741837"/>
                  <a:pt x="6894849" y="744681"/>
                  <a:pt x="6717286" y="735486"/>
                </a:cubicBezTo>
                <a:cubicBezTo>
                  <a:pt x="6539723" y="726291"/>
                  <a:pt x="6060560" y="737845"/>
                  <a:pt x="5879343" y="735486"/>
                </a:cubicBezTo>
                <a:cubicBezTo>
                  <a:pt x="5698126" y="733127"/>
                  <a:pt x="5388470" y="715496"/>
                  <a:pt x="5192504" y="735486"/>
                </a:cubicBezTo>
                <a:cubicBezTo>
                  <a:pt x="4996538" y="755476"/>
                  <a:pt x="4711922" y="724651"/>
                  <a:pt x="4354560" y="735486"/>
                </a:cubicBezTo>
                <a:cubicBezTo>
                  <a:pt x="3997198" y="746321"/>
                  <a:pt x="4041228" y="718660"/>
                  <a:pt x="3743273" y="735486"/>
                </a:cubicBezTo>
                <a:cubicBezTo>
                  <a:pt x="3445318" y="752312"/>
                  <a:pt x="3452749" y="751030"/>
                  <a:pt x="3283091" y="735486"/>
                </a:cubicBezTo>
                <a:cubicBezTo>
                  <a:pt x="3113433" y="719942"/>
                  <a:pt x="2742789" y="697861"/>
                  <a:pt x="2445147" y="735486"/>
                </a:cubicBezTo>
                <a:cubicBezTo>
                  <a:pt x="2147505" y="773111"/>
                  <a:pt x="1942234" y="749516"/>
                  <a:pt x="1607203" y="735486"/>
                </a:cubicBezTo>
                <a:cubicBezTo>
                  <a:pt x="1272172" y="721456"/>
                  <a:pt x="1264286" y="740741"/>
                  <a:pt x="995917" y="735486"/>
                </a:cubicBezTo>
                <a:cubicBezTo>
                  <a:pt x="727548" y="730231"/>
                  <a:pt x="390912" y="751108"/>
                  <a:pt x="0" y="735486"/>
                </a:cubicBezTo>
                <a:cubicBezTo>
                  <a:pt x="15080" y="629952"/>
                  <a:pt x="15631" y="444187"/>
                  <a:pt x="0" y="360388"/>
                </a:cubicBezTo>
                <a:cubicBezTo>
                  <a:pt x="-15631" y="276589"/>
                  <a:pt x="901" y="160607"/>
                  <a:pt x="0" y="0"/>
                </a:cubicBezTo>
                <a:close/>
              </a:path>
              <a:path w="7555230" h="735486" stroke="0" extrusionOk="0">
                <a:moveTo>
                  <a:pt x="0" y="0"/>
                </a:moveTo>
                <a:cubicBezTo>
                  <a:pt x="162714" y="-18203"/>
                  <a:pt x="557754" y="-21876"/>
                  <a:pt x="762391" y="0"/>
                </a:cubicBezTo>
                <a:cubicBezTo>
                  <a:pt x="967028" y="21876"/>
                  <a:pt x="1191820" y="15252"/>
                  <a:pt x="1373678" y="0"/>
                </a:cubicBezTo>
                <a:cubicBezTo>
                  <a:pt x="1555536" y="-15252"/>
                  <a:pt x="1789735" y="28752"/>
                  <a:pt x="1984965" y="0"/>
                </a:cubicBezTo>
                <a:cubicBezTo>
                  <a:pt x="2180195" y="-28752"/>
                  <a:pt x="2397075" y="27452"/>
                  <a:pt x="2671804" y="0"/>
                </a:cubicBezTo>
                <a:cubicBezTo>
                  <a:pt x="2946533" y="-27452"/>
                  <a:pt x="3100821" y="21133"/>
                  <a:pt x="3358643" y="0"/>
                </a:cubicBezTo>
                <a:cubicBezTo>
                  <a:pt x="3616465" y="-21133"/>
                  <a:pt x="3668775" y="-5438"/>
                  <a:pt x="3818825" y="0"/>
                </a:cubicBezTo>
                <a:cubicBezTo>
                  <a:pt x="3968875" y="5438"/>
                  <a:pt x="4126134" y="-15590"/>
                  <a:pt x="4430112" y="0"/>
                </a:cubicBezTo>
                <a:cubicBezTo>
                  <a:pt x="4734090" y="15590"/>
                  <a:pt x="4891983" y="-14742"/>
                  <a:pt x="5041399" y="0"/>
                </a:cubicBezTo>
                <a:cubicBezTo>
                  <a:pt x="5190815" y="14742"/>
                  <a:pt x="5432611" y="2150"/>
                  <a:pt x="5652686" y="0"/>
                </a:cubicBezTo>
                <a:cubicBezTo>
                  <a:pt x="5872761" y="-2150"/>
                  <a:pt x="6195613" y="-9068"/>
                  <a:pt x="6339525" y="0"/>
                </a:cubicBezTo>
                <a:cubicBezTo>
                  <a:pt x="6483437" y="9068"/>
                  <a:pt x="6807913" y="351"/>
                  <a:pt x="6950812" y="0"/>
                </a:cubicBezTo>
                <a:cubicBezTo>
                  <a:pt x="7093711" y="-351"/>
                  <a:pt x="7383602" y="24261"/>
                  <a:pt x="7555230" y="0"/>
                </a:cubicBezTo>
                <a:cubicBezTo>
                  <a:pt x="7563386" y="125701"/>
                  <a:pt x="7551861" y="184924"/>
                  <a:pt x="7555230" y="360388"/>
                </a:cubicBezTo>
                <a:cubicBezTo>
                  <a:pt x="7558599" y="535852"/>
                  <a:pt x="7536641" y="595477"/>
                  <a:pt x="7555230" y="735486"/>
                </a:cubicBezTo>
                <a:cubicBezTo>
                  <a:pt x="7149070" y="753768"/>
                  <a:pt x="7081725" y="733902"/>
                  <a:pt x="6717286" y="735486"/>
                </a:cubicBezTo>
                <a:cubicBezTo>
                  <a:pt x="6352847" y="737070"/>
                  <a:pt x="6309971" y="751350"/>
                  <a:pt x="6106000" y="735486"/>
                </a:cubicBezTo>
                <a:cubicBezTo>
                  <a:pt x="5902029" y="719622"/>
                  <a:pt x="5491196" y="764945"/>
                  <a:pt x="5268056" y="735486"/>
                </a:cubicBezTo>
                <a:cubicBezTo>
                  <a:pt x="5044916" y="706027"/>
                  <a:pt x="4818175" y="711321"/>
                  <a:pt x="4656769" y="735486"/>
                </a:cubicBezTo>
                <a:cubicBezTo>
                  <a:pt x="4495363" y="759651"/>
                  <a:pt x="4182593" y="745292"/>
                  <a:pt x="3969930" y="735486"/>
                </a:cubicBezTo>
                <a:cubicBezTo>
                  <a:pt x="3757267" y="725680"/>
                  <a:pt x="3626038" y="724129"/>
                  <a:pt x="3434195" y="735486"/>
                </a:cubicBezTo>
                <a:cubicBezTo>
                  <a:pt x="3242352" y="746843"/>
                  <a:pt x="3120698" y="720015"/>
                  <a:pt x="2974013" y="735486"/>
                </a:cubicBezTo>
                <a:cubicBezTo>
                  <a:pt x="2827328" y="750957"/>
                  <a:pt x="2612729" y="746136"/>
                  <a:pt x="2287174" y="735486"/>
                </a:cubicBezTo>
                <a:cubicBezTo>
                  <a:pt x="1961619" y="724836"/>
                  <a:pt x="1842049" y="744219"/>
                  <a:pt x="1449230" y="735486"/>
                </a:cubicBezTo>
                <a:cubicBezTo>
                  <a:pt x="1056411" y="726753"/>
                  <a:pt x="1206545" y="730038"/>
                  <a:pt x="989048" y="735486"/>
                </a:cubicBezTo>
                <a:cubicBezTo>
                  <a:pt x="771551" y="740934"/>
                  <a:pt x="319076" y="732597"/>
                  <a:pt x="0" y="735486"/>
                </a:cubicBezTo>
                <a:cubicBezTo>
                  <a:pt x="-14880" y="612971"/>
                  <a:pt x="7280" y="491441"/>
                  <a:pt x="0" y="375098"/>
                </a:cubicBezTo>
                <a:cubicBezTo>
                  <a:pt x="-7280" y="258755"/>
                  <a:pt x="-16705" y="13519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8825817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92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fik 11" descr="Taschenrechner Silhouette">
            <a:extLst>
              <a:ext uri="{FF2B5EF4-FFF2-40B4-BE49-F238E27FC236}">
                <a16:creationId xmlns:a16="http://schemas.microsoft.com/office/drawing/2014/main" id="{DEF967E3-9BC2-E10A-5071-8F949B927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2271" y="1377439"/>
            <a:ext cx="1084586" cy="10845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ABB529D2-BE05-475E-AC8C-C4E693385F13}"/>
                  </a:ext>
                </a:extLst>
              </p:cNvPr>
              <p:cNvSpPr txBox="1"/>
              <p:nvPr/>
            </p:nvSpPr>
            <p:spPr>
              <a:xfrm>
                <a:off x="2592704" y="1682239"/>
                <a:ext cx="7555230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72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16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𝑁𝑜𝑚𝑖𝑛𝑎𝑙𝑧𝑖𝑛𝑠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] – [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𝐼𝑛𝑓𝑙𝑎𝑡𝑖𝑜𝑛𝑠𝑟𝑎𝑡𝑒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] = 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𝑹𝒆𝒂𝒍𝒛𝒊𝒏𝒔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de-AT" sz="120" b="1" i="1" dirty="0">
                  <a:latin typeface="Gadugi" panose="020B0502040204020203" pitchFamily="34" charset="0"/>
                  <a:ea typeface="Gadugi" panose="020B0502040204020203" pitchFamily="34" charset="0"/>
                </a:endParaRPr>
              </a:p>
            </p:txBody>
          </p:sp>
        </mc:Choice>
        <mc:Fallback xmlns="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6D5C2F5A-F1A1-4901-4C02-77FD03C459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704" y="1682239"/>
                <a:ext cx="7555230" cy="424732"/>
              </a:xfrm>
              <a:prstGeom prst="rect">
                <a:avLst/>
              </a:prstGeom>
              <a:blipFill>
                <a:blip r:embed="rId5"/>
                <a:stretch>
                  <a:fillRect b="-1857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feld 13">
            <a:extLst>
              <a:ext uri="{FF2B5EF4-FFF2-40B4-BE49-F238E27FC236}">
                <a16:creationId xmlns:a16="http://schemas.microsoft.com/office/drawing/2014/main" id="{4494386F-95E0-3FFE-7739-3D543880BDA7}"/>
              </a:ext>
            </a:extLst>
          </p:cNvPr>
          <p:cNvSpPr txBox="1"/>
          <p:nvPr/>
        </p:nvSpPr>
        <p:spPr>
          <a:xfrm>
            <a:off x="1108570" y="6611505"/>
            <a:ext cx="8223617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6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Quelle: OeNB</a:t>
            </a:r>
          </a:p>
        </p:txBody>
      </p:sp>
    </p:spTree>
    <p:extLst>
      <p:ext uri="{BB962C8B-B14F-4D97-AF65-F5344CB8AC3E}">
        <p14:creationId xmlns:p14="http://schemas.microsoft.com/office/powerpoint/2010/main" val="227862793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2620C8D-C323-03B0-F520-084540C4D1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C81F376-49BD-E187-5524-8075EA28C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42</a:t>
            </a:fld>
            <a:endParaRPr lang="de-AT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99DF178B-BD67-2199-5DA8-73C137FC6D83}"/>
              </a:ext>
            </a:extLst>
          </p:cNvPr>
          <p:cNvSpPr/>
          <p:nvPr/>
        </p:nvSpPr>
        <p:spPr>
          <a:xfrm>
            <a:off x="777473" y="1348894"/>
            <a:ext cx="10637054" cy="4884003"/>
          </a:xfrm>
          <a:custGeom>
            <a:avLst/>
            <a:gdLst>
              <a:gd name="connsiteX0" fmla="*/ 0 w 10637054"/>
              <a:gd name="connsiteY0" fmla="*/ 0 h 4884003"/>
              <a:gd name="connsiteX1" fmla="*/ 664816 w 10637054"/>
              <a:gd name="connsiteY1" fmla="*/ 0 h 4884003"/>
              <a:gd name="connsiteX2" fmla="*/ 1010520 w 10637054"/>
              <a:gd name="connsiteY2" fmla="*/ 0 h 4884003"/>
              <a:gd name="connsiteX3" fmla="*/ 1356224 w 10637054"/>
              <a:gd name="connsiteY3" fmla="*/ 0 h 4884003"/>
              <a:gd name="connsiteX4" fmla="*/ 1701929 w 10637054"/>
              <a:gd name="connsiteY4" fmla="*/ 0 h 4884003"/>
              <a:gd name="connsiteX5" fmla="*/ 2579486 w 10637054"/>
              <a:gd name="connsiteY5" fmla="*/ 0 h 4884003"/>
              <a:gd name="connsiteX6" fmla="*/ 3137931 w 10637054"/>
              <a:gd name="connsiteY6" fmla="*/ 0 h 4884003"/>
              <a:gd name="connsiteX7" fmla="*/ 3909117 w 10637054"/>
              <a:gd name="connsiteY7" fmla="*/ 0 h 4884003"/>
              <a:gd name="connsiteX8" fmla="*/ 4254822 w 10637054"/>
              <a:gd name="connsiteY8" fmla="*/ 0 h 4884003"/>
              <a:gd name="connsiteX9" fmla="*/ 5026008 w 10637054"/>
              <a:gd name="connsiteY9" fmla="*/ 0 h 4884003"/>
              <a:gd name="connsiteX10" fmla="*/ 5690824 w 10637054"/>
              <a:gd name="connsiteY10" fmla="*/ 0 h 4884003"/>
              <a:gd name="connsiteX11" fmla="*/ 6036528 w 10637054"/>
              <a:gd name="connsiteY11" fmla="*/ 0 h 4884003"/>
              <a:gd name="connsiteX12" fmla="*/ 6914085 w 10637054"/>
              <a:gd name="connsiteY12" fmla="*/ 0 h 4884003"/>
              <a:gd name="connsiteX13" fmla="*/ 7791642 w 10637054"/>
              <a:gd name="connsiteY13" fmla="*/ 0 h 4884003"/>
              <a:gd name="connsiteX14" fmla="*/ 8669199 w 10637054"/>
              <a:gd name="connsiteY14" fmla="*/ 0 h 4884003"/>
              <a:gd name="connsiteX15" fmla="*/ 9014903 w 10637054"/>
              <a:gd name="connsiteY15" fmla="*/ 0 h 4884003"/>
              <a:gd name="connsiteX16" fmla="*/ 9466978 w 10637054"/>
              <a:gd name="connsiteY16" fmla="*/ 0 h 4884003"/>
              <a:gd name="connsiteX17" fmla="*/ 10637054 w 10637054"/>
              <a:gd name="connsiteY17" fmla="*/ 0 h 4884003"/>
              <a:gd name="connsiteX18" fmla="*/ 10637054 w 10637054"/>
              <a:gd name="connsiteY18" fmla="*/ 648875 h 4884003"/>
              <a:gd name="connsiteX19" fmla="*/ 10637054 w 10637054"/>
              <a:gd name="connsiteY19" fmla="*/ 1444269 h 4884003"/>
              <a:gd name="connsiteX20" fmla="*/ 10637054 w 10637054"/>
              <a:gd name="connsiteY20" fmla="*/ 1995464 h 4884003"/>
              <a:gd name="connsiteX21" fmla="*/ 10637054 w 10637054"/>
              <a:gd name="connsiteY21" fmla="*/ 2644339 h 4884003"/>
              <a:gd name="connsiteX22" fmla="*/ 10637054 w 10637054"/>
              <a:gd name="connsiteY22" fmla="*/ 3390894 h 4884003"/>
              <a:gd name="connsiteX23" fmla="*/ 10637054 w 10637054"/>
              <a:gd name="connsiteY23" fmla="*/ 4137448 h 4884003"/>
              <a:gd name="connsiteX24" fmla="*/ 10637054 w 10637054"/>
              <a:gd name="connsiteY24" fmla="*/ 4884003 h 4884003"/>
              <a:gd name="connsiteX25" fmla="*/ 9972238 w 10637054"/>
              <a:gd name="connsiteY25" fmla="*/ 4884003 h 4884003"/>
              <a:gd name="connsiteX26" fmla="*/ 9201052 w 10637054"/>
              <a:gd name="connsiteY26" fmla="*/ 4884003 h 4884003"/>
              <a:gd name="connsiteX27" fmla="*/ 8748977 w 10637054"/>
              <a:gd name="connsiteY27" fmla="*/ 4884003 h 4884003"/>
              <a:gd name="connsiteX28" fmla="*/ 8296902 w 10637054"/>
              <a:gd name="connsiteY28" fmla="*/ 4884003 h 4884003"/>
              <a:gd name="connsiteX29" fmla="*/ 7632086 w 10637054"/>
              <a:gd name="connsiteY29" fmla="*/ 4884003 h 4884003"/>
              <a:gd name="connsiteX30" fmla="*/ 6754529 w 10637054"/>
              <a:gd name="connsiteY30" fmla="*/ 4884003 h 4884003"/>
              <a:gd name="connsiteX31" fmla="*/ 5983343 w 10637054"/>
              <a:gd name="connsiteY31" fmla="*/ 4884003 h 4884003"/>
              <a:gd name="connsiteX32" fmla="*/ 5318527 w 10637054"/>
              <a:gd name="connsiteY32" fmla="*/ 4884003 h 4884003"/>
              <a:gd name="connsiteX33" fmla="*/ 4653711 w 10637054"/>
              <a:gd name="connsiteY33" fmla="*/ 4884003 h 4884003"/>
              <a:gd name="connsiteX34" fmla="*/ 3776154 w 10637054"/>
              <a:gd name="connsiteY34" fmla="*/ 4884003 h 4884003"/>
              <a:gd name="connsiteX35" fmla="*/ 2898597 w 10637054"/>
              <a:gd name="connsiteY35" fmla="*/ 4884003 h 4884003"/>
              <a:gd name="connsiteX36" fmla="*/ 2021040 w 10637054"/>
              <a:gd name="connsiteY36" fmla="*/ 4884003 h 4884003"/>
              <a:gd name="connsiteX37" fmla="*/ 1462595 w 10637054"/>
              <a:gd name="connsiteY37" fmla="*/ 4884003 h 4884003"/>
              <a:gd name="connsiteX38" fmla="*/ 1010520 w 10637054"/>
              <a:gd name="connsiteY38" fmla="*/ 4884003 h 4884003"/>
              <a:gd name="connsiteX39" fmla="*/ 0 w 10637054"/>
              <a:gd name="connsiteY39" fmla="*/ 4884003 h 4884003"/>
              <a:gd name="connsiteX40" fmla="*/ 0 w 10637054"/>
              <a:gd name="connsiteY40" fmla="*/ 4332808 h 4884003"/>
              <a:gd name="connsiteX41" fmla="*/ 0 w 10637054"/>
              <a:gd name="connsiteY41" fmla="*/ 3586254 h 4884003"/>
              <a:gd name="connsiteX42" fmla="*/ 0 w 10637054"/>
              <a:gd name="connsiteY42" fmla="*/ 2839699 h 4884003"/>
              <a:gd name="connsiteX43" fmla="*/ 0 w 10637054"/>
              <a:gd name="connsiteY43" fmla="*/ 2190824 h 4884003"/>
              <a:gd name="connsiteX44" fmla="*/ 0 w 10637054"/>
              <a:gd name="connsiteY44" fmla="*/ 1395429 h 4884003"/>
              <a:gd name="connsiteX45" fmla="*/ 0 w 10637054"/>
              <a:gd name="connsiteY45" fmla="*/ 746555 h 4884003"/>
              <a:gd name="connsiteX46" fmla="*/ 0 w 10637054"/>
              <a:gd name="connsiteY46" fmla="*/ 0 h 4884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10637054" h="4884003" extrusionOk="0">
                <a:moveTo>
                  <a:pt x="0" y="0"/>
                </a:moveTo>
                <a:cubicBezTo>
                  <a:pt x="300516" y="3698"/>
                  <a:pt x="508731" y="7387"/>
                  <a:pt x="664816" y="0"/>
                </a:cubicBezTo>
                <a:cubicBezTo>
                  <a:pt x="820901" y="-7387"/>
                  <a:pt x="918814" y="5647"/>
                  <a:pt x="1010520" y="0"/>
                </a:cubicBezTo>
                <a:cubicBezTo>
                  <a:pt x="1102226" y="-5647"/>
                  <a:pt x="1222313" y="-13054"/>
                  <a:pt x="1356224" y="0"/>
                </a:cubicBezTo>
                <a:cubicBezTo>
                  <a:pt x="1490135" y="13054"/>
                  <a:pt x="1627029" y="-5023"/>
                  <a:pt x="1701929" y="0"/>
                </a:cubicBezTo>
                <a:cubicBezTo>
                  <a:pt x="1776829" y="5023"/>
                  <a:pt x="2402101" y="-9049"/>
                  <a:pt x="2579486" y="0"/>
                </a:cubicBezTo>
                <a:cubicBezTo>
                  <a:pt x="2756871" y="9049"/>
                  <a:pt x="3020924" y="10859"/>
                  <a:pt x="3137931" y="0"/>
                </a:cubicBezTo>
                <a:cubicBezTo>
                  <a:pt x="3254938" y="-10859"/>
                  <a:pt x="3580636" y="18724"/>
                  <a:pt x="3909117" y="0"/>
                </a:cubicBezTo>
                <a:cubicBezTo>
                  <a:pt x="4237598" y="-18724"/>
                  <a:pt x="4089033" y="-2659"/>
                  <a:pt x="4254822" y="0"/>
                </a:cubicBezTo>
                <a:cubicBezTo>
                  <a:pt x="4420612" y="2659"/>
                  <a:pt x="4674982" y="21080"/>
                  <a:pt x="5026008" y="0"/>
                </a:cubicBezTo>
                <a:cubicBezTo>
                  <a:pt x="5377034" y="-21080"/>
                  <a:pt x="5520039" y="25679"/>
                  <a:pt x="5690824" y="0"/>
                </a:cubicBezTo>
                <a:cubicBezTo>
                  <a:pt x="5861609" y="-25679"/>
                  <a:pt x="5878813" y="15812"/>
                  <a:pt x="6036528" y="0"/>
                </a:cubicBezTo>
                <a:cubicBezTo>
                  <a:pt x="6194243" y="-15812"/>
                  <a:pt x="6710376" y="-12447"/>
                  <a:pt x="6914085" y="0"/>
                </a:cubicBezTo>
                <a:cubicBezTo>
                  <a:pt x="7117794" y="12447"/>
                  <a:pt x="7470949" y="25485"/>
                  <a:pt x="7791642" y="0"/>
                </a:cubicBezTo>
                <a:cubicBezTo>
                  <a:pt x="8112335" y="-25485"/>
                  <a:pt x="8277154" y="10438"/>
                  <a:pt x="8669199" y="0"/>
                </a:cubicBezTo>
                <a:cubicBezTo>
                  <a:pt x="9061244" y="-10438"/>
                  <a:pt x="8875785" y="-3229"/>
                  <a:pt x="9014903" y="0"/>
                </a:cubicBezTo>
                <a:cubicBezTo>
                  <a:pt x="9154021" y="3229"/>
                  <a:pt x="9352944" y="10429"/>
                  <a:pt x="9466978" y="0"/>
                </a:cubicBezTo>
                <a:cubicBezTo>
                  <a:pt x="9581013" y="-10429"/>
                  <a:pt x="10273671" y="-36731"/>
                  <a:pt x="10637054" y="0"/>
                </a:cubicBezTo>
                <a:cubicBezTo>
                  <a:pt x="10616699" y="265696"/>
                  <a:pt x="10619544" y="467156"/>
                  <a:pt x="10637054" y="648875"/>
                </a:cubicBezTo>
                <a:cubicBezTo>
                  <a:pt x="10654564" y="830595"/>
                  <a:pt x="10675974" y="1144748"/>
                  <a:pt x="10637054" y="1444269"/>
                </a:cubicBezTo>
                <a:cubicBezTo>
                  <a:pt x="10598134" y="1743790"/>
                  <a:pt x="10655025" y="1734501"/>
                  <a:pt x="10637054" y="1995464"/>
                </a:cubicBezTo>
                <a:cubicBezTo>
                  <a:pt x="10619083" y="2256428"/>
                  <a:pt x="10618958" y="2504855"/>
                  <a:pt x="10637054" y="2644339"/>
                </a:cubicBezTo>
                <a:cubicBezTo>
                  <a:pt x="10655150" y="2783824"/>
                  <a:pt x="10657556" y="3218249"/>
                  <a:pt x="10637054" y="3390894"/>
                </a:cubicBezTo>
                <a:cubicBezTo>
                  <a:pt x="10616552" y="3563539"/>
                  <a:pt x="10629893" y="3912902"/>
                  <a:pt x="10637054" y="4137448"/>
                </a:cubicBezTo>
                <a:cubicBezTo>
                  <a:pt x="10644215" y="4361994"/>
                  <a:pt x="10659673" y="4606422"/>
                  <a:pt x="10637054" y="4884003"/>
                </a:cubicBezTo>
                <a:cubicBezTo>
                  <a:pt x="10433777" y="4897819"/>
                  <a:pt x="10219075" y="4899379"/>
                  <a:pt x="9972238" y="4884003"/>
                </a:cubicBezTo>
                <a:cubicBezTo>
                  <a:pt x="9725401" y="4868627"/>
                  <a:pt x="9480119" y="4901607"/>
                  <a:pt x="9201052" y="4884003"/>
                </a:cubicBezTo>
                <a:cubicBezTo>
                  <a:pt x="8921985" y="4866399"/>
                  <a:pt x="8874770" y="4895293"/>
                  <a:pt x="8748977" y="4884003"/>
                </a:cubicBezTo>
                <a:cubicBezTo>
                  <a:pt x="8623184" y="4872713"/>
                  <a:pt x="8387625" y="4864318"/>
                  <a:pt x="8296902" y="4884003"/>
                </a:cubicBezTo>
                <a:cubicBezTo>
                  <a:pt x="8206180" y="4903688"/>
                  <a:pt x="7913710" y="4882802"/>
                  <a:pt x="7632086" y="4884003"/>
                </a:cubicBezTo>
                <a:cubicBezTo>
                  <a:pt x="7350462" y="4885204"/>
                  <a:pt x="7031871" y="4887827"/>
                  <a:pt x="6754529" y="4884003"/>
                </a:cubicBezTo>
                <a:cubicBezTo>
                  <a:pt x="6477187" y="4880179"/>
                  <a:pt x="6156211" y="4880650"/>
                  <a:pt x="5983343" y="4884003"/>
                </a:cubicBezTo>
                <a:cubicBezTo>
                  <a:pt x="5810475" y="4887356"/>
                  <a:pt x="5513734" y="4852500"/>
                  <a:pt x="5318527" y="4884003"/>
                </a:cubicBezTo>
                <a:cubicBezTo>
                  <a:pt x="5123320" y="4915506"/>
                  <a:pt x="4856745" y="4907083"/>
                  <a:pt x="4653711" y="4884003"/>
                </a:cubicBezTo>
                <a:cubicBezTo>
                  <a:pt x="4450677" y="4860923"/>
                  <a:pt x="4014581" y="4856706"/>
                  <a:pt x="3776154" y="4884003"/>
                </a:cubicBezTo>
                <a:cubicBezTo>
                  <a:pt x="3537727" y="4911300"/>
                  <a:pt x="3183349" y="4904160"/>
                  <a:pt x="2898597" y="4884003"/>
                </a:cubicBezTo>
                <a:cubicBezTo>
                  <a:pt x="2613845" y="4863846"/>
                  <a:pt x="2384034" y="4896033"/>
                  <a:pt x="2021040" y="4884003"/>
                </a:cubicBezTo>
                <a:cubicBezTo>
                  <a:pt x="1658046" y="4871973"/>
                  <a:pt x="1632664" y="4910833"/>
                  <a:pt x="1462595" y="4884003"/>
                </a:cubicBezTo>
                <a:cubicBezTo>
                  <a:pt x="1292527" y="4857173"/>
                  <a:pt x="1219992" y="4865886"/>
                  <a:pt x="1010520" y="4884003"/>
                </a:cubicBezTo>
                <a:cubicBezTo>
                  <a:pt x="801048" y="4902120"/>
                  <a:pt x="239769" y="4840931"/>
                  <a:pt x="0" y="4884003"/>
                </a:cubicBezTo>
                <a:cubicBezTo>
                  <a:pt x="14857" y="4657612"/>
                  <a:pt x="-10863" y="4596059"/>
                  <a:pt x="0" y="4332808"/>
                </a:cubicBezTo>
                <a:cubicBezTo>
                  <a:pt x="10863" y="4069557"/>
                  <a:pt x="8188" y="3893469"/>
                  <a:pt x="0" y="3586254"/>
                </a:cubicBezTo>
                <a:cubicBezTo>
                  <a:pt x="-8188" y="3279039"/>
                  <a:pt x="-15785" y="3097586"/>
                  <a:pt x="0" y="2839699"/>
                </a:cubicBezTo>
                <a:cubicBezTo>
                  <a:pt x="15785" y="2581813"/>
                  <a:pt x="31072" y="2395711"/>
                  <a:pt x="0" y="2190824"/>
                </a:cubicBezTo>
                <a:cubicBezTo>
                  <a:pt x="-31072" y="1985938"/>
                  <a:pt x="-8891" y="1721350"/>
                  <a:pt x="0" y="1395429"/>
                </a:cubicBezTo>
                <a:cubicBezTo>
                  <a:pt x="8891" y="1069509"/>
                  <a:pt x="23427" y="942628"/>
                  <a:pt x="0" y="746555"/>
                </a:cubicBezTo>
                <a:cubicBezTo>
                  <a:pt x="-23427" y="550482"/>
                  <a:pt x="-23586" y="220962"/>
                  <a:pt x="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205384513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160"/>
          </a:p>
        </p:txBody>
      </p:sp>
      <p:grpSp>
        <p:nvGrpSpPr>
          <p:cNvPr id="6" name="Gruppieren 5">
            <a:extLst>
              <a:ext uri="{FF2B5EF4-FFF2-40B4-BE49-F238E27FC236}">
                <a16:creationId xmlns:a16="http://schemas.microsoft.com/office/drawing/2014/main" id="{518D6202-CBEE-1BDE-1DAF-0F3A4DC0A564}"/>
              </a:ext>
            </a:extLst>
          </p:cNvPr>
          <p:cNvGrpSpPr/>
          <p:nvPr/>
        </p:nvGrpSpPr>
        <p:grpSpPr>
          <a:xfrm>
            <a:off x="728054" y="1348895"/>
            <a:ext cx="10686473" cy="4945729"/>
            <a:chOff x="-304800" y="1396999"/>
            <a:chExt cx="10686473" cy="4945729"/>
          </a:xfrm>
        </p:grpSpPr>
        <p:graphicFrame>
          <p:nvGraphicFramePr>
            <p:cNvPr id="7" name="Diagramm 6">
              <a:extLst>
                <a:ext uri="{FF2B5EF4-FFF2-40B4-BE49-F238E27FC236}">
                  <a16:creationId xmlns:a16="http://schemas.microsoft.com/office/drawing/2014/main" id="{16F76E79-4D42-6615-014D-FE3693AD788B}"/>
                </a:ext>
              </a:extLst>
            </p:cNvPr>
            <p:cNvGraphicFramePr/>
            <p:nvPr/>
          </p:nvGraphicFramePr>
          <p:xfrm>
            <a:off x="1524000" y="1396999"/>
            <a:ext cx="6285722" cy="441597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8" name="TextBox 3">
              <a:extLst>
                <a:ext uri="{FF2B5EF4-FFF2-40B4-BE49-F238E27FC236}">
                  <a16:creationId xmlns:a16="http://schemas.microsoft.com/office/drawing/2014/main" id="{0E13E543-4906-5011-B86C-1D06187BD0FB}"/>
                </a:ext>
              </a:extLst>
            </p:cNvPr>
            <p:cNvSpPr txBox="1"/>
            <p:nvPr/>
          </p:nvSpPr>
          <p:spPr>
            <a:xfrm>
              <a:off x="5326012" y="1396999"/>
              <a:ext cx="36576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b="1" dirty="0"/>
                <a:t>SICHERHEIT </a:t>
              </a:r>
            </a:p>
            <a:p>
              <a:pPr lvl="1">
                <a:defRPr sz="1400"/>
              </a:pPr>
              <a:r>
                <a:rPr lang="de-AT" sz="1400" dirty="0"/>
                <a:t>Notgroschen</a:t>
              </a:r>
            </a:p>
            <a:p>
              <a:pPr lvl="1">
                <a:defRPr sz="1400"/>
              </a:pPr>
              <a:r>
                <a:rPr lang="de-AT" sz="1400" dirty="0"/>
                <a:t>Existenzsicherung</a:t>
              </a:r>
            </a:p>
            <a:p>
              <a:pPr lvl="1">
                <a:defRPr sz="1400"/>
              </a:pPr>
              <a:r>
                <a:rPr lang="de-AT" sz="1400" dirty="0"/>
                <a:t>„Was ist, wenn…?“</a:t>
              </a:r>
            </a:p>
          </p:txBody>
        </p:sp>
        <p:sp>
          <p:nvSpPr>
            <p:cNvPr id="9" name="TextBox 4">
              <a:extLst>
                <a:ext uri="{FF2B5EF4-FFF2-40B4-BE49-F238E27FC236}">
                  <a16:creationId xmlns:a16="http://schemas.microsoft.com/office/drawing/2014/main" id="{10D23B84-3421-ED65-C994-D23FE124607F}"/>
                </a:ext>
              </a:extLst>
            </p:cNvPr>
            <p:cNvSpPr txBox="1"/>
            <p:nvPr/>
          </p:nvSpPr>
          <p:spPr>
            <a:xfrm>
              <a:off x="7585552" y="3172692"/>
              <a:ext cx="2796121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b="1" dirty="0"/>
                <a:t>FREIHEIT </a:t>
              </a:r>
            </a:p>
            <a:p>
              <a:pPr lvl="1">
                <a:defRPr sz="1400"/>
              </a:pPr>
              <a:r>
                <a:rPr lang="de-AT" sz="1400" dirty="0"/>
                <a:t>Unabhängigkeit</a:t>
              </a:r>
            </a:p>
            <a:p>
              <a:pPr lvl="1">
                <a:defRPr sz="1400"/>
              </a:pPr>
              <a:r>
                <a:rPr lang="de-AT" sz="1400" dirty="0"/>
                <a:t>Selbstbestimmung</a:t>
              </a:r>
            </a:p>
            <a:p>
              <a:pPr lvl="1">
                <a:defRPr sz="1400"/>
              </a:pPr>
              <a:r>
                <a:rPr lang="de-AT" sz="1400" dirty="0"/>
                <a:t>berufliche/zeitliche Freiheit</a:t>
              </a:r>
            </a:p>
          </p:txBody>
        </p:sp>
        <p:sp>
          <p:nvSpPr>
            <p:cNvPr id="10" name="TextBox 5">
              <a:extLst>
                <a:ext uri="{FF2B5EF4-FFF2-40B4-BE49-F238E27FC236}">
                  <a16:creationId xmlns:a16="http://schemas.microsoft.com/office/drawing/2014/main" id="{66BF6487-103F-0B06-459C-6D9C6B471BDE}"/>
                </a:ext>
              </a:extLst>
            </p:cNvPr>
            <p:cNvSpPr txBox="1"/>
            <p:nvPr/>
          </p:nvSpPr>
          <p:spPr>
            <a:xfrm>
              <a:off x="-304800" y="3172692"/>
              <a:ext cx="36576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AT" b="1" dirty="0"/>
                <a:t>GENUSS </a:t>
              </a:r>
            </a:p>
            <a:p>
              <a:pPr lvl="1">
                <a:defRPr sz="1400"/>
              </a:pPr>
              <a:r>
                <a:rPr lang="de-AT" sz="1400" dirty="0"/>
                <a:t>Wünsche &amp; Träume</a:t>
              </a:r>
            </a:p>
            <a:p>
              <a:pPr lvl="1">
                <a:defRPr sz="1400"/>
              </a:pPr>
              <a:r>
                <a:rPr lang="de-AT" sz="1400" dirty="0"/>
                <a:t>Urlaub, Hobby</a:t>
              </a:r>
            </a:p>
            <a:p>
              <a:pPr lvl="1">
                <a:defRPr sz="1400"/>
              </a:pPr>
              <a:r>
                <a:rPr lang="de-AT" sz="1400" dirty="0"/>
                <a:t>„Jetzt leben!“</a:t>
              </a:r>
            </a:p>
          </p:txBody>
        </p:sp>
        <p:sp>
          <p:nvSpPr>
            <p:cNvPr id="11" name="TextBox 6">
              <a:extLst>
                <a:ext uri="{FF2B5EF4-FFF2-40B4-BE49-F238E27FC236}">
                  <a16:creationId xmlns:a16="http://schemas.microsoft.com/office/drawing/2014/main" id="{5E1D8C4E-5190-31BE-72A0-037456A05789}"/>
                </a:ext>
              </a:extLst>
            </p:cNvPr>
            <p:cNvSpPr txBox="1"/>
            <p:nvPr/>
          </p:nvSpPr>
          <p:spPr>
            <a:xfrm>
              <a:off x="6724073" y="5327065"/>
              <a:ext cx="365760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tabLst>
                  <a:tab pos="539116" algn="l"/>
                </a:tabLst>
              </a:pPr>
              <a:r>
                <a:rPr b="1" dirty="0"/>
                <a:t>VERANTWORTUNG </a:t>
              </a:r>
              <a:endParaRPr lang="de-AT" b="1" dirty="0"/>
            </a:p>
            <a:p>
              <a:pPr>
                <a:tabLst>
                  <a:tab pos="539116" algn="l"/>
                </a:tabLst>
              </a:pPr>
              <a:r>
                <a:rPr lang="de-AT" sz="1400" b="1" dirty="0"/>
                <a:t>	</a:t>
              </a:r>
              <a:r>
                <a:rPr lang="de-AT" sz="1400" dirty="0"/>
                <a:t>nachhaltiger Umgang mit Geld</a:t>
              </a:r>
            </a:p>
            <a:p>
              <a:pPr>
                <a:tabLst>
                  <a:tab pos="539116" algn="l"/>
                </a:tabLst>
              </a:pPr>
              <a:r>
                <a:rPr lang="de-AT" sz="1400" dirty="0"/>
                <a:t>	Nachhaltigkeit &amp; Ethik</a:t>
              </a:r>
            </a:p>
            <a:p>
              <a:pPr>
                <a:tabLst>
                  <a:tab pos="539116" algn="l"/>
                </a:tabLst>
              </a:pPr>
              <a:r>
                <a:rPr lang="de-AT" sz="1400" dirty="0"/>
                <a:t>	</a:t>
              </a: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ED5C58D8-7D19-193F-8490-7A1D68D7DA2B}"/>
                </a:ext>
              </a:extLst>
            </p:cNvPr>
            <p:cNvSpPr txBox="1"/>
            <p:nvPr/>
          </p:nvSpPr>
          <p:spPr>
            <a:xfrm>
              <a:off x="-304800" y="5327065"/>
              <a:ext cx="3997516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de-AT" b="1" dirty="0"/>
                <a:t>SELBSTVERWIRKLICHUNG</a:t>
              </a:r>
            </a:p>
            <a:p>
              <a:pPr lvl="1">
                <a:defRPr sz="1400"/>
              </a:pPr>
              <a:r>
                <a:rPr lang="de-AT" sz="1400" dirty="0"/>
                <a:t>Zukunft gestalten</a:t>
              </a:r>
            </a:p>
            <a:p>
              <a:pPr lvl="1">
                <a:defRPr sz="1400"/>
              </a:pPr>
              <a:r>
                <a:rPr lang="de-AT" sz="1400" dirty="0"/>
                <a:t>Ausbildung, Projekte</a:t>
              </a:r>
            </a:p>
            <a:p>
              <a:pPr lvl="1">
                <a:defRPr sz="1400"/>
              </a:pPr>
              <a:r>
                <a:rPr lang="de-AT" sz="1400" dirty="0"/>
                <a:t>Investitionen in mich selbst</a:t>
              </a:r>
            </a:p>
          </p:txBody>
        </p:sp>
      </p:grpSp>
      <p:sp>
        <p:nvSpPr>
          <p:cNvPr id="14" name="Titel 2">
            <a:extLst>
              <a:ext uri="{FF2B5EF4-FFF2-40B4-BE49-F238E27FC236}">
                <a16:creationId xmlns:a16="http://schemas.microsoft.com/office/drawing/2014/main" id="{4381F5E4-5298-C097-C7FE-D901FF193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489" y="512410"/>
            <a:ext cx="9941732" cy="1084586"/>
          </a:xfrm>
        </p:spPr>
        <p:txBody>
          <a:bodyPr>
            <a:normAutofit/>
          </a:bodyPr>
          <a:lstStyle/>
          <a:p>
            <a:pPr algn="ctr"/>
            <a:r>
              <a:rPr lang="de-AT" sz="4000" b="1" dirty="0"/>
              <a:t>Sparen und Investieren – meine Werte</a:t>
            </a:r>
          </a:p>
        </p:txBody>
      </p:sp>
    </p:spTree>
    <p:extLst>
      <p:ext uri="{BB962C8B-B14F-4D97-AF65-F5344CB8AC3E}">
        <p14:creationId xmlns:p14="http://schemas.microsoft.com/office/powerpoint/2010/main" val="6892563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11AF1AD2-AB78-6BD8-9DF7-229F124383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326404-9762-F388-89D0-429FDBC21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4400" dirty="0">
                <a:latin typeface="+mj-lt"/>
              </a:rPr>
              <a:t>Anlagedreieck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3CCD450-C902-6D09-84CC-28315E932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43</a:t>
            </a:fld>
            <a:endParaRPr lang="de-AT"/>
          </a:p>
        </p:txBody>
      </p:sp>
      <p:sp>
        <p:nvSpPr>
          <p:cNvPr id="90" name="Gleichschenkliges Dreieck 89">
            <a:extLst>
              <a:ext uri="{FF2B5EF4-FFF2-40B4-BE49-F238E27FC236}">
                <a16:creationId xmlns:a16="http://schemas.microsoft.com/office/drawing/2014/main" id="{F6F31379-0198-FAF7-C825-A5EF8BFBA39B}"/>
              </a:ext>
            </a:extLst>
          </p:cNvPr>
          <p:cNvSpPr/>
          <p:nvPr/>
        </p:nvSpPr>
        <p:spPr>
          <a:xfrm>
            <a:off x="3572717" y="3387909"/>
            <a:ext cx="5281559" cy="2292968"/>
          </a:xfrm>
          <a:prstGeom prst="triangle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grpSp>
        <p:nvGrpSpPr>
          <p:cNvPr id="12" name="Gruppieren 11">
            <a:extLst>
              <a:ext uri="{FF2B5EF4-FFF2-40B4-BE49-F238E27FC236}">
                <a16:creationId xmlns:a16="http://schemas.microsoft.com/office/drawing/2014/main" id="{01BEE476-98BE-B871-29F2-03B915522AFA}"/>
              </a:ext>
            </a:extLst>
          </p:cNvPr>
          <p:cNvGrpSpPr/>
          <p:nvPr/>
        </p:nvGrpSpPr>
        <p:grpSpPr>
          <a:xfrm>
            <a:off x="5313496" y="1583187"/>
            <a:ext cx="1800000" cy="1619999"/>
            <a:chOff x="3085993" y="1920706"/>
            <a:chExt cx="1800000" cy="1619999"/>
          </a:xfrm>
          <a:noFill/>
        </p:grpSpPr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EE5AE7D1-705C-6953-C169-C0417EF1825D}"/>
                </a:ext>
              </a:extLst>
            </p:cNvPr>
            <p:cNvSpPr/>
            <p:nvPr/>
          </p:nvSpPr>
          <p:spPr>
            <a:xfrm>
              <a:off x="3085993" y="1920706"/>
              <a:ext cx="1800000" cy="1619999"/>
            </a:xfrm>
            <a:prstGeom prst="rect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>
                <a:lnSpc>
                  <a:spcPct val="150000"/>
                </a:lnSpc>
              </a:pPr>
              <a:endParaRPr lang="de-AT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  <p:grpSp>
          <p:nvGrpSpPr>
            <p:cNvPr id="5" name="Gruppieren 4">
              <a:extLst>
                <a:ext uri="{FF2B5EF4-FFF2-40B4-BE49-F238E27FC236}">
                  <a16:creationId xmlns:a16="http://schemas.microsoft.com/office/drawing/2014/main" id="{D42D52AD-3134-8712-5542-667C9987EE6B}"/>
                </a:ext>
              </a:extLst>
            </p:cNvPr>
            <p:cNvGrpSpPr/>
            <p:nvPr/>
          </p:nvGrpSpPr>
          <p:grpSpPr>
            <a:xfrm>
              <a:off x="3333772" y="2278870"/>
              <a:ext cx="1303020" cy="903670"/>
              <a:chOff x="9625663" y="1580322"/>
              <a:chExt cx="1303020" cy="903670"/>
            </a:xfrm>
            <a:grpFill/>
          </p:grpSpPr>
          <p:sp>
            <p:nvSpPr>
              <p:cNvPr id="92" name="Textfeld 91">
                <a:extLst>
                  <a:ext uri="{FF2B5EF4-FFF2-40B4-BE49-F238E27FC236}">
                    <a16:creationId xmlns:a16="http://schemas.microsoft.com/office/drawing/2014/main" id="{4237626E-1C58-998B-74A9-7D9F8E5070B9}"/>
                  </a:ext>
                </a:extLst>
              </p:cNvPr>
              <p:cNvSpPr txBox="1"/>
              <p:nvPr/>
            </p:nvSpPr>
            <p:spPr>
              <a:xfrm>
                <a:off x="9625663" y="2142360"/>
                <a:ext cx="1303020" cy="341632"/>
              </a:xfrm>
              <a:prstGeom prst="rect">
                <a:avLst/>
              </a:prstGeom>
              <a:grp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de-AT" sz="162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Gadugi" panose="020B0502040204020203" pitchFamily="34" charset="0"/>
                    <a:ea typeface="Gadugi" panose="020B0502040204020203" pitchFamily="34" charset="0"/>
                  </a:rPr>
                  <a:t>_____________</a:t>
                </a:r>
                <a:endParaRPr lang="de-AT" sz="1620" dirty="0"/>
              </a:p>
            </p:txBody>
          </p:sp>
          <p:pic>
            <p:nvPicPr>
              <p:cNvPr id="94" name="Grafik 93" descr="Entsperren Silhouette">
                <a:extLst>
                  <a:ext uri="{FF2B5EF4-FFF2-40B4-BE49-F238E27FC236}">
                    <a16:creationId xmlns:a16="http://schemas.microsoft.com/office/drawing/2014/main" id="{C3FD0D18-38C0-864B-139E-EAA3FCAB68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10025720" y="1580322"/>
                <a:ext cx="498202" cy="498202"/>
              </a:xfrm>
              <a:prstGeom prst="rect">
                <a:avLst/>
              </a:prstGeom>
            </p:spPr>
          </p:pic>
        </p:grp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AD4343B3-1676-8DC5-43E1-0FEFCA3C7EAF}"/>
              </a:ext>
            </a:extLst>
          </p:cNvPr>
          <p:cNvGrpSpPr/>
          <p:nvPr/>
        </p:nvGrpSpPr>
        <p:grpSpPr>
          <a:xfrm>
            <a:off x="1352590" y="4458017"/>
            <a:ext cx="1800000" cy="1619999"/>
            <a:chOff x="852651" y="3122203"/>
            <a:chExt cx="1800000" cy="1619999"/>
          </a:xfrm>
          <a:noFill/>
        </p:grpSpPr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FE659094-6CC1-8532-1C9E-3B7E09CBCF13}"/>
                </a:ext>
              </a:extLst>
            </p:cNvPr>
            <p:cNvSpPr/>
            <p:nvPr/>
          </p:nvSpPr>
          <p:spPr>
            <a:xfrm>
              <a:off x="852651" y="3122203"/>
              <a:ext cx="1800000" cy="1619999"/>
            </a:xfrm>
            <a:prstGeom prst="rect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>
                <a:lnSpc>
                  <a:spcPct val="150000"/>
                </a:lnSpc>
              </a:pPr>
              <a:endParaRPr lang="de-AT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  <p:pic>
          <p:nvPicPr>
            <p:cNvPr id="95" name="Grafik 94" descr="Geld Silhouette">
              <a:extLst>
                <a:ext uri="{FF2B5EF4-FFF2-40B4-BE49-F238E27FC236}">
                  <a16:creationId xmlns:a16="http://schemas.microsoft.com/office/drawing/2014/main" id="{C90F6CBB-6281-F2C4-DBA6-B410626328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452484" y="3461220"/>
              <a:ext cx="600332" cy="600332"/>
            </a:xfrm>
            <a:prstGeom prst="rect">
              <a:avLst/>
            </a:prstGeom>
          </p:spPr>
        </p:pic>
      </p:grpSp>
      <p:grpSp>
        <p:nvGrpSpPr>
          <p:cNvPr id="14" name="Gruppieren 13">
            <a:extLst>
              <a:ext uri="{FF2B5EF4-FFF2-40B4-BE49-F238E27FC236}">
                <a16:creationId xmlns:a16="http://schemas.microsoft.com/office/drawing/2014/main" id="{88703470-CDE5-B818-B95D-3BBA78842EDA}"/>
              </a:ext>
            </a:extLst>
          </p:cNvPr>
          <p:cNvGrpSpPr/>
          <p:nvPr/>
        </p:nvGrpSpPr>
        <p:grpSpPr>
          <a:xfrm>
            <a:off x="9082200" y="4345932"/>
            <a:ext cx="1800000" cy="1619999"/>
            <a:chOff x="8441002" y="2030908"/>
            <a:chExt cx="1800000" cy="1619999"/>
          </a:xfrm>
          <a:noFill/>
        </p:grpSpPr>
        <p:sp>
          <p:nvSpPr>
            <p:cNvPr id="13" name="Rechteck 12">
              <a:extLst>
                <a:ext uri="{FF2B5EF4-FFF2-40B4-BE49-F238E27FC236}">
                  <a16:creationId xmlns:a16="http://schemas.microsoft.com/office/drawing/2014/main" id="{A84C2B51-0C0F-52A5-2E56-FB23D93149B0}"/>
                </a:ext>
              </a:extLst>
            </p:cNvPr>
            <p:cNvSpPr/>
            <p:nvPr/>
          </p:nvSpPr>
          <p:spPr>
            <a:xfrm>
              <a:off x="8441002" y="2030908"/>
              <a:ext cx="1800000" cy="1619999"/>
            </a:xfrm>
            <a:prstGeom prst="rect">
              <a:avLst/>
            </a:prstGeom>
            <a:grpFill/>
            <a:ln w="3810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>
                <a:lnSpc>
                  <a:spcPct val="150000"/>
                </a:lnSpc>
              </a:pPr>
              <a:endParaRPr lang="de-AT" sz="1440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endParaRPr>
            </a:p>
          </p:txBody>
        </p:sp>
        <p:pic>
          <p:nvPicPr>
            <p:cNvPr id="96" name="Grafik 95" descr="Aufwärtstrend Silhouette">
              <a:extLst>
                <a:ext uri="{FF2B5EF4-FFF2-40B4-BE49-F238E27FC236}">
                  <a16:creationId xmlns:a16="http://schemas.microsoft.com/office/drawing/2014/main" id="{974A693A-3733-D5B1-56E0-F2B6E56E3B6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9094306" y="2393187"/>
              <a:ext cx="498202" cy="498202"/>
            </a:xfrm>
            <a:prstGeom prst="rect">
              <a:avLst/>
            </a:prstGeom>
          </p:spPr>
        </p:pic>
      </p:grpSp>
      <p:sp>
        <p:nvSpPr>
          <p:cNvPr id="107" name="Rechteck 106">
            <a:extLst>
              <a:ext uri="{FF2B5EF4-FFF2-40B4-BE49-F238E27FC236}">
                <a16:creationId xmlns:a16="http://schemas.microsoft.com/office/drawing/2014/main" id="{0C3B6101-201F-C3BB-478E-E7D2C805FEFB}"/>
              </a:ext>
            </a:extLst>
          </p:cNvPr>
          <p:cNvSpPr/>
          <p:nvPr/>
        </p:nvSpPr>
        <p:spPr>
          <a:xfrm>
            <a:off x="3572717" y="5686725"/>
            <a:ext cx="5292000" cy="5584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____________________________________</a:t>
            </a:r>
          </a:p>
        </p:txBody>
      </p:sp>
      <p:pic>
        <p:nvPicPr>
          <p:cNvPr id="6" name="Grafik 5" descr="Laubbaum Silhouette">
            <a:extLst>
              <a:ext uri="{FF2B5EF4-FFF2-40B4-BE49-F238E27FC236}">
                <a16:creationId xmlns:a16="http://schemas.microsoft.com/office/drawing/2014/main" id="{97B637CA-2A3E-591D-7A6F-2C4AAB9DF8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412975" y="5786007"/>
            <a:ext cx="379336" cy="37933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5308E91-FCA6-1D17-DC1A-4161BD9CFF55}"/>
              </a:ext>
            </a:extLst>
          </p:cNvPr>
          <p:cNvSpPr txBox="1"/>
          <p:nvPr/>
        </p:nvSpPr>
        <p:spPr>
          <a:xfrm>
            <a:off x="1651224" y="5432835"/>
            <a:ext cx="130302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</a:t>
            </a:r>
            <a:endParaRPr lang="de-AT" sz="1620" dirty="0"/>
          </a:p>
        </p:txBody>
      </p:sp>
      <p:sp>
        <p:nvSpPr>
          <p:cNvPr id="15" name="Textfeld 14">
            <a:extLst>
              <a:ext uri="{FF2B5EF4-FFF2-40B4-BE49-F238E27FC236}">
                <a16:creationId xmlns:a16="http://schemas.microsoft.com/office/drawing/2014/main" id="{A34094A9-A03F-0D42-3498-F4296DCF469E}"/>
              </a:ext>
            </a:extLst>
          </p:cNvPr>
          <p:cNvSpPr txBox="1"/>
          <p:nvPr/>
        </p:nvSpPr>
        <p:spPr>
          <a:xfrm>
            <a:off x="9330690" y="5397366"/>
            <a:ext cx="130302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</a:t>
            </a:r>
            <a:endParaRPr lang="de-AT" sz="1620" dirty="0"/>
          </a:p>
        </p:txBody>
      </p:sp>
    </p:spTree>
    <p:extLst>
      <p:ext uri="{BB962C8B-B14F-4D97-AF65-F5344CB8AC3E}">
        <p14:creationId xmlns:p14="http://schemas.microsoft.com/office/powerpoint/2010/main" val="21066487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82CAA981-A416-7CD1-A62B-3D441068C6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769C8818-D167-01D9-E7DB-7CC914DA2E0D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085854" y="1549736"/>
            <a:ext cx="32596" cy="4125293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>
            <a:extLst>
              <a:ext uri="{FF2B5EF4-FFF2-40B4-BE49-F238E27FC236}">
                <a16:creationId xmlns:a16="http://schemas.microsoft.com/office/drawing/2014/main" id="{EAE0C90C-931A-4BAB-FC5E-8961CACB1E74}"/>
              </a:ext>
            </a:extLst>
          </p:cNvPr>
          <p:cNvCxnSpPr>
            <a:cxnSpLocks/>
            <a:endCxn id="90" idx="3"/>
          </p:cNvCxnSpPr>
          <p:nvPr/>
        </p:nvCxnSpPr>
        <p:spPr>
          <a:xfrm>
            <a:off x="2453266" y="4251105"/>
            <a:ext cx="3651091" cy="143562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C7A7036B-8AEF-24DD-26E1-8752FCC5298A}"/>
              </a:ext>
            </a:extLst>
          </p:cNvPr>
          <p:cNvCxnSpPr>
            <a:cxnSpLocks/>
            <a:endCxn id="107" idx="0"/>
          </p:cNvCxnSpPr>
          <p:nvPr/>
        </p:nvCxnSpPr>
        <p:spPr>
          <a:xfrm>
            <a:off x="3360703" y="2817550"/>
            <a:ext cx="2743651" cy="2869175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60B89A68-7204-C4C7-58AD-C0B0EC63F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4400" dirty="0">
                <a:latin typeface="+mj-lt"/>
              </a:rPr>
              <a:t>Zusammenhang Ertrag und Risiko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CE59F81-E0FC-6941-D380-72B049933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44</a:t>
            </a:fld>
            <a:endParaRPr lang="de-AT"/>
          </a:p>
        </p:txBody>
      </p: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ACB40F80-7E62-388D-DC0D-214068EC4613}"/>
              </a:ext>
            </a:extLst>
          </p:cNvPr>
          <p:cNvCxnSpPr>
            <a:cxnSpLocks/>
            <a:endCxn id="107" idx="0"/>
          </p:cNvCxnSpPr>
          <p:nvPr/>
        </p:nvCxnSpPr>
        <p:spPr>
          <a:xfrm>
            <a:off x="4757669" y="2095934"/>
            <a:ext cx="1346685" cy="3590791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>
            <a:extLst>
              <a:ext uri="{FF2B5EF4-FFF2-40B4-BE49-F238E27FC236}">
                <a16:creationId xmlns:a16="http://schemas.microsoft.com/office/drawing/2014/main" id="{4E4480E1-9F2B-3957-9758-21209393EEC9}"/>
              </a:ext>
            </a:extLst>
          </p:cNvPr>
          <p:cNvCxnSpPr>
            <a:cxnSpLocks/>
          </p:cNvCxnSpPr>
          <p:nvPr/>
        </p:nvCxnSpPr>
        <p:spPr>
          <a:xfrm flipH="1">
            <a:off x="6104354" y="4493661"/>
            <a:ext cx="3393857" cy="1167346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>
            <a:extLst>
              <a:ext uri="{FF2B5EF4-FFF2-40B4-BE49-F238E27FC236}">
                <a16:creationId xmlns:a16="http://schemas.microsoft.com/office/drawing/2014/main" id="{99522F6F-FAF9-4C6F-FB16-70051A68A942}"/>
              </a:ext>
            </a:extLst>
          </p:cNvPr>
          <p:cNvCxnSpPr>
            <a:cxnSpLocks/>
            <a:endCxn id="90" idx="3"/>
          </p:cNvCxnSpPr>
          <p:nvPr/>
        </p:nvCxnSpPr>
        <p:spPr>
          <a:xfrm flipH="1">
            <a:off x="6104357" y="2553999"/>
            <a:ext cx="2572103" cy="3132726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Gleichschenkliges Dreieck 89">
            <a:extLst>
              <a:ext uri="{FF2B5EF4-FFF2-40B4-BE49-F238E27FC236}">
                <a16:creationId xmlns:a16="http://schemas.microsoft.com/office/drawing/2014/main" id="{F3414F18-3668-7F30-1CAF-F687CFC71776}"/>
              </a:ext>
            </a:extLst>
          </p:cNvPr>
          <p:cNvSpPr/>
          <p:nvPr/>
        </p:nvSpPr>
        <p:spPr>
          <a:xfrm>
            <a:off x="4889511" y="4275937"/>
            <a:ext cx="2429692" cy="141078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CC1653C7-0CAC-65EE-4C10-CD1759F8CCB9}"/>
              </a:ext>
            </a:extLst>
          </p:cNvPr>
          <p:cNvSpPr txBox="1"/>
          <p:nvPr/>
        </p:nvSpPr>
        <p:spPr>
          <a:xfrm>
            <a:off x="5039066" y="5354326"/>
            <a:ext cx="11744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Verfügbarkeit</a:t>
            </a:r>
            <a:endParaRPr lang="de-AT" sz="1200" dirty="0"/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738B0396-58F9-5814-EC48-8F66AEE9077F}"/>
              </a:ext>
            </a:extLst>
          </p:cNvPr>
          <p:cNvSpPr txBox="1"/>
          <p:nvPr/>
        </p:nvSpPr>
        <p:spPr>
          <a:xfrm>
            <a:off x="5452844" y="4762066"/>
            <a:ext cx="130302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Sicherheit</a:t>
            </a:r>
            <a:endParaRPr lang="de-AT" sz="1620"/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5304B7CC-CE00-EB21-D9E9-86F85348BEE7}"/>
              </a:ext>
            </a:extLst>
          </p:cNvPr>
          <p:cNvSpPr txBox="1"/>
          <p:nvPr/>
        </p:nvSpPr>
        <p:spPr>
          <a:xfrm>
            <a:off x="6160972" y="5357307"/>
            <a:ext cx="1037273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</a:t>
            </a:r>
            <a:endParaRPr lang="de-AT" sz="1620"/>
          </a:p>
        </p:txBody>
      </p:sp>
      <p:pic>
        <p:nvPicPr>
          <p:cNvPr id="94" name="Grafik 93" descr="Entsperren Silhouette">
            <a:extLst>
              <a:ext uri="{FF2B5EF4-FFF2-40B4-BE49-F238E27FC236}">
                <a16:creationId xmlns:a16="http://schemas.microsoft.com/office/drawing/2014/main" id="{60EB94B3-D7AE-2827-BB49-D206941D26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42354" y="4438066"/>
            <a:ext cx="324000" cy="324000"/>
          </a:xfrm>
          <a:prstGeom prst="rect">
            <a:avLst/>
          </a:prstGeom>
        </p:spPr>
      </p:pic>
      <p:pic>
        <p:nvPicPr>
          <p:cNvPr id="95" name="Grafik 94" descr="Geld Silhouette">
            <a:extLst>
              <a:ext uri="{FF2B5EF4-FFF2-40B4-BE49-F238E27FC236}">
                <a16:creationId xmlns:a16="http://schemas.microsoft.com/office/drawing/2014/main" id="{1CEDB7AA-654E-D310-DD27-2C0B0EE293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851056">
            <a:off x="5560286" y="5108520"/>
            <a:ext cx="324000" cy="324000"/>
          </a:xfrm>
          <a:prstGeom prst="rect">
            <a:avLst/>
          </a:prstGeom>
        </p:spPr>
      </p:pic>
      <p:pic>
        <p:nvPicPr>
          <p:cNvPr id="96" name="Grafik 95" descr="Aufwärtstrend Silhouette">
            <a:extLst>
              <a:ext uri="{FF2B5EF4-FFF2-40B4-BE49-F238E27FC236}">
                <a16:creationId xmlns:a16="http://schemas.microsoft.com/office/drawing/2014/main" id="{47A34B9B-0190-0F11-E45A-7E1D90E842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88060" y="5143469"/>
            <a:ext cx="324000" cy="324000"/>
          </a:xfrm>
          <a:prstGeom prst="rect">
            <a:avLst/>
          </a:prstGeom>
        </p:spPr>
      </p:pic>
      <p:sp>
        <p:nvSpPr>
          <p:cNvPr id="97" name="Halbbogen 96">
            <a:extLst>
              <a:ext uri="{FF2B5EF4-FFF2-40B4-BE49-F238E27FC236}">
                <a16:creationId xmlns:a16="http://schemas.microsoft.com/office/drawing/2014/main" id="{21B0355E-03AB-D8B4-A64B-E151877A48DE}"/>
              </a:ext>
            </a:extLst>
          </p:cNvPr>
          <p:cNvSpPr/>
          <p:nvPr/>
        </p:nvSpPr>
        <p:spPr>
          <a:xfrm>
            <a:off x="2054354" y="1636724"/>
            <a:ext cx="8100000" cy="8100000"/>
          </a:xfrm>
          <a:prstGeom prst="blockArc">
            <a:avLst>
              <a:gd name="adj1" fmla="val 10800000"/>
              <a:gd name="adj2" fmla="val 2704"/>
              <a:gd name="adj3" fmla="val 6776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FCE9DF0F-CC82-E9DD-6ED1-FEF6412FC163}"/>
              </a:ext>
            </a:extLst>
          </p:cNvPr>
          <p:cNvSpPr txBox="1"/>
          <p:nvPr/>
        </p:nvSpPr>
        <p:spPr>
          <a:xfrm>
            <a:off x="2539991" y="5293915"/>
            <a:ext cx="224900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__________________</a:t>
            </a:r>
            <a:endParaRPr lang="de-AT" sz="1620" dirty="0"/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E5C36269-99A6-B488-39B1-E09DE7707A95}"/>
              </a:ext>
            </a:extLst>
          </p:cNvPr>
          <p:cNvSpPr txBox="1"/>
          <p:nvPr/>
        </p:nvSpPr>
        <p:spPr>
          <a:xfrm rot="18742043">
            <a:off x="1513401" y="2778694"/>
            <a:ext cx="3335678" cy="865572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595941"/>
              </a:avLst>
            </a:prstTxWarp>
            <a:spAutoFit/>
          </a:bodyPr>
          <a:lstStyle/>
          <a:p>
            <a:pPr algn="ctr"/>
            <a:r>
              <a:rPr lang="de-AT" sz="162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 und Risiko geringer</a:t>
            </a:r>
            <a:endParaRPr lang="de-AT" sz="1620"/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3B1E6A16-22EF-B702-CF8E-DF725E1C6B7F}"/>
              </a:ext>
            </a:extLst>
          </p:cNvPr>
          <p:cNvSpPr txBox="1"/>
          <p:nvPr/>
        </p:nvSpPr>
        <p:spPr>
          <a:xfrm rot="3092466">
            <a:off x="7500151" y="2973362"/>
            <a:ext cx="3335678" cy="865572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595941"/>
              </a:avLst>
            </a:prstTxWarp>
            <a:spAutoFit/>
          </a:bodyPr>
          <a:lstStyle/>
          <a:p>
            <a:pPr algn="ctr"/>
            <a:r>
              <a:rPr lang="de-AT" sz="162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 und Risiko höher</a:t>
            </a:r>
            <a:endParaRPr lang="de-AT" sz="1620"/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81296504-9A9D-DBCC-A025-6211294580A5}"/>
              </a:ext>
            </a:extLst>
          </p:cNvPr>
          <p:cNvSpPr txBox="1"/>
          <p:nvPr/>
        </p:nvSpPr>
        <p:spPr>
          <a:xfrm>
            <a:off x="2987100" y="4139892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________________</a:t>
            </a:r>
            <a:endParaRPr lang="de-AT" sz="1620" dirty="0"/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A14633FC-0A4A-DF44-9613-4083765AD6A1}"/>
              </a:ext>
            </a:extLst>
          </p:cNvPr>
          <p:cNvSpPr txBox="1"/>
          <p:nvPr/>
        </p:nvSpPr>
        <p:spPr>
          <a:xfrm>
            <a:off x="6274736" y="3226766"/>
            <a:ext cx="144076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______________</a:t>
            </a:r>
          </a:p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______________</a:t>
            </a:r>
            <a:endParaRPr lang="de-AT" sz="1620" dirty="0"/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CD6119D9-570C-00EF-2E21-51980863C3BD}"/>
              </a:ext>
            </a:extLst>
          </p:cNvPr>
          <p:cNvSpPr txBox="1"/>
          <p:nvPr/>
        </p:nvSpPr>
        <p:spPr>
          <a:xfrm>
            <a:off x="7750862" y="4106909"/>
            <a:ext cx="1325281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</a:t>
            </a:r>
            <a:endParaRPr lang="de-AT" sz="1620" dirty="0"/>
          </a:p>
        </p:txBody>
      </p:sp>
      <p:sp>
        <p:nvSpPr>
          <p:cNvPr id="107" name="Rechteck 106">
            <a:extLst>
              <a:ext uri="{FF2B5EF4-FFF2-40B4-BE49-F238E27FC236}">
                <a16:creationId xmlns:a16="http://schemas.microsoft.com/office/drawing/2014/main" id="{E2FE29B0-551E-D6A2-8705-C29FF58EF4F9}"/>
              </a:ext>
            </a:extLst>
          </p:cNvPr>
          <p:cNvSpPr/>
          <p:nvPr/>
        </p:nvSpPr>
        <p:spPr>
          <a:xfrm>
            <a:off x="2054354" y="5686725"/>
            <a:ext cx="8100000" cy="5584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Nachhaltigkeit und Ethik </a:t>
            </a:r>
          </a:p>
        </p:txBody>
      </p:sp>
      <p:pic>
        <p:nvPicPr>
          <p:cNvPr id="110" name="Grafik 109" descr="Bankscheck Silhouette">
            <a:extLst>
              <a:ext uri="{FF2B5EF4-FFF2-40B4-BE49-F238E27FC236}">
                <a16:creationId xmlns:a16="http://schemas.microsoft.com/office/drawing/2014/main" id="{588F55FF-440E-F46F-2918-D1C758176C7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25465" y="3806691"/>
            <a:ext cx="388800" cy="388800"/>
          </a:xfrm>
          <a:prstGeom prst="rect">
            <a:avLst/>
          </a:prstGeom>
        </p:spPr>
      </p:pic>
      <p:pic>
        <p:nvPicPr>
          <p:cNvPr id="112" name="Grafik 111" descr="Geschlossenes Buch Silhouette">
            <a:extLst>
              <a:ext uri="{FF2B5EF4-FFF2-40B4-BE49-F238E27FC236}">
                <a16:creationId xmlns:a16="http://schemas.microsoft.com/office/drawing/2014/main" id="{6E8BA8CE-650C-C09F-21E7-BCBEBE9A56A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075875" y="4945228"/>
            <a:ext cx="388800" cy="388800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C04D0EAD-952A-F8D3-CEE3-28CAAEEE18A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974865" y="2672074"/>
            <a:ext cx="388800" cy="388800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33938A6C-1742-F7BC-669E-6C8A995CFD5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08914" y="3717301"/>
            <a:ext cx="388800" cy="388800"/>
          </a:xfrm>
          <a:prstGeom prst="rect">
            <a:avLst/>
          </a:prstGeom>
        </p:spPr>
      </p:pic>
      <p:sp>
        <p:nvSpPr>
          <p:cNvPr id="118" name="Textfeld 117">
            <a:extLst>
              <a:ext uri="{FF2B5EF4-FFF2-40B4-BE49-F238E27FC236}">
                <a16:creationId xmlns:a16="http://schemas.microsoft.com/office/drawing/2014/main" id="{878F473E-D190-D262-974D-1DA52739C47E}"/>
              </a:ext>
            </a:extLst>
          </p:cNvPr>
          <p:cNvSpPr txBox="1"/>
          <p:nvPr/>
        </p:nvSpPr>
        <p:spPr>
          <a:xfrm>
            <a:off x="7613444" y="5116341"/>
            <a:ext cx="155953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________________</a:t>
            </a:r>
            <a:endParaRPr lang="de-AT" sz="1620" dirty="0"/>
          </a:p>
        </p:txBody>
      </p:sp>
      <p:pic>
        <p:nvPicPr>
          <p:cNvPr id="119" name="Grafik 118" descr="Bitcoin Silhouette">
            <a:extLst>
              <a:ext uri="{FF2B5EF4-FFF2-40B4-BE49-F238E27FC236}">
                <a16:creationId xmlns:a16="http://schemas.microsoft.com/office/drawing/2014/main" id="{172FEB14-3AD2-784A-9402-A447D997681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76144" y="5074906"/>
            <a:ext cx="388800" cy="388800"/>
          </a:xfrm>
          <a:prstGeom prst="rect">
            <a:avLst/>
          </a:prstGeom>
        </p:spPr>
      </p:pic>
      <p:sp>
        <p:nvSpPr>
          <p:cNvPr id="3" name="Foliennummernplatzhalter 3">
            <a:extLst>
              <a:ext uri="{FF2B5EF4-FFF2-40B4-BE49-F238E27FC236}">
                <a16:creationId xmlns:a16="http://schemas.microsoft.com/office/drawing/2014/main" id="{CFF9866E-3470-14CB-45F2-C2096DD571C4}"/>
              </a:ext>
            </a:extLst>
          </p:cNvPr>
          <p:cNvSpPr txBox="1">
            <a:spLocks/>
          </p:cNvSpPr>
          <p:nvPr/>
        </p:nvSpPr>
        <p:spPr>
          <a:xfrm>
            <a:off x="103013" y="6475155"/>
            <a:ext cx="4685984" cy="2580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AT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Quelle: Wiener Börse. 2022. Der Österreichische Kapitalmarkt, Grafik vereinfacht.</a:t>
            </a:r>
          </a:p>
        </p:txBody>
      </p:sp>
      <p:pic>
        <p:nvPicPr>
          <p:cNvPr id="6" name="Grafik 5" descr="Laubbaum Silhouette">
            <a:extLst>
              <a:ext uri="{FF2B5EF4-FFF2-40B4-BE49-F238E27FC236}">
                <a16:creationId xmlns:a16="http://schemas.microsoft.com/office/drawing/2014/main" id="{D7B0BE6C-5869-CF38-CBF4-B16F9DBC56C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05353" y="5675029"/>
            <a:ext cx="361001" cy="361001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320D487D-6D90-426A-65B0-88F4B4B28BC7}"/>
              </a:ext>
            </a:extLst>
          </p:cNvPr>
          <p:cNvSpPr txBox="1"/>
          <p:nvPr/>
        </p:nvSpPr>
        <p:spPr>
          <a:xfrm>
            <a:off x="3667344" y="2961794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_____________</a:t>
            </a:r>
            <a:endParaRPr lang="de-AT" sz="162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6F81BBBA-DC0D-4186-EFFC-8474E24341F0}"/>
              </a:ext>
            </a:extLst>
          </p:cNvPr>
          <p:cNvSpPr txBox="1"/>
          <p:nvPr/>
        </p:nvSpPr>
        <p:spPr>
          <a:xfrm>
            <a:off x="4844826" y="2953427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_________</a:t>
            </a:r>
            <a:endParaRPr lang="de-AT" sz="1620" dirty="0"/>
          </a:p>
        </p:txBody>
      </p:sp>
      <p:pic>
        <p:nvPicPr>
          <p:cNvPr id="42" name="Grafik 41" descr="Goldbarren Silhouette">
            <a:extLst>
              <a:ext uri="{FF2B5EF4-FFF2-40B4-BE49-F238E27FC236}">
                <a16:creationId xmlns:a16="http://schemas.microsoft.com/office/drawing/2014/main" id="{B2935BFB-7CF7-C4FC-6123-A332426E254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341522" y="2449644"/>
            <a:ext cx="585468" cy="585468"/>
          </a:xfrm>
          <a:prstGeom prst="rect">
            <a:avLst/>
          </a:prstGeom>
        </p:spPr>
      </p:pic>
      <p:pic>
        <p:nvPicPr>
          <p:cNvPr id="44" name="Grafik 43" descr="Gebäude Silhouette">
            <a:extLst>
              <a:ext uri="{FF2B5EF4-FFF2-40B4-BE49-F238E27FC236}">
                <a16:creationId xmlns:a16="http://schemas.microsoft.com/office/drawing/2014/main" id="{305BA60C-1B23-7F53-48DA-45954A9941D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442204" y="3248358"/>
            <a:ext cx="580648" cy="58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4994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F08BD65F-44F8-D915-275B-284B3F8506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Gerader Verbinder 22">
            <a:extLst>
              <a:ext uri="{FF2B5EF4-FFF2-40B4-BE49-F238E27FC236}">
                <a16:creationId xmlns:a16="http://schemas.microsoft.com/office/drawing/2014/main" id="{32A8A6C2-76E9-39EC-A893-E503E49C5765}"/>
              </a:ext>
            </a:extLst>
          </p:cNvPr>
          <p:cNvCxnSpPr>
            <a:cxnSpLocks/>
            <a:endCxn id="6" idx="0"/>
          </p:cNvCxnSpPr>
          <p:nvPr/>
        </p:nvCxnSpPr>
        <p:spPr>
          <a:xfrm flipH="1">
            <a:off x="6085854" y="1549736"/>
            <a:ext cx="32596" cy="4125293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Gerader Verbinder 87">
            <a:extLst>
              <a:ext uri="{FF2B5EF4-FFF2-40B4-BE49-F238E27FC236}">
                <a16:creationId xmlns:a16="http://schemas.microsoft.com/office/drawing/2014/main" id="{D983E82A-1E01-6B9D-151B-0FACF7502250}"/>
              </a:ext>
            </a:extLst>
          </p:cNvPr>
          <p:cNvCxnSpPr>
            <a:cxnSpLocks/>
            <a:endCxn id="90" idx="3"/>
          </p:cNvCxnSpPr>
          <p:nvPr/>
        </p:nvCxnSpPr>
        <p:spPr>
          <a:xfrm>
            <a:off x="2453266" y="4251105"/>
            <a:ext cx="3651091" cy="1435620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Gerader Verbinder 4">
            <a:extLst>
              <a:ext uri="{FF2B5EF4-FFF2-40B4-BE49-F238E27FC236}">
                <a16:creationId xmlns:a16="http://schemas.microsoft.com/office/drawing/2014/main" id="{8B638ADA-6534-A014-FA6E-A8F8082458F5}"/>
              </a:ext>
            </a:extLst>
          </p:cNvPr>
          <p:cNvCxnSpPr>
            <a:cxnSpLocks/>
            <a:endCxn id="107" idx="0"/>
          </p:cNvCxnSpPr>
          <p:nvPr/>
        </p:nvCxnSpPr>
        <p:spPr>
          <a:xfrm>
            <a:off x="3360703" y="2817550"/>
            <a:ext cx="2743651" cy="2869175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572AFED5-D876-0A7A-9F77-B53DEB98B3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AT" sz="4400" dirty="0">
                <a:latin typeface="+mj-lt"/>
              </a:rPr>
              <a:t>Zusammenhang Ertrag und Risiko 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1A1E001-9AB6-EC20-127C-0E8FEC661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45</a:t>
            </a:fld>
            <a:endParaRPr lang="de-AT"/>
          </a:p>
        </p:txBody>
      </p:sp>
      <p:cxnSp>
        <p:nvCxnSpPr>
          <p:cNvPr id="83" name="Gerader Verbinder 82">
            <a:extLst>
              <a:ext uri="{FF2B5EF4-FFF2-40B4-BE49-F238E27FC236}">
                <a16:creationId xmlns:a16="http://schemas.microsoft.com/office/drawing/2014/main" id="{8B8E5CA0-7BB7-330F-D0DB-AD5CB06C79DF}"/>
              </a:ext>
            </a:extLst>
          </p:cNvPr>
          <p:cNvCxnSpPr>
            <a:cxnSpLocks/>
            <a:endCxn id="107" idx="0"/>
          </p:cNvCxnSpPr>
          <p:nvPr/>
        </p:nvCxnSpPr>
        <p:spPr>
          <a:xfrm>
            <a:off x="4757669" y="2095934"/>
            <a:ext cx="1346685" cy="3590791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Gerader Verbinder 84">
            <a:extLst>
              <a:ext uri="{FF2B5EF4-FFF2-40B4-BE49-F238E27FC236}">
                <a16:creationId xmlns:a16="http://schemas.microsoft.com/office/drawing/2014/main" id="{F07C24C7-1863-2AD3-6E06-F3A51F7A89F4}"/>
              </a:ext>
            </a:extLst>
          </p:cNvPr>
          <p:cNvCxnSpPr>
            <a:cxnSpLocks/>
          </p:cNvCxnSpPr>
          <p:nvPr/>
        </p:nvCxnSpPr>
        <p:spPr>
          <a:xfrm flipH="1">
            <a:off x="6104354" y="4493661"/>
            <a:ext cx="3393857" cy="1167346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Gerader Verbinder 86">
            <a:extLst>
              <a:ext uri="{FF2B5EF4-FFF2-40B4-BE49-F238E27FC236}">
                <a16:creationId xmlns:a16="http://schemas.microsoft.com/office/drawing/2014/main" id="{BCAA3C79-CE33-3F66-53EA-0948E4EDCEC4}"/>
              </a:ext>
            </a:extLst>
          </p:cNvPr>
          <p:cNvCxnSpPr>
            <a:cxnSpLocks/>
            <a:endCxn id="90" idx="3"/>
          </p:cNvCxnSpPr>
          <p:nvPr/>
        </p:nvCxnSpPr>
        <p:spPr>
          <a:xfrm flipH="1">
            <a:off x="6104357" y="2553999"/>
            <a:ext cx="2572103" cy="3132726"/>
          </a:xfrm>
          <a:prstGeom prst="line">
            <a:avLst/>
          </a:prstGeom>
          <a:ln w="381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Gleichschenkliges Dreieck 89">
            <a:extLst>
              <a:ext uri="{FF2B5EF4-FFF2-40B4-BE49-F238E27FC236}">
                <a16:creationId xmlns:a16="http://schemas.microsoft.com/office/drawing/2014/main" id="{F7AA25A7-E32C-464C-F11C-79BB19B471D5}"/>
              </a:ext>
            </a:extLst>
          </p:cNvPr>
          <p:cNvSpPr/>
          <p:nvPr/>
        </p:nvSpPr>
        <p:spPr>
          <a:xfrm>
            <a:off x="4889511" y="4275937"/>
            <a:ext cx="2429692" cy="1410788"/>
          </a:xfrm>
          <a:prstGeom prst="triangle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91" name="Textfeld 90">
            <a:extLst>
              <a:ext uri="{FF2B5EF4-FFF2-40B4-BE49-F238E27FC236}">
                <a16:creationId xmlns:a16="http://schemas.microsoft.com/office/drawing/2014/main" id="{BCBB3C1E-1D31-3A73-D204-DD101075296B}"/>
              </a:ext>
            </a:extLst>
          </p:cNvPr>
          <p:cNvSpPr txBox="1"/>
          <p:nvPr/>
        </p:nvSpPr>
        <p:spPr>
          <a:xfrm>
            <a:off x="5039066" y="5354326"/>
            <a:ext cx="11744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Verfügbarkeit</a:t>
            </a:r>
            <a:endParaRPr lang="de-AT" sz="1200" dirty="0"/>
          </a:p>
        </p:txBody>
      </p:sp>
      <p:sp>
        <p:nvSpPr>
          <p:cNvPr id="92" name="Textfeld 91">
            <a:extLst>
              <a:ext uri="{FF2B5EF4-FFF2-40B4-BE49-F238E27FC236}">
                <a16:creationId xmlns:a16="http://schemas.microsoft.com/office/drawing/2014/main" id="{E7393A35-CDD8-8D26-F8EA-DD81C0B8890E}"/>
              </a:ext>
            </a:extLst>
          </p:cNvPr>
          <p:cNvSpPr txBox="1"/>
          <p:nvPr/>
        </p:nvSpPr>
        <p:spPr>
          <a:xfrm>
            <a:off x="5452844" y="4762066"/>
            <a:ext cx="130302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Sicherheit</a:t>
            </a:r>
            <a:endParaRPr lang="de-AT" sz="1620"/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6F2D7186-B77A-75B8-36FC-D7969F1C44F4}"/>
              </a:ext>
            </a:extLst>
          </p:cNvPr>
          <p:cNvSpPr txBox="1"/>
          <p:nvPr/>
        </p:nvSpPr>
        <p:spPr>
          <a:xfrm>
            <a:off x="6160972" y="5357307"/>
            <a:ext cx="1037273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</a:t>
            </a:r>
            <a:endParaRPr lang="de-AT" sz="1620"/>
          </a:p>
        </p:txBody>
      </p:sp>
      <p:pic>
        <p:nvPicPr>
          <p:cNvPr id="94" name="Grafik 93" descr="Entsperren Silhouette">
            <a:extLst>
              <a:ext uri="{FF2B5EF4-FFF2-40B4-BE49-F238E27FC236}">
                <a16:creationId xmlns:a16="http://schemas.microsoft.com/office/drawing/2014/main" id="{937B77F5-61DD-61E9-562D-D51039585B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942354" y="4438066"/>
            <a:ext cx="324000" cy="324000"/>
          </a:xfrm>
          <a:prstGeom prst="rect">
            <a:avLst/>
          </a:prstGeom>
        </p:spPr>
      </p:pic>
      <p:pic>
        <p:nvPicPr>
          <p:cNvPr id="95" name="Grafik 94" descr="Geld Silhouette">
            <a:extLst>
              <a:ext uri="{FF2B5EF4-FFF2-40B4-BE49-F238E27FC236}">
                <a16:creationId xmlns:a16="http://schemas.microsoft.com/office/drawing/2014/main" id="{AC41CB3D-DE5D-0A63-F139-93C14E0DEF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0851056">
            <a:off x="5560286" y="5108520"/>
            <a:ext cx="324000" cy="324000"/>
          </a:xfrm>
          <a:prstGeom prst="rect">
            <a:avLst/>
          </a:prstGeom>
        </p:spPr>
      </p:pic>
      <p:pic>
        <p:nvPicPr>
          <p:cNvPr id="96" name="Grafik 95" descr="Aufwärtstrend Silhouette">
            <a:extLst>
              <a:ext uri="{FF2B5EF4-FFF2-40B4-BE49-F238E27FC236}">
                <a16:creationId xmlns:a16="http://schemas.microsoft.com/office/drawing/2014/main" id="{8E141AD9-450E-69BC-E381-DE93E27E87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6488060" y="5143469"/>
            <a:ext cx="324000" cy="324000"/>
          </a:xfrm>
          <a:prstGeom prst="rect">
            <a:avLst/>
          </a:prstGeom>
        </p:spPr>
      </p:pic>
      <p:sp>
        <p:nvSpPr>
          <p:cNvPr id="97" name="Halbbogen 96">
            <a:extLst>
              <a:ext uri="{FF2B5EF4-FFF2-40B4-BE49-F238E27FC236}">
                <a16:creationId xmlns:a16="http://schemas.microsoft.com/office/drawing/2014/main" id="{EE157C39-8F79-F0B1-D9FC-09E2F4995B48}"/>
              </a:ext>
            </a:extLst>
          </p:cNvPr>
          <p:cNvSpPr/>
          <p:nvPr/>
        </p:nvSpPr>
        <p:spPr>
          <a:xfrm>
            <a:off x="2054354" y="1636724"/>
            <a:ext cx="8100000" cy="8100000"/>
          </a:xfrm>
          <a:prstGeom prst="blockArc">
            <a:avLst>
              <a:gd name="adj1" fmla="val 10800000"/>
              <a:gd name="adj2" fmla="val 2704"/>
              <a:gd name="adj3" fmla="val 6776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endParaRPr lang="de-AT" sz="1620" b="1">
              <a:solidFill>
                <a:schemeClr val="tx1">
                  <a:lumMod val="75000"/>
                  <a:lumOff val="25000"/>
                </a:schemeClr>
              </a:solidFill>
              <a:latin typeface="Gadugi" panose="020B0502040204020203" pitchFamily="34" charset="0"/>
              <a:ea typeface="Gadugi" panose="020B0502040204020203" pitchFamily="34" charset="0"/>
            </a:endParaRPr>
          </a:p>
        </p:txBody>
      </p:sp>
      <p:sp>
        <p:nvSpPr>
          <p:cNvPr id="98" name="Textfeld 97">
            <a:extLst>
              <a:ext uri="{FF2B5EF4-FFF2-40B4-BE49-F238E27FC236}">
                <a16:creationId xmlns:a16="http://schemas.microsoft.com/office/drawing/2014/main" id="{EB9D445D-86A3-357D-47D5-03890FD35B55}"/>
              </a:ext>
            </a:extLst>
          </p:cNvPr>
          <p:cNvSpPr txBox="1"/>
          <p:nvPr/>
        </p:nvSpPr>
        <p:spPr>
          <a:xfrm>
            <a:off x="2539991" y="5293915"/>
            <a:ext cx="224900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Sparbuch /-konten </a:t>
            </a:r>
            <a:endParaRPr lang="de-AT" sz="1620"/>
          </a:p>
        </p:txBody>
      </p:sp>
      <p:sp>
        <p:nvSpPr>
          <p:cNvPr id="99" name="Textfeld 98">
            <a:extLst>
              <a:ext uri="{FF2B5EF4-FFF2-40B4-BE49-F238E27FC236}">
                <a16:creationId xmlns:a16="http://schemas.microsoft.com/office/drawing/2014/main" id="{BB450A7F-CE91-C247-3AB2-2D538C059D2F}"/>
              </a:ext>
            </a:extLst>
          </p:cNvPr>
          <p:cNvSpPr txBox="1"/>
          <p:nvPr/>
        </p:nvSpPr>
        <p:spPr>
          <a:xfrm rot="18742043">
            <a:off x="1513401" y="2778694"/>
            <a:ext cx="3335678" cy="865572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595941"/>
              </a:avLst>
            </a:prstTxWarp>
            <a:spAutoFit/>
          </a:bodyPr>
          <a:lstStyle/>
          <a:p>
            <a:pPr algn="ctr"/>
            <a:r>
              <a:rPr lang="de-AT" sz="162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 und Risiko geringer</a:t>
            </a:r>
            <a:endParaRPr lang="de-AT" sz="1620"/>
          </a:p>
        </p:txBody>
      </p:sp>
      <p:sp>
        <p:nvSpPr>
          <p:cNvPr id="100" name="Textfeld 99">
            <a:extLst>
              <a:ext uri="{FF2B5EF4-FFF2-40B4-BE49-F238E27FC236}">
                <a16:creationId xmlns:a16="http://schemas.microsoft.com/office/drawing/2014/main" id="{8237DCA7-C040-0532-C85C-9545B3E41C8A}"/>
              </a:ext>
            </a:extLst>
          </p:cNvPr>
          <p:cNvSpPr txBox="1"/>
          <p:nvPr/>
        </p:nvSpPr>
        <p:spPr>
          <a:xfrm rot="3092466">
            <a:off x="7500151" y="2973362"/>
            <a:ext cx="3335678" cy="865572"/>
          </a:xfrm>
          <a:prstGeom prst="rect">
            <a:avLst/>
          </a:prstGeom>
          <a:noFill/>
        </p:spPr>
        <p:txBody>
          <a:bodyPr wrap="square">
            <a:prstTxWarp prst="textArchUp">
              <a:avLst>
                <a:gd name="adj" fmla="val 10595941"/>
              </a:avLst>
            </a:prstTxWarp>
            <a:spAutoFit/>
          </a:bodyPr>
          <a:lstStyle/>
          <a:p>
            <a:pPr algn="ctr"/>
            <a:r>
              <a:rPr lang="de-AT" sz="162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Ertrag und Risiko höher</a:t>
            </a:r>
            <a:endParaRPr lang="de-AT" sz="1620"/>
          </a:p>
        </p:txBody>
      </p:sp>
      <p:sp>
        <p:nvSpPr>
          <p:cNvPr id="101" name="Textfeld 100">
            <a:extLst>
              <a:ext uri="{FF2B5EF4-FFF2-40B4-BE49-F238E27FC236}">
                <a16:creationId xmlns:a16="http://schemas.microsoft.com/office/drawing/2014/main" id="{92DCA723-851A-1F42-78FB-E912F2D933FB}"/>
              </a:ext>
            </a:extLst>
          </p:cNvPr>
          <p:cNvSpPr txBox="1"/>
          <p:nvPr/>
        </p:nvSpPr>
        <p:spPr>
          <a:xfrm>
            <a:off x="2987100" y="4139892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Anleihen</a:t>
            </a:r>
            <a:endParaRPr lang="de-AT" sz="1620" dirty="0"/>
          </a:p>
        </p:txBody>
      </p:sp>
      <p:sp>
        <p:nvSpPr>
          <p:cNvPr id="104" name="Textfeld 103">
            <a:extLst>
              <a:ext uri="{FF2B5EF4-FFF2-40B4-BE49-F238E27FC236}">
                <a16:creationId xmlns:a16="http://schemas.microsoft.com/office/drawing/2014/main" id="{D159B880-EDE2-69BA-6738-83A0F06AE382}"/>
              </a:ext>
            </a:extLst>
          </p:cNvPr>
          <p:cNvSpPr txBox="1"/>
          <p:nvPr/>
        </p:nvSpPr>
        <p:spPr>
          <a:xfrm>
            <a:off x="6462324" y="3019168"/>
            <a:ext cx="1440764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Investment-fonds</a:t>
            </a:r>
            <a:endParaRPr lang="de-AT" sz="1620" dirty="0"/>
          </a:p>
        </p:txBody>
      </p:sp>
      <p:sp>
        <p:nvSpPr>
          <p:cNvPr id="105" name="Textfeld 104">
            <a:extLst>
              <a:ext uri="{FF2B5EF4-FFF2-40B4-BE49-F238E27FC236}">
                <a16:creationId xmlns:a16="http://schemas.microsoft.com/office/drawing/2014/main" id="{BE066879-FA9C-C2FC-118F-78DA9FD9C95C}"/>
              </a:ext>
            </a:extLst>
          </p:cNvPr>
          <p:cNvSpPr txBox="1"/>
          <p:nvPr/>
        </p:nvSpPr>
        <p:spPr>
          <a:xfrm>
            <a:off x="7750863" y="4106909"/>
            <a:ext cx="101688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Aktien</a:t>
            </a:r>
            <a:endParaRPr lang="de-AT" sz="1620" dirty="0"/>
          </a:p>
        </p:txBody>
      </p:sp>
      <p:sp>
        <p:nvSpPr>
          <p:cNvPr id="107" name="Rechteck 106">
            <a:extLst>
              <a:ext uri="{FF2B5EF4-FFF2-40B4-BE49-F238E27FC236}">
                <a16:creationId xmlns:a16="http://schemas.microsoft.com/office/drawing/2014/main" id="{AEF36363-6EE9-5CFD-0E57-D05276408133}"/>
              </a:ext>
            </a:extLst>
          </p:cNvPr>
          <p:cNvSpPr/>
          <p:nvPr/>
        </p:nvSpPr>
        <p:spPr>
          <a:xfrm>
            <a:off x="2054354" y="5686725"/>
            <a:ext cx="8100000" cy="55841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Nachhaltigkeit und Ethik </a:t>
            </a:r>
          </a:p>
        </p:txBody>
      </p:sp>
      <p:pic>
        <p:nvPicPr>
          <p:cNvPr id="110" name="Grafik 109" descr="Bankscheck Silhouette">
            <a:extLst>
              <a:ext uri="{FF2B5EF4-FFF2-40B4-BE49-F238E27FC236}">
                <a16:creationId xmlns:a16="http://schemas.microsoft.com/office/drawing/2014/main" id="{BB6F1B2E-7571-A312-FAEB-F7DF5384B88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25465" y="3806691"/>
            <a:ext cx="388800" cy="388800"/>
          </a:xfrm>
          <a:prstGeom prst="rect">
            <a:avLst/>
          </a:prstGeom>
        </p:spPr>
      </p:pic>
      <p:pic>
        <p:nvPicPr>
          <p:cNvPr id="112" name="Grafik 111" descr="Geschlossenes Buch Silhouette">
            <a:extLst>
              <a:ext uri="{FF2B5EF4-FFF2-40B4-BE49-F238E27FC236}">
                <a16:creationId xmlns:a16="http://schemas.microsoft.com/office/drawing/2014/main" id="{FB0A0951-86C1-9BA8-D96B-B7851C9CA31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075875" y="4945228"/>
            <a:ext cx="388800" cy="388800"/>
          </a:xfrm>
          <a:prstGeom prst="rect">
            <a:avLst/>
          </a:prstGeom>
        </p:spPr>
      </p:pic>
      <p:pic>
        <p:nvPicPr>
          <p:cNvPr id="113" name="Grafik 112">
            <a:extLst>
              <a:ext uri="{FF2B5EF4-FFF2-40B4-BE49-F238E27FC236}">
                <a16:creationId xmlns:a16="http://schemas.microsoft.com/office/drawing/2014/main" id="{CD833F3D-A5F7-8784-A659-C852C67CA72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6974865" y="2672074"/>
            <a:ext cx="388800" cy="388800"/>
          </a:xfrm>
          <a:prstGeom prst="rect">
            <a:avLst/>
          </a:prstGeom>
        </p:spPr>
      </p:pic>
      <p:pic>
        <p:nvPicPr>
          <p:cNvPr id="114" name="Grafik 113">
            <a:extLst>
              <a:ext uri="{FF2B5EF4-FFF2-40B4-BE49-F238E27FC236}">
                <a16:creationId xmlns:a16="http://schemas.microsoft.com/office/drawing/2014/main" id="{E70E5F17-6C56-0109-F755-DE7A43C56DB6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108914" y="3717301"/>
            <a:ext cx="388800" cy="388800"/>
          </a:xfrm>
          <a:prstGeom prst="rect">
            <a:avLst/>
          </a:prstGeom>
        </p:spPr>
      </p:pic>
      <p:sp>
        <p:nvSpPr>
          <p:cNvPr id="118" name="Textfeld 117">
            <a:extLst>
              <a:ext uri="{FF2B5EF4-FFF2-40B4-BE49-F238E27FC236}">
                <a16:creationId xmlns:a16="http://schemas.microsoft.com/office/drawing/2014/main" id="{12227359-18EF-F3D5-8C72-F6CA08D549CC}"/>
              </a:ext>
            </a:extLst>
          </p:cNvPr>
          <p:cNvSpPr txBox="1"/>
          <p:nvPr/>
        </p:nvSpPr>
        <p:spPr>
          <a:xfrm>
            <a:off x="7613444" y="5116341"/>
            <a:ext cx="1559536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Krypto-Assets</a:t>
            </a:r>
            <a:endParaRPr lang="de-AT" sz="1620"/>
          </a:p>
        </p:txBody>
      </p:sp>
      <p:pic>
        <p:nvPicPr>
          <p:cNvPr id="119" name="Grafik 118" descr="Bitcoin Silhouette">
            <a:extLst>
              <a:ext uri="{FF2B5EF4-FFF2-40B4-BE49-F238E27FC236}">
                <a16:creationId xmlns:a16="http://schemas.microsoft.com/office/drawing/2014/main" id="{F8DB4529-F7DA-C248-BAAC-C4E61CCDF6B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76144" y="5074906"/>
            <a:ext cx="388800" cy="388800"/>
          </a:xfrm>
          <a:prstGeom prst="rect">
            <a:avLst/>
          </a:prstGeom>
        </p:spPr>
      </p:pic>
      <p:sp>
        <p:nvSpPr>
          <p:cNvPr id="3" name="Foliennummernplatzhalter 3">
            <a:extLst>
              <a:ext uri="{FF2B5EF4-FFF2-40B4-BE49-F238E27FC236}">
                <a16:creationId xmlns:a16="http://schemas.microsoft.com/office/drawing/2014/main" id="{6E469412-1696-52F0-552B-AA8FB727DF83}"/>
              </a:ext>
            </a:extLst>
          </p:cNvPr>
          <p:cNvSpPr txBox="1">
            <a:spLocks/>
          </p:cNvSpPr>
          <p:nvPr/>
        </p:nvSpPr>
        <p:spPr>
          <a:xfrm>
            <a:off x="103013" y="6475155"/>
            <a:ext cx="4685984" cy="2580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de-AT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Quelle: Wiener Börse. 2022. Der Österreichische Kapitalmarkt, Grafik vereinfacht.</a:t>
            </a:r>
          </a:p>
        </p:txBody>
      </p:sp>
      <p:pic>
        <p:nvPicPr>
          <p:cNvPr id="6" name="Grafik 5" descr="Laubbaum Silhouette">
            <a:extLst>
              <a:ext uri="{FF2B5EF4-FFF2-40B4-BE49-F238E27FC236}">
                <a16:creationId xmlns:a16="http://schemas.microsoft.com/office/drawing/2014/main" id="{C5143903-E9B8-D6D6-E2D4-316B7FF7746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905353" y="5675029"/>
            <a:ext cx="361001" cy="361001"/>
          </a:xfrm>
          <a:prstGeom prst="rect">
            <a:avLst/>
          </a:prstGeom>
        </p:spPr>
      </p:pic>
      <p:sp>
        <p:nvSpPr>
          <p:cNvPr id="39" name="Textfeld 38">
            <a:extLst>
              <a:ext uri="{FF2B5EF4-FFF2-40B4-BE49-F238E27FC236}">
                <a16:creationId xmlns:a16="http://schemas.microsoft.com/office/drawing/2014/main" id="{572E82D3-7A2B-5EB1-E5F0-BD896C976F7E}"/>
              </a:ext>
            </a:extLst>
          </p:cNvPr>
          <p:cNvSpPr txBox="1"/>
          <p:nvPr/>
        </p:nvSpPr>
        <p:spPr>
          <a:xfrm>
            <a:off x="3667344" y="2961794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Immobilien</a:t>
            </a:r>
            <a:endParaRPr lang="de-AT" sz="1620" dirty="0"/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DAED4C57-AFA8-729E-BA08-0820DB058387}"/>
              </a:ext>
            </a:extLst>
          </p:cNvPr>
          <p:cNvSpPr txBox="1"/>
          <p:nvPr/>
        </p:nvSpPr>
        <p:spPr>
          <a:xfrm>
            <a:off x="4844826" y="2953427"/>
            <a:ext cx="1578860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de-AT" sz="1620" b="1" dirty="0">
                <a:solidFill>
                  <a:schemeClr val="tx1">
                    <a:lumMod val="75000"/>
                    <a:lumOff val="25000"/>
                  </a:schemeClr>
                </a:solidFill>
                <a:latin typeface="Gadugi" panose="020B0502040204020203" pitchFamily="34" charset="0"/>
                <a:ea typeface="Gadugi" panose="020B0502040204020203" pitchFamily="34" charset="0"/>
              </a:rPr>
              <a:t>Gold</a:t>
            </a:r>
            <a:endParaRPr lang="de-AT" sz="1620" dirty="0"/>
          </a:p>
        </p:txBody>
      </p:sp>
      <p:pic>
        <p:nvPicPr>
          <p:cNvPr id="42" name="Grafik 41" descr="Goldbarren Silhouette">
            <a:extLst>
              <a:ext uri="{FF2B5EF4-FFF2-40B4-BE49-F238E27FC236}">
                <a16:creationId xmlns:a16="http://schemas.microsoft.com/office/drawing/2014/main" id="{4073E35B-9C4C-E1EC-F2C0-42DCE796BE4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341522" y="2449644"/>
            <a:ext cx="585468" cy="585468"/>
          </a:xfrm>
          <a:prstGeom prst="rect">
            <a:avLst/>
          </a:prstGeom>
        </p:spPr>
      </p:pic>
      <p:pic>
        <p:nvPicPr>
          <p:cNvPr id="44" name="Grafik 43" descr="Gebäude Silhouette">
            <a:extLst>
              <a:ext uri="{FF2B5EF4-FFF2-40B4-BE49-F238E27FC236}">
                <a16:creationId xmlns:a16="http://schemas.microsoft.com/office/drawing/2014/main" id="{A2109E1C-1CF6-290F-75B9-33C5519F392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442204" y="3248358"/>
            <a:ext cx="580648" cy="58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540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67A5EEB-EB51-0BFC-EF10-3861AE8A61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7C78D3D8-41EC-12A2-5580-DED07DED7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2630" y="1893033"/>
            <a:ext cx="7416385" cy="4032612"/>
          </a:xfrm>
        </p:spPr>
        <p:txBody>
          <a:bodyPr>
            <a:normAutofit fontScale="70000" lnSpcReduction="20000"/>
          </a:bodyPr>
          <a:lstStyle/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Wie würdest du dich fühlen, wenn dein Investment in einem Monat 20 % verliert?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Panik – ich würde alles verkaufen.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Unangenehm – ich würde abwarten.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Kein Problem – ich kaufe nach.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Welche Aussage beschreibt dich am besten?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Ich möchte kein Risiko eingehen – lieber kleine sichere Erträge.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Ich nehme etwas Risiko in Kauf für bessere Erträge.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Ich bin bereit, hohe Schwankungen zu akzeptieren, wenn die Erträge stimmen.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Wie lange kannst du auf dein investiertes Geld verzichten?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0–2 Jahre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3–5 Jahre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6+ Jahre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Wie gut kennst du dich mit Finanzthemen aus?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Kaum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Grundkenntnisse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Sehr gut</a:t>
            </a: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859156" algn="l"/>
              </a:tabLst>
            </a:pPr>
            <a:endParaRPr lang="de-DE" altLang="de-DE" sz="1920" dirty="0">
              <a:latin typeface="Arial" panose="020B0604020202020204" pitchFamily="34" charset="0"/>
            </a:endParaRPr>
          </a:p>
          <a:p>
            <a:pPr marL="0" indent="0" defTabSz="109728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>
                <a:tab pos="859156" algn="l"/>
              </a:tabLst>
            </a:pPr>
            <a:r>
              <a:rPr lang="de-DE" altLang="de-DE" sz="1920" b="1" dirty="0">
                <a:latin typeface="Arial" panose="020B0604020202020204" pitchFamily="34" charset="0"/>
              </a:rPr>
              <a:t>Was wäre dir wichtiger?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a) Geld erhalten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b) Mischung aus Sicherheit und Ertrag</a:t>
            </a:r>
            <a:br>
              <a:rPr lang="de-DE" altLang="de-DE" sz="1920" dirty="0">
                <a:latin typeface="Arial" panose="020B0604020202020204" pitchFamily="34" charset="0"/>
              </a:rPr>
            </a:br>
            <a:r>
              <a:rPr lang="de-DE" altLang="de-DE" sz="1920" dirty="0">
                <a:latin typeface="Arial" panose="020B0604020202020204" pitchFamily="34" charset="0"/>
              </a:rPr>
              <a:t>	c) Langfristige Gewinnchancen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563557A-822F-C6AD-9D9E-634111BA01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4489" y="512410"/>
            <a:ext cx="9941732" cy="1084586"/>
          </a:xfrm>
        </p:spPr>
        <p:txBody>
          <a:bodyPr>
            <a:normAutofit/>
          </a:bodyPr>
          <a:lstStyle/>
          <a:p>
            <a:pPr algn="ctr"/>
            <a:r>
              <a:rPr lang="de-AT" sz="4000" b="1" dirty="0"/>
              <a:t>Persönliche Risikoeinschätzung</a:t>
            </a: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2143D6B6-851B-9A1F-0F24-24D3A9477E7B}"/>
              </a:ext>
            </a:extLst>
          </p:cNvPr>
          <p:cNvSpPr/>
          <p:nvPr/>
        </p:nvSpPr>
        <p:spPr>
          <a:xfrm>
            <a:off x="1437735" y="1596996"/>
            <a:ext cx="9306176" cy="4624686"/>
          </a:xfrm>
          <a:custGeom>
            <a:avLst/>
            <a:gdLst>
              <a:gd name="connsiteX0" fmla="*/ 0 w 9306176"/>
              <a:gd name="connsiteY0" fmla="*/ 0 h 4624686"/>
              <a:gd name="connsiteX1" fmla="*/ 664727 w 9306176"/>
              <a:gd name="connsiteY1" fmla="*/ 0 h 4624686"/>
              <a:gd name="connsiteX2" fmla="*/ 1050268 w 9306176"/>
              <a:gd name="connsiteY2" fmla="*/ 0 h 4624686"/>
              <a:gd name="connsiteX3" fmla="*/ 1435810 w 9306176"/>
              <a:gd name="connsiteY3" fmla="*/ 0 h 4624686"/>
              <a:gd name="connsiteX4" fmla="*/ 1821352 w 9306176"/>
              <a:gd name="connsiteY4" fmla="*/ 0 h 4624686"/>
              <a:gd name="connsiteX5" fmla="*/ 2672202 w 9306176"/>
              <a:gd name="connsiteY5" fmla="*/ 0 h 4624686"/>
              <a:gd name="connsiteX6" fmla="*/ 3243867 w 9306176"/>
              <a:gd name="connsiteY6" fmla="*/ 0 h 4624686"/>
              <a:gd name="connsiteX7" fmla="*/ 4001656 w 9306176"/>
              <a:gd name="connsiteY7" fmla="*/ 0 h 4624686"/>
              <a:gd name="connsiteX8" fmla="*/ 4387197 w 9306176"/>
              <a:gd name="connsiteY8" fmla="*/ 0 h 4624686"/>
              <a:gd name="connsiteX9" fmla="*/ 5144986 w 9306176"/>
              <a:gd name="connsiteY9" fmla="*/ 0 h 4624686"/>
              <a:gd name="connsiteX10" fmla="*/ 5809713 w 9306176"/>
              <a:gd name="connsiteY10" fmla="*/ 0 h 4624686"/>
              <a:gd name="connsiteX11" fmla="*/ 6195254 w 9306176"/>
              <a:gd name="connsiteY11" fmla="*/ 0 h 4624686"/>
              <a:gd name="connsiteX12" fmla="*/ 7046105 w 9306176"/>
              <a:gd name="connsiteY12" fmla="*/ 0 h 4624686"/>
              <a:gd name="connsiteX13" fmla="*/ 7896955 w 9306176"/>
              <a:gd name="connsiteY13" fmla="*/ 0 h 4624686"/>
              <a:gd name="connsiteX14" fmla="*/ 9306176 w 9306176"/>
              <a:gd name="connsiteY14" fmla="*/ 0 h 4624686"/>
              <a:gd name="connsiteX15" fmla="*/ 9306176 w 9306176"/>
              <a:gd name="connsiteY15" fmla="*/ 521929 h 4624686"/>
              <a:gd name="connsiteX16" fmla="*/ 9306176 w 9306176"/>
              <a:gd name="connsiteY16" fmla="*/ 1228845 h 4624686"/>
              <a:gd name="connsiteX17" fmla="*/ 9306176 w 9306176"/>
              <a:gd name="connsiteY17" fmla="*/ 1797021 h 4624686"/>
              <a:gd name="connsiteX18" fmla="*/ 9306176 w 9306176"/>
              <a:gd name="connsiteY18" fmla="*/ 2550184 h 4624686"/>
              <a:gd name="connsiteX19" fmla="*/ 9306176 w 9306176"/>
              <a:gd name="connsiteY19" fmla="*/ 3303347 h 4624686"/>
              <a:gd name="connsiteX20" fmla="*/ 9306176 w 9306176"/>
              <a:gd name="connsiteY20" fmla="*/ 3825276 h 4624686"/>
              <a:gd name="connsiteX21" fmla="*/ 9306176 w 9306176"/>
              <a:gd name="connsiteY21" fmla="*/ 4624686 h 4624686"/>
              <a:gd name="connsiteX22" fmla="*/ 8548387 w 9306176"/>
              <a:gd name="connsiteY22" fmla="*/ 4624686 h 4624686"/>
              <a:gd name="connsiteX23" fmla="*/ 7883661 w 9306176"/>
              <a:gd name="connsiteY23" fmla="*/ 4624686 h 4624686"/>
              <a:gd name="connsiteX24" fmla="*/ 7032810 w 9306176"/>
              <a:gd name="connsiteY24" fmla="*/ 4624686 h 4624686"/>
              <a:gd name="connsiteX25" fmla="*/ 6461145 w 9306176"/>
              <a:gd name="connsiteY25" fmla="*/ 4624686 h 4624686"/>
              <a:gd name="connsiteX26" fmla="*/ 5703356 w 9306176"/>
              <a:gd name="connsiteY26" fmla="*/ 4624686 h 4624686"/>
              <a:gd name="connsiteX27" fmla="*/ 5224753 w 9306176"/>
              <a:gd name="connsiteY27" fmla="*/ 4624686 h 4624686"/>
              <a:gd name="connsiteX28" fmla="*/ 4746150 w 9306176"/>
              <a:gd name="connsiteY28" fmla="*/ 4624686 h 4624686"/>
              <a:gd name="connsiteX29" fmla="*/ 4081423 w 9306176"/>
              <a:gd name="connsiteY29" fmla="*/ 4624686 h 4624686"/>
              <a:gd name="connsiteX30" fmla="*/ 3230573 w 9306176"/>
              <a:gd name="connsiteY30" fmla="*/ 4624686 h 4624686"/>
              <a:gd name="connsiteX31" fmla="*/ 2472784 w 9306176"/>
              <a:gd name="connsiteY31" fmla="*/ 4624686 h 4624686"/>
              <a:gd name="connsiteX32" fmla="*/ 1808057 w 9306176"/>
              <a:gd name="connsiteY32" fmla="*/ 4624686 h 4624686"/>
              <a:gd name="connsiteX33" fmla="*/ 1143330 w 9306176"/>
              <a:gd name="connsiteY33" fmla="*/ 4624686 h 4624686"/>
              <a:gd name="connsiteX34" fmla="*/ 0 w 9306176"/>
              <a:gd name="connsiteY34" fmla="*/ 4624686 h 4624686"/>
              <a:gd name="connsiteX35" fmla="*/ 0 w 9306176"/>
              <a:gd name="connsiteY35" fmla="*/ 3871523 h 4624686"/>
              <a:gd name="connsiteX36" fmla="*/ 0 w 9306176"/>
              <a:gd name="connsiteY36" fmla="*/ 3210853 h 4624686"/>
              <a:gd name="connsiteX37" fmla="*/ 0 w 9306176"/>
              <a:gd name="connsiteY37" fmla="*/ 2457690 h 4624686"/>
              <a:gd name="connsiteX38" fmla="*/ 0 w 9306176"/>
              <a:gd name="connsiteY38" fmla="*/ 1750774 h 4624686"/>
              <a:gd name="connsiteX39" fmla="*/ 0 w 9306176"/>
              <a:gd name="connsiteY39" fmla="*/ 1043858 h 4624686"/>
              <a:gd name="connsiteX40" fmla="*/ 0 w 9306176"/>
              <a:gd name="connsiteY40" fmla="*/ 0 h 462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9306176" h="4624686" extrusionOk="0">
                <a:moveTo>
                  <a:pt x="0" y="0"/>
                </a:moveTo>
                <a:cubicBezTo>
                  <a:pt x="258078" y="-32892"/>
                  <a:pt x="464855" y="-27510"/>
                  <a:pt x="664727" y="0"/>
                </a:cubicBezTo>
                <a:cubicBezTo>
                  <a:pt x="864599" y="27510"/>
                  <a:pt x="907413" y="-14195"/>
                  <a:pt x="1050268" y="0"/>
                </a:cubicBezTo>
                <a:cubicBezTo>
                  <a:pt x="1193123" y="14195"/>
                  <a:pt x="1346904" y="-3156"/>
                  <a:pt x="1435810" y="0"/>
                </a:cubicBezTo>
                <a:cubicBezTo>
                  <a:pt x="1524716" y="3156"/>
                  <a:pt x="1646051" y="-10713"/>
                  <a:pt x="1821352" y="0"/>
                </a:cubicBezTo>
                <a:cubicBezTo>
                  <a:pt x="1996653" y="10713"/>
                  <a:pt x="2302440" y="-40973"/>
                  <a:pt x="2672202" y="0"/>
                </a:cubicBezTo>
                <a:cubicBezTo>
                  <a:pt x="3041964" y="40973"/>
                  <a:pt x="3070116" y="27762"/>
                  <a:pt x="3243867" y="0"/>
                </a:cubicBezTo>
                <a:cubicBezTo>
                  <a:pt x="3417619" y="-27762"/>
                  <a:pt x="3676639" y="15913"/>
                  <a:pt x="4001656" y="0"/>
                </a:cubicBezTo>
                <a:cubicBezTo>
                  <a:pt x="4326673" y="-15913"/>
                  <a:pt x="4205729" y="16162"/>
                  <a:pt x="4387197" y="0"/>
                </a:cubicBezTo>
                <a:cubicBezTo>
                  <a:pt x="4568665" y="-16162"/>
                  <a:pt x="4822751" y="-16152"/>
                  <a:pt x="5144986" y="0"/>
                </a:cubicBezTo>
                <a:cubicBezTo>
                  <a:pt x="5467221" y="16152"/>
                  <a:pt x="5668052" y="3578"/>
                  <a:pt x="5809713" y="0"/>
                </a:cubicBezTo>
                <a:cubicBezTo>
                  <a:pt x="5951374" y="-3578"/>
                  <a:pt x="6013073" y="18725"/>
                  <a:pt x="6195254" y="0"/>
                </a:cubicBezTo>
                <a:cubicBezTo>
                  <a:pt x="6377435" y="-18725"/>
                  <a:pt x="6846871" y="-21576"/>
                  <a:pt x="7046105" y="0"/>
                </a:cubicBezTo>
                <a:cubicBezTo>
                  <a:pt x="7245339" y="21576"/>
                  <a:pt x="7546168" y="-3891"/>
                  <a:pt x="7896955" y="0"/>
                </a:cubicBezTo>
                <a:cubicBezTo>
                  <a:pt x="8247742" y="3891"/>
                  <a:pt x="9000875" y="55109"/>
                  <a:pt x="9306176" y="0"/>
                </a:cubicBezTo>
                <a:cubicBezTo>
                  <a:pt x="9290272" y="253095"/>
                  <a:pt x="9326909" y="304263"/>
                  <a:pt x="9306176" y="521929"/>
                </a:cubicBezTo>
                <a:cubicBezTo>
                  <a:pt x="9285443" y="739595"/>
                  <a:pt x="9288859" y="885255"/>
                  <a:pt x="9306176" y="1228845"/>
                </a:cubicBezTo>
                <a:cubicBezTo>
                  <a:pt x="9323493" y="1572435"/>
                  <a:pt x="9277974" y="1582616"/>
                  <a:pt x="9306176" y="1797021"/>
                </a:cubicBezTo>
                <a:cubicBezTo>
                  <a:pt x="9334378" y="2011426"/>
                  <a:pt x="9284566" y="2371777"/>
                  <a:pt x="9306176" y="2550184"/>
                </a:cubicBezTo>
                <a:cubicBezTo>
                  <a:pt x="9327786" y="2728591"/>
                  <a:pt x="9291800" y="3134601"/>
                  <a:pt x="9306176" y="3303347"/>
                </a:cubicBezTo>
                <a:cubicBezTo>
                  <a:pt x="9320552" y="3472093"/>
                  <a:pt x="9282359" y="3714529"/>
                  <a:pt x="9306176" y="3825276"/>
                </a:cubicBezTo>
                <a:cubicBezTo>
                  <a:pt x="9329993" y="3936023"/>
                  <a:pt x="9309805" y="4247802"/>
                  <a:pt x="9306176" y="4624686"/>
                </a:cubicBezTo>
                <a:cubicBezTo>
                  <a:pt x="9005351" y="4605423"/>
                  <a:pt x="8803258" y="4611580"/>
                  <a:pt x="8548387" y="4624686"/>
                </a:cubicBezTo>
                <a:cubicBezTo>
                  <a:pt x="8293516" y="4637792"/>
                  <a:pt x="8034800" y="4625851"/>
                  <a:pt x="7883661" y="4624686"/>
                </a:cubicBezTo>
                <a:cubicBezTo>
                  <a:pt x="7732522" y="4623521"/>
                  <a:pt x="7428636" y="4633181"/>
                  <a:pt x="7032810" y="4624686"/>
                </a:cubicBezTo>
                <a:cubicBezTo>
                  <a:pt x="6636984" y="4616191"/>
                  <a:pt x="6679869" y="4622510"/>
                  <a:pt x="6461145" y="4624686"/>
                </a:cubicBezTo>
                <a:cubicBezTo>
                  <a:pt x="6242422" y="4626862"/>
                  <a:pt x="5942809" y="4642506"/>
                  <a:pt x="5703356" y="4624686"/>
                </a:cubicBezTo>
                <a:cubicBezTo>
                  <a:pt x="5463903" y="4606866"/>
                  <a:pt x="5426018" y="4636839"/>
                  <a:pt x="5224753" y="4624686"/>
                </a:cubicBezTo>
                <a:cubicBezTo>
                  <a:pt x="5023488" y="4612533"/>
                  <a:pt x="4852223" y="4609654"/>
                  <a:pt x="4746150" y="4624686"/>
                </a:cubicBezTo>
                <a:cubicBezTo>
                  <a:pt x="4640077" y="4639718"/>
                  <a:pt x="4245042" y="4613276"/>
                  <a:pt x="4081423" y="4624686"/>
                </a:cubicBezTo>
                <a:cubicBezTo>
                  <a:pt x="3917804" y="4636096"/>
                  <a:pt x="3498202" y="4647624"/>
                  <a:pt x="3230573" y="4624686"/>
                </a:cubicBezTo>
                <a:cubicBezTo>
                  <a:pt x="2962944" y="4601749"/>
                  <a:pt x="2684622" y="4598978"/>
                  <a:pt x="2472784" y="4624686"/>
                </a:cubicBezTo>
                <a:cubicBezTo>
                  <a:pt x="2260946" y="4650394"/>
                  <a:pt x="2095438" y="4596282"/>
                  <a:pt x="1808057" y="4624686"/>
                </a:cubicBezTo>
                <a:cubicBezTo>
                  <a:pt x="1520676" y="4653090"/>
                  <a:pt x="1285337" y="4626780"/>
                  <a:pt x="1143330" y="4624686"/>
                </a:cubicBezTo>
                <a:cubicBezTo>
                  <a:pt x="1001323" y="4622592"/>
                  <a:pt x="538693" y="4670342"/>
                  <a:pt x="0" y="4624686"/>
                </a:cubicBezTo>
                <a:cubicBezTo>
                  <a:pt x="27366" y="4253056"/>
                  <a:pt x="9195" y="4125708"/>
                  <a:pt x="0" y="3871523"/>
                </a:cubicBezTo>
                <a:cubicBezTo>
                  <a:pt x="-9195" y="3617338"/>
                  <a:pt x="28088" y="3523830"/>
                  <a:pt x="0" y="3210853"/>
                </a:cubicBezTo>
                <a:cubicBezTo>
                  <a:pt x="-28088" y="2897876"/>
                  <a:pt x="-28865" y="2750241"/>
                  <a:pt x="0" y="2457690"/>
                </a:cubicBezTo>
                <a:cubicBezTo>
                  <a:pt x="28865" y="2165139"/>
                  <a:pt x="-24806" y="2019946"/>
                  <a:pt x="0" y="1750774"/>
                </a:cubicBezTo>
                <a:cubicBezTo>
                  <a:pt x="24806" y="1481602"/>
                  <a:pt x="-17311" y="1368931"/>
                  <a:pt x="0" y="1043858"/>
                </a:cubicBezTo>
                <a:cubicBezTo>
                  <a:pt x="17311" y="718785"/>
                  <a:pt x="25803" y="332654"/>
                  <a:pt x="0" y="0"/>
                </a:cubicBezTo>
                <a:close/>
              </a:path>
            </a:pathLst>
          </a:custGeom>
          <a:noFill/>
          <a:ln w="19050">
            <a:solidFill>
              <a:schemeClr val="bg2">
                <a:lumMod val="25000"/>
              </a:schemeClr>
            </a:solidFill>
            <a:extLst>
              <a:ext uri="{C807C97D-BFC1-408E-A445-0C87EB9F89A2}">
                <ask:lineSketchStyleProps xmlns:ask="http://schemas.microsoft.com/office/drawing/2018/sketchyshapes" sd="2053845134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2160"/>
          </a:p>
        </p:txBody>
      </p:sp>
    </p:spTree>
    <p:extLst>
      <p:ext uri="{BB962C8B-B14F-4D97-AF65-F5344CB8AC3E}">
        <p14:creationId xmlns:p14="http://schemas.microsoft.com/office/powerpoint/2010/main" val="722496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1039F97-3EED-618F-8220-A052F7417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Preis für eine Kugel Eis in Österreich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CC2B08B-A5A3-ED9F-8A80-23F135297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AT" dirty="0"/>
              <a:t>Folie </a:t>
            </a:r>
            <a:fld id="{4C23FFEC-42AF-4C5F-8FEB-D69D9B6A7C04}" type="slidenum">
              <a:rPr lang="de-AT" smtClean="0"/>
              <a:pPr/>
              <a:t>5</a:t>
            </a:fld>
            <a:endParaRPr lang="de-AT" dirty="0"/>
          </a:p>
        </p:txBody>
      </p:sp>
      <p:pic>
        <p:nvPicPr>
          <p:cNvPr id="1026" name="Picture 2" descr="Eis, Waffel, Dessert, Sommer, Süß">
            <a:extLst>
              <a:ext uri="{FF2B5EF4-FFF2-40B4-BE49-F238E27FC236}">
                <a16:creationId xmlns:a16="http://schemas.microsoft.com/office/drawing/2014/main" id="{DEE1B4D4-1BD6-89DE-17C7-71778216C8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727" y="1780559"/>
            <a:ext cx="2157676" cy="4315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488276FB-AA40-62A5-A53B-3F1AF701CD7D}"/>
              </a:ext>
            </a:extLst>
          </p:cNvPr>
          <p:cNvGrpSpPr/>
          <p:nvPr/>
        </p:nvGrpSpPr>
        <p:grpSpPr>
          <a:xfrm>
            <a:off x="2547910" y="1540428"/>
            <a:ext cx="2339667" cy="3454222"/>
            <a:chOff x="2974680" y="2178811"/>
            <a:chExt cx="2339667" cy="3454222"/>
          </a:xfrm>
        </p:grpSpPr>
        <p:grpSp>
          <p:nvGrpSpPr>
            <p:cNvPr id="27" name="Gruppieren 26">
              <a:extLst>
                <a:ext uri="{FF2B5EF4-FFF2-40B4-BE49-F238E27FC236}">
                  <a16:creationId xmlns:a16="http://schemas.microsoft.com/office/drawing/2014/main" id="{ACA28BAB-8A41-FDDF-881E-596A0F217EE7}"/>
                </a:ext>
              </a:extLst>
            </p:cNvPr>
            <p:cNvGrpSpPr/>
            <p:nvPr/>
          </p:nvGrpSpPr>
          <p:grpSpPr>
            <a:xfrm>
              <a:off x="2974680" y="2178811"/>
              <a:ext cx="2339667" cy="3454222"/>
              <a:chOff x="1189390" y="1642766"/>
              <a:chExt cx="2339667" cy="3454222"/>
            </a:xfrm>
          </p:grpSpPr>
          <p:pic>
            <p:nvPicPr>
              <p:cNvPr id="1030" name="Picture 6" descr="Euro, Münze, Geld, Währung, Reichtum">
                <a:extLst>
                  <a:ext uri="{FF2B5EF4-FFF2-40B4-BE49-F238E27FC236}">
                    <a16:creationId xmlns:a16="http://schemas.microsoft.com/office/drawing/2014/main" id="{7500CC52-0771-8221-A4B6-F96644EADD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89390" y="3719408"/>
                <a:ext cx="880127" cy="8217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Cent, Euro, Euro Cent, Münze">
                <a:extLst>
                  <a:ext uri="{FF2B5EF4-FFF2-40B4-BE49-F238E27FC236}">
                    <a16:creationId xmlns:a16="http://schemas.microsoft.com/office/drawing/2014/main" id="{88DB5308-A350-EFC5-1B29-AFC2EDDE20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208" t="29166" r="29129" b="29377"/>
              <a:stretch/>
            </p:blipFill>
            <p:spPr bwMode="auto">
              <a:xfrm>
                <a:off x="2339558" y="4565943"/>
                <a:ext cx="531605" cy="53104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" name="Picture 8" descr="Cent, Euro, Euro Cent, Münze, Währung">
                <a:extLst>
                  <a:ext uri="{FF2B5EF4-FFF2-40B4-BE49-F238E27FC236}">
                    <a16:creationId xmlns:a16="http://schemas.microsoft.com/office/drawing/2014/main" id="{CFF6D1FC-37CA-CC2F-32D8-D78798DC551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945" t="30342" r="30056" b="29589"/>
              <a:stretch/>
            </p:blipFill>
            <p:spPr bwMode="auto">
              <a:xfrm>
                <a:off x="1782536" y="4538999"/>
                <a:ext cx="557022" cy="5579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2" name="Picture 8" descr="Cent, Euro, Münze, Währung, Europa">
                <a:extLst>
                  <a:ext uri="{FF2B5EF4-FFF2-40B4-BE49-F238E27FC236}">
                    <a16:creationId xmlns:a16="http://schemas.microsoft.com/office/drawing/2014/main" id="{7B991D85-31BF-7D6C-4410-315DDAC6246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66537" y="3683748"/>
                <a:ext cx="967740" cy="8573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 descr="Cent, 10, Euro, Münze, Währung, Europa">
                <a:extLst>
                  <a:ext uri="{FF2B5EF4-FFF2-40B4-BE49-F238E27FC236}">
                    <a16:creationId xmlns:a16="http://schemas.microsoft.com/office/drawing/2014/main" id="{2399B161-84F1-C3A3-BC1F-64B45B87965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14813" y="3660377"/>
                <a:ext cx="1014244" cy="89859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Grafik 21" descr="Flip-Kalender mit einfarbiger Füllung">
                <a:extLst>
                  <a:ext uri="{FF2B5EF4-FFF2-40B4-BE49-F238E27FC236}">
                    <a16:creationId xmlns:a16="http://schemas.microsoft.com/office/drawing/2014/main" id="{8AD999D1-60ED-89AB-D6BE-19C8354FB42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444029" y="1642766"/>
                <a:ext cx="1735025" cy="1735025"/>
              </a:xfrm>
              <a:prstGeom prst="rect">
                <a:avLst/>
              </a:prstGeom>
            </p:spPr>
          </p:pic>
          <p:sp>
            <p:nvSpPr>
              <p:cNvPr id="25" name="Rounded Rectangle 29">
                <a:extLst>
                  <a:ext uri="{FF2B5EF4-FFF2-40B4-BE49-F238E27FC236}">
                    <a16:creationId xmlns:a16="http://schemas.microsoft.com/office/drawing/2014/main" id="{27A4EB4C-A0DE-0580-A714-56A873E37ACD}"/>
                  </a:ext>
                </a:extLst>
              </p:cNvPr>
              <p:cNvSpPr/>
              <p:nvPr/>
            </p:nvSpPr>
            <p:spPr>
              <a:xfrm>
                <a:off x="1812306" y="2390856"/>
                <a:ext cx="967657" cy="611145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2400" b="1" dirty="0">
                    <a:solidFill>
                      <a:sysClr val="windowText" lastClr="000000"/>
                    </a:solidFill>
                    <a:latin typeface="+mj-lt"/>
                  </a:rPr>
                  <a:t>2021</a:t>
                </a:r>
              </a:p>
            </p:txBody>
          </p:sp>
        </p:grpSp>
        <p:sp>
          <p:nvSpPr>
            <p:cNvPr id="34" name="Rechteck: abgerundete Ecken 33">
              <a:extLst>
                <a:ext uri="{FF2B5EF4-FFF2-40B4-BE49-F238E27FC236}">
                  <a16:creationId xmlns:a16="http://schemas.microsoft.com/office/drawing/2014/main" id="{4BC8A62C-66CB-3050-19C0-4C15A85382F0}"/>
                </a:ext>
              </a:extLst>
            </p:cNvPr>
            <p:cNvSpPr/>
            <p:nvPr/>
          </p:nvSpPr>
          <p:spPr>
            <a:xfrm>
              <a:off x="3611524" y="3820632"/>
              <a:ext cx="981555" cy="307005"/>
            </a:xfrm>
            <a:prstGeom prst="roundRect">
              <a:avLst/>
            </a:prstGeom>
            <a:solidFill>
              <a:srgbClr val="C5E0B4"/>
            </a:solidFill>
            <a:ln>
              <a:solidFill>
                <a:srgbClr val="3857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1,63 €</a:t>
              </a:r>
            </a:p>
          </p:txBody>
        </p:sp>
      </p:grpSp>
      <p:grpSp>
        <p:nvGrpSpPr>
          <p:cNvPr id="39" name="Gruppieren 38">
            <a:extLst>
              <a:ext uri="{FF2B5EF4-FFF2-40B4-BE49-F238E27FC236}">
                <a16:creationId xmlns:a16="http://schemas.microsoft.com/office/drawing/2014/main" id="{9B4DFCBB-0808-2C42-EB1C-617E34594DF3}"/>
              </a:ext>
            </a:extLst>
          </p:cNvPr>
          <p:cNvGrpSpPr/>
          <p:nvPr/>
        </p:nvGrpSpPr>
        <p:grpSpPr>
          <a:xfrm>
            <a:off x="10176150" y="1456627"/>
            <a:ext cx="1735025" cy="3089788"/>
            <a:chOff x="8918439" y="2183618"/>
            <a:chExt cx="1735025" cy="3089788"/>
          </a:xfrm>
        </p:grpSpPr>
        <p:grpSp>
          <p:nvGrpSpPr>
            <p:cNvPr id="33" name="Gruppieren 32">
              <a:extLst>
                <a:ext uri="{FF2B5EF4-FFF2-40B4-BE49-F238E27FC236}">
                  <a16:creationId xmlns:a16="http://schemas.microsoft.com/office/drawing/2014/main" id="{0603D409-BE73-9367-C964-CA94C1B44517}"/>
                </a:ext>
              </a:extLst>
            </p:cNvPr>
            <p:cNvGrpSpPr/>
            <p:nvPr/>
          </p:nvGrpSpPr>
          <p:grpSpPr>
            <a:xfrm>
              <a:off x="8918439" y="2183618"/>
              <a:ext cx="1735025" cy="3089788"/>
              <a:chOff x="8918439" y="2183618"/>
              <a:chExt cx="1735025" cy="3089788"/>
            </a:xfrm>
          </p:grpSpPr>
          <p:pic>
            <p:nvPicPr>
              <p:cNvPr id="18" name="Picture 14" descr="Euro, 2, Münze, Währung, Europa, Geld">
                <a:extLst>
                  <a:ext uri="{FF2B5EF4-FFF2-40B4-BE49-F238E27FC236}">
                    <a16:creationId xmlns:a16="http://schemas.microsoft.com/office/drawing/2014/main" id="{80CDB6D6-E84E-B035-2862-9BF4122009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241111" y="4256056"/>
                <a:ext cx="1148287" cy="101735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" name="Grafik 30" descr="Flip-Kalender mit einfarbiger Füllung">
                <a:extLst>
                  <a:ext uri="{FF2B5EF4-FFF2-40B4-BE49-F238E27FC236}">
                    <a16:creationId xmlns:a16="http://schemas.microsoft.com/office/drawing/2014/main" id="{4A322D27-6BA8-3A33-C023-4FAFBA7B3E8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8918439" y="2183618"/>
                <a:ext cx="1735025" cy="1735025"/>
              </a:xfrm>
              <a:prstGeom prst="rect">
                <a:avLst/>
              </a:prstGeom>
            </p:spPr>
          </p:pic>
          <p:sp>
            <p:nvSpPr>
              <p:cNvPr id="32" name="Rounded Rectangle 29">
                <a:extLst>
                  <a:ext uri="{FF2B5EF4-FFF2-40B4-BE49-F238E27FC236}">
                    <a16:creationId xmlns:a16="http://schemas.microsoft.com/office/drawing/2014/main" id="{A9A7C555-6D48-0A71-0715-5134C518CF3A}"/>
                  </a:ext>
                </a:extLst>
              </p:cNvPr>
              <p:cNvSpPr/>
              <p:nvPr/>
            </p:nvSpPr>
            <p:spPr>
              <a:xfrm>
                <a:off x="9302122" y="2950026"/>
                <a:ext cx="967657" cy="611145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2400" b="1" dirty="0">
                    <a:solidFill>
                      <a:sysClr val="windowText" lastClr="000000"/>
                    </a:solidFill>
                    <a:latin typeface="+mj-lt"/>
                  </a:rPr>
                  <a:t>2024</a:t>
                </a:r>
              </a:p>
            </p:txBody>
          </p:sp>
        </p:grpSp>
        <p:sp>
          <p:nvSpPr>
            <p:cNvPr id="36" name="Rechteck: abgerundete Ecken 35">
              <a:extLst>
                <a:ext uri="{FF2B5EF4-FFF2-40B4-BE49-F238E27FC236}">
                  <a16:creationId xmlns:a16="http://schemas.microsoft.com/office/drawing/2014/main" id="{20FA4F85-521A-1EC0-644A-509D2D788FE5}"/>
                </a:ext>
              </a:extLst>
            </p:cNvPr>
            <p:cNvSpPr/>
            <p:nvPr/>
          </p:nvSpPr>
          <p:spPr>
            <a:xfrm>
              <a:off x="9324476" y="3820630"/>
              <a:ext cx="981555" cy="307005"/>
            </a:xfrm>
            <a:prstGeom prst="roundRect">
              <a:avLst/>
            </a:prstGeom>
            <a:solidFill>
              <a:srgbClr val="C5E0B4"/>
            </a:solidFill>
            <a:ln>
              <a:solidFill>
                <a:srgbClr val="3857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2,00 €</a:t>
              </a:r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CD7A1896-90B2-2F2D-283A-FF17D6F6B40F}"/>
              </a:ext>
            </a:extLst>
          </p:cNvPr>
          <p:cNvGrpSpPr/>
          <p:nvPr/>
        </p:nvGrpSpPr>
        <p:grpSpPr>
          <a:xfrm>
            <a:off x="7506748" y="1456627"/>
            <a:ext cx="2339667" cy="3685011"/>
            <a:chOff x="5827776" y="2178811"/>
            <a:chExt cx="2339667" cy="3685011"/>
          </a:xfrm>
        </p:grpSpPr>
        <p:grpSp>
          <p:nvGrpSpPr>
            <p:cNvPr id="41" name="Gruppieren 40">
              <a:extLst>
                <a:ext uri="{FF2B5EF4-FFF2-40B4-BE49-F238E27FC236}">
                  <a16:creationId xmlns:a16="http://schemas.microsoft.com/office/drawing/2014/main" id="{36A8D7C8-9824-C01A-38F8-817CB8C774CC}"/>
                </a:ext>
              </a:extLst>
            </p:cNvPr>
            <p:cNvGrpSpPr/>
            <p:nvPr/>
          </p:nvGrpSpPr>
          <p:grpSpPr>
            <a:xfrm>
              <a:off x="5827776" y="2178811"/>
              <a:ext cx="2339667" cy="3685011"/>
              <a:chOff x="5970930" y="1555874"/>
              <a:chExt cx="2339667" cy="3685011"/>
            </a:xfrm>
          </p:grpSpPr>
          <p:pic>
            <p:nvPicPr>
              <p:cNvPr id="43" name="Picture 10" descr="Cent, Münze, Euro, Zwanzig Cent, Währung">
                <a:extLst>
                  <a:ext uri="{FF2B5EF4-FFF2-40B4-BE49-F238E27FC236}">
                    <a16:creationId xmlns:a16="http://schemas.microsoft.com/office/drawing/2014/main" id="{632DAC96-F1E0-29EB-A1A5-A8815629AEC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42857" y="3659460"/>
                <a:ext cx="967740" cy="8573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4" name="Picture 6" descr="Euro, Münze, Geld, Währung, Reichtum">
                <a:extLst>
                  <a:ext uri="{FF2B5EF4-FFF2-40B4-BE49-F238E27FC236}">
                    <a16:creationId xmlns:a16="http://schemas.microsoft.com/office/drawing/2014/main" id="{B803B006-D3FA-89B5-3FA8-8255A48FA3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70930" y="3668176"/>
                <a:ext cx="880127" cy="8217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5" name="Picture 8" descr="Cent, Euro, Münze, Währung, Europa">
                <a:extLst>
                  <a:ext uri="{FF2B5EF4-FFF2-40B4-BE49-F238E27FC236}">
                    <a16:creationId xmlns:a16="http://schemas.microsoft.com/office/drawing/2014/main" id="{FABE191E-2312-F534-A8D1-08FF0A1BB8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648077" y="3632516"/>
                <a:ext cx="967740" cy="8573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10" descr="Cent, Münze, Euro, Zwanzig Cent, Währung">
                <a:extLst>
                  <a:ext uri="{FF2B5EF4-FFF2-40B4-BE49-F238E27FC236}">
                    <a16:creationId xmlns:a16="http://schemas.microsoft.com/office/drawing/2014/main" id="{FBB23617-70E9-B333-8E76-E5D8FFC6A1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93937" y="4383494"/>
                <a:ext cx="967740" cy="85739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8" descr="Cent, Euro, Euro Cent, Münze, Währung">
                <a:extLst>
                  <a:ext uri="{FF2B5EF4-FFF2-40B4-BE49-F238E27FC236}">
                    <a16:creationId xmlns:a16="http://schemas.microsoft.com/office/drawing/2014/main" id="{743A454A-5B29-0BD7-9741-5A401467303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945" t="30342" r="30056" b="29589"/>
              <a:stretch/>
            </p:blipFill>
            <p:spPr bwMode="auto">
              <a:xfrm>
                <a:off x="6851057" y="4568939"/>
                <a:ext cx="557022" cy="5579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8" name="Picture 8" descr="Cent, Euro, Euro Cent, Münze, Währung">
                <a:extLst>
                  <a:ext uri="{FF2B5EF4-FFF2-40B4-BE49-F238E27FC236}">
                    <a16:creationId xmlns:a16="http://schemas.microsoft.com/office/drawing/2014/main" id="{8268B50D-C667-9822-C73B-F36E3C5BF0C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9945" t="30342" r="30056" b="29589"/>
              <a:stretch/>
            </p:blipFill>
            <p:spPr bwMode="auto">
              <a:xfrm>
                <a:off x="7432568" y="4571323"/>
                <a:ext cx="557022" cy="5579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Grafik 48" descr="Flip-Kalender mit einfarbiger Füllung">
                <a:extLst>
                  <a:ext uri="{FF2B5EF4-FFF2-40B4-BE49-F238E27FC236}">
                    <a16:creationId xmlns:a16="http://schemas.microsoft.com/office/drawing/2014/main" id="{4F3D61B6-94BC-52BA-FC13-5F97294333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6217033" y="1555874"/>
                <a:ext cx="1735025" cy="1735025"/>
              </a:xfrm>
              <a:prstGeom prst="rect">
                <a:avLst/>
              </a:prstGeom>
            </p:spPr>
          </p:pic>
          <p:sp>
            <p:nvSpPr>
              <p:cNvPr id="50" name="Rounded Rectangle 29">
                <a:extLst>
                  <a:ext uri="{FF2B5EF4-FFF2-40B4-BE49-F238E27FC236}">
                    <a16:creationId xmlns:a16="http://schemas.microsoft.com/office/drawing/2014/main" id="{D3333C1F-5DD1-4808-EEF0-6A0721ED112A}"/>
                  </a:ext>
                </a:extLst>
              </p:cNvPr>
              <p:cNvSpPr/>
              <p:nvPr/>
            </p:nvSpPr>
            <p:spPr>
              <a:xfrm>
                <a:off x="6600716" y="2322282"/>
                <a:ext cx="967657" cy="611145"/>
              </a:xfrm>
              <a:prstGeom prst="roundRect">
                <a:avLst/>
              </a:prstGeom>
              <a:noFill/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sz="2400" b="1" dirty="0">
                    <a:solidFill>
                      <a:sysClr val="windowText" lastClr="000000"/>
                    </a:solidFill>
                    <a:latin typeface="+mj-lt"/>
                  </a:rPr>
                  <a:t>2023</a:t>
                </a:r>
              </a:p>
            </p:txBody>
          </p:sp>
        </p:grpSp>
        <p:sp>
          <p:nvSpPr>
            <p:cNvPr id="42" name="Rechteck: abgerundete Ecken 41">
              <a:extLst>
                <a:ext uri="{FF2B5EF4-FFF2-40B4-BE49-F238E27FC236}">
                  <a16:creationId xmlns:a16="http://schemas.microsoft.com/office/drawing/2014/main" id="{BC5CACF4-F011-84D0-E292-67286DB73DF3}"/>
                </a:ext>
              </a:extLst>
            </p:cNvPr>
            <p:cNvSpPr/>
            <p:nvPr/>
          </p:nvSpPr>
          <p:spPr>
            <a:xfrm>
              <a:off x="6457562" y="3820631"/>
              <a:ext cx="981555" cy="307005"/>
            </a:xfrm>
            <a:prstGeom prst="roundRect">
              <a:avLst/>
            </a:prstGeom>
            <a:solidFill>
              <a:srgbClr val="C5E0B4"/>
            </a:solidFill>
            <a:ln>
              <a:solidFill>
                <a:srgbClr val="38572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AT" dirty="0">
                  <a:solidFill>
                    <a:schemeClr val="tx1"/>
                  </a:solidFill>
                </a:rPr>
                <a:t>1,94 €</a:t>
              </a:r>
            </a:p>
          </p:txBody>
        </p:sp>
      </p:grpSp>
      <p:grpSp>
        <p:nvGrpSpPr>
          <p:cNvPr id="53" name="Gruppieren 52">
            <a:extLst>
              <a:ext uri="{FF2B5EF4-FFF2-40B4-BE49-F238E27FC236}">
                <a16:creationId xmlns:a16="http://schemas.microsoft.com/office/drawing/2014/main" id="{FDD644EA-9B6D-4F7F-A1D4-9655521AFC15}"/>
              </a:ext>
            </a:extLst>
          </p:cNvPr>
          <p:cNvGrpSpPr/>
          <p:nvPr/>
        </p:nvGrpSpPr>
        <p:grpSpPr>
          <a:xfrm>
            <a:off x="5003701" y="1503811"/>
            <a:ext cx="2339667" cy="3543283"/>
            <a:chOff x="5490304" y="2178811"/>
            <a:chExt cx="2339667" cy="3543283"/>
          </a:xfrm>
        </p:grpSpPr>
        <p:grpSp>
          <p:nvGrpSpPr>
            <p:cNvPr id="38" name="Gruppieren 37">
              <a:extLst>
                <a:ext uri="{FF2B5EF4-FFF2-40B4-BE49-F238E27FC236}">
                  <a16:creationId xmlns:a16="http://schemas.microsoft.com/office/drawing/2014/main" id="{05EAEB03-422C-60AF-CC66-FB4A659D2F49}"/>
                </a:ext>
              </a:extLst>
            </p:cNvPr>
            <p:cNvGrpSpPr/>
            <p:nvPr/>
          </p:nvGrpSpPr>
          <p:grpSpPr>
            <a:xfrm>
              <a:off x="5490304" y="2178811"/>
              <a:ext cx="2339667" cy="2960977"/>
              <a:chOff x="5827776" y="2178811"/>
              <a:chExt cx="2339667" cy="2960977"/>
            </a:xfrm>
          </p:grpSpPr>
          <p:grpSp>
            <p:nvGrpSpPr>
              <p:cNvPr id="30" name="Gruppieren 29">
                <a:extLst>
                  <a:ext uri="{FF2B5EF4-FFF2-40B4-BE49-F238E27FC236}">
                    <a16:creationId xmlns:a16="http://schemas.microsoft.com/office/drawing/2014/main" id="{BA817B54-A9FD-4C88-C7C9-0AB9AF8F4062}"/>
                  </a:ext>
                </a:extLst>
              </p:cNvPr>
              <p:cNvGrpSpPr/>
              <p:nvPr/>
            </p:nvGrpSpPr>
            <p:grpSpPr>
              <a:xfrm>
                <a:off x="5827776" y="2178811"/>
                <a:ext cx="2339667" cy="2960977"/>
                <a:chOff x="5970930" y="1555874"/>
                <a:chExt cx="2339667" cy="2960977"/>
              </a:xfrm>
            </p:grpSpPr>
            <p:pic>
              <p:nvPicPr>
                <p:cNvPr id="1034" name="Picture 10" descr="Cent, Münze, Euro, Zwanzig Cent, Währung">
                  <a:extLst>
                    <a:ext uri="{FF2B5EF4-FFF2-40B4-BE49-F238E27FC236}">
                      <a16:creationId xmlns:a16="http://schemas.microsoft.com/office/drawing/2014/main" id="{7963AEF8-8E8E-B12F-5D74-4E414C767C4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1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342857" y="3659460"/>
                  <a:ext cx="967740" cy="8573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2" name="Picture 6" descr="Euro, Münze, Geld, Währung, Reichtum">
                  <a:extLst>
                    <a:ext uri="{FF2B5EF4-FFF2-40B4-BE49-F238E27FC236}">
                      <a16:creationId xmlns:a16="http://schemas.microsoft.com/office/drawing/2014/main" id="{C1DDEA50-DB18-5D87-84D8-578B7000C95E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970930" y="3668176"/>
                  <a:ext cx="880127" cy="82173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3" name="Picture 8" descr="Cent, Euro, Münze, Währung, Europa">
                  <a:extLst>
                    <a:ext uri="{FF2B5EF4-FFF2-40B4-BE49-F238E27FC236}">
                      <a16:creationId xmlns:a16="http://schemas.microsoft.com/office/drawing/2014/main" id="{7FB7074D-FE6D-9FF3-2B02-6A48DCDF759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648077" y="3632516"/>
                  <a:ext cx="967740" cy="8573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8" name="Grafik 27" descr="Flip-Kalender mit einfarbiger Füllung">
                  <a:extLst>
                    <a:ext uri="{FF2B5EF4-FFF2-40B4-BE49-F238E27FC236}">
                      <a16:creationId xmlns:a16="http://schemas.microsoft.com/office/drawing/2014/main" id="{F7097DA0-F08B-2DB6-4618-86E3A69F5EB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9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217033" y="1555874"/>
                  <a:ext cx="1735025" cy="1735025"/>
                </a:xfrm>
                <a:prstGeom prst="rect">
                  <a:avLst/>
                </a:prstGeom>
              </p:spPr>
            </p:pic>
            <p:sp>
              <p:nvSpPr>
                <p:cNvPr id="29" name="Rounded Rectangle 29">
                  <a:extLst>
                    <a:ext uri="{FF2B5EF4-FFF2-40B4-BE49-F238E27FC236}">
                      <a16:creationId xmlns:a16="http://schemas.microsoft.com/office/drawing/2014/main" id="{6374ED08-1B83-F7D0-5B20-A01F1BB28E86}"/>
                    </a:ext>
                  </a:extLst>
                </p:cNvPr>
                <p:cNvSpPr/>
                <p:nvPr/>
              </p:nvSpPr>
              <p:spPr>
                <a:xfrm>
                  <a:off x="6600716" y="2322282"/>
                  <a:ext cx="967657" cy="611145"/>
                </a:xfrm>
                <a:prstGeom prst="roundRect">
                  <a:avLst/>
                </a:prstGeom>
                <a:noFill/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de-AT" sz="2400" b="1" dirty="0">
                      <a:solidFill>
                        <a:sysClr val="windowText" lastClr="000000"/>
                      </a:solidFill>
                      <a:latin typeface="+mj-lt"/>
                    </a:rPr>
                    <a:t>2022</a:t>
                  </a:r>
                </a:p>
              </p:txBody>
            </p:sp>
          </p:grpSp>
          <p:sp>
            <p:nvSpPr>
              <p:cNvPr id="35" name="Rechteck: abgerundete Ecken 34">
                <a:extLst>
                  <a:ext uri="{FF2B5EF4-FFF2-40B4-BE49-F238E27FC236}">
                    <a16:creationId xmlns:a16="http://schemas.microsoft.com/office/drawing/2014/main" id="{B7FAA7E8-FED1-985A-450F-6D3CB70C43A7}"/>
                  </a:ext>
                </a:extLst>
              </p:cNvPr>
              <p:cNvSpPr/>
              <p:nvPr/>
            </p:nvSpPr>
            <p:spPr>
              <a:xfrm>
                <a:off x="6457562" y="3820631"/>
                <a:ext cx="981555" cy="307005"/>
              </a:xfrm>
              <a:prstGeom prst="roundRect">
                <a:avLst/>
              </a:prstGeom>
              <a:solidFill>
                <a:srgbClr val="C5E0B4"/>
              </a:solidFill>
              <a:ln>
                <a:solidFill>
                  <a:srgbClr val="385723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AT" dirty="0">
                    <a:solidFill>
                      <a:schemeClr val="tx1"/>
                    </a:solidFill>
                  </a:rPr>
                  <a:t>1,76 €</a:t>
                </a:r>
              </a:p>
            </p:txBody>
          </p:sp>
        </p:grpSp>
        <p:pic>
          <p:nvPicPr>
            <p:cNvPr id="51" name="Picture 6" descr="Cent, Euro, Münze, Währung, Kleingeld">
              <a:extLst>
                <a:ext uri="{FF2B5EF4-FFF2-40B4-BE49-F238E27FC236}">
                  <a16:creationId xmlns:a16="http://schemas.microsoft.com/office/drawing/2014/main" id="{48084003-841B-A5CF-EEA1-AE081FCC178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523" t="25988" r="28735" b="27500"/>
            <a:stretch/>
          </p:blipFill>
          <p:spPr bwMode="auto">
            <a:xfrm>
              <a:off x="6025964" y="5075044"/>
              <a:ext cx="660020" cy="647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4" descr="Cent, Euro, Euro Cent, Münze">
              <a:extLst>
                <a:ext uri="{FF2B5EF4-FFF2-40B4-BE49-F238E27FC236}">
                  <a16:creationId xmlns:a16="http://schemas.microsoft.com/office/drawing/2014/main" id="{6E31444E-419B-336E-4301-EE0067CFD7E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208" t="29166" r="29129" b="29377"/>
            <a:stretch/>
          </p:blipFill>
          <p:spPr bwMode="auto">
            <a:xfrm>
              <a:off x="6712000" y="5133046"/>
              <a:ext cx="531605" cy="531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57" name="Gerader Verbinder 56">
            <a:extLst>
              <a:ext uri="{FF2B5EF4-FFF2-40B4-BE49-F238E27FC236}">
                <a16:creationId xmlns:a16="http://schemas.microsoft.com/office/drawing/2014/main" id="{C76C508F-32EB-DE1A-325D-0EE4783E91AD}"/>
              </a:ext>
            </a:extLst>
          </p:cNvPr>
          <p:cNvCxnSpPr>
            <a:cxnSpLocks/>
          </p:cNvCxnSpPr>
          <p:nvPr/>
        </p:nvCxnSpPr>
        <p:spPr>
          <a:xfrm>
            <a:off x="9846415" y="1782850"/>
            <a:ext cx="0" cy="3339571"/>
          </a:xfrm>
          <a:prstGeom prst="line">
            <a:avLst/>
          </a:prstGeom>
          <a:ln w="28575">
            <a:solidFill>
              <a:srgbClr val="1096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1" name="Gerader Verbinder 1030">
            <a:extLst>
              <a:ext uri="{FF2B5EF4-FFF2-40B4-BE49-F238E27FC236}">
                <a16:creationId xmlns:a16="http://schemas.microsoft.com/office/drawing/2014/main" id="{5374EA17-1FDE-88DD-4C16-04934C901B35}"/>
              </a:ext>
            </a:extLst>
          </p:cNvPr>
          <p:cNvCxnSpPr>
            <a:cxnSpLocks/>
          </p:cNvCxnSpPr>
          <p:nvPr/>
        </p:nvCxnSpPr>
        <p:spPr>
          <a:xfrm>
            <a:off x="7343368" y="1730858"/>
            <a:ext cx="0" cy="3339571"/>
          </a:xfrm>
          <a:prstGeom prst="line">
            <a:avLst/>
          </a:prstGeom>
          <a:ln w="28575">
            <a:solidFill>
              <a:srgbClr val="1096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3" name="Gerader Verbinder 1032">
            <a:extLst>
              <a:ext uri="{FF2B5EF4-FFF2-40B4-BE49-F238E27FC236}">
                <a16:creationId xmlns:a16="http://schemas.microsoft.com/office/drawing/2014/main" id="{EB2CA148-7820-317F-63C4-8C3457D77D39}"/>
              </a:ext>
            </a:extLst>
          </p:cNvPr>
          <p:cNvCxnSpPr>
            <a:cxnSpLocks/>
          </p:cNvCxnSpPr>
          <p:nvPr/>
        </p:nvCxnSpPr>
        <p:spPr>
          <a:xfrm>
            <a:off x="4887577" y="1753350"/>
            <a:ext cx="0" cy="3339571"/>
          </a:xfrm>
          <a:prstGeom prst="line">
            <a:avLst/>
          </a:prstGeom>
          <a:ln w="28575">
            <a:solidFill>
              <a:srgbClr val="1096B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7" name="Rechteck 1036">
            <a:extLst>
              <a:ext uri="{FF2B5EF4-FFF2-40B4-BE49-F238E27FC236}">
                <a16:creationId xmlns:a16="http://schemas.microsoft.com/office/drawing/2014/main" id="{7C6CF091-B2C7-8D1D-450B-3D61435DBBAC}"/>
              </a:ext>
            </a:extLst>
          </p:cNvPr>
          <p:cNvSpPr/>
          <p:nvPr/>
        </p:nvSpPr>
        <p:spPr>
          <a:xfrm>
            <a:off x="2547910" y="5354636"/>
            <a:ext cx="9129016" cy="741275"/>
          </a:xfrm>
          <a:custGeom>
            <a:avLst/>
            <a:gdLst>
              <a:gd name="connsiteX0" fmla="*/ 0 w 9129016"/>
              <a:gd name="connsiteY0" fmla="*/ 0 h 741275"/>
              <a:gd name="connsiteX1" fmla="*/ 9129016 w 9129016"/>
              <a:gd name="connsiteY1" fmla="*/ 0 h 741275"/>
              <a:gd name="connsiteX2" fmla="*/ 9129016 w 9129016"/>
              <a:gd name="connsiteY2" fmla="*/ 741275 h 741275"/>
              <a:gd name="connsiteX3" fmla="*/ 0 w 9129016"/>
              <a:gd name="connsiteY3" fmla="*/ 741275 h 741275"/>
              <a:gd name="connsiteX4" fmla="*/ 0 w 9129016"/>
              <a:gd name="connsiteY4" fmla="*/ 0 h 741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9016" h="741275" fill="none" extrusionOk="0">
                <a:moveTo>
                  <a:pt x="0" y="0"/>
                </a:moveTo>
                <a:cubicBezTo>
                  <a:pt x="1438571" y="-68477"/>
                  <a:pt x="7308989" y="-47607"/>
                  <a:pt x="9129016" y="0"/>
                </a:cubicBezTo>
                <a:cubicBezTo>
                  <a:pt x="9163951" y="288759"/>
                  <a:pt x="9178756" y="650544"/>
                  <a:pt x="9129016" y="741275"/>
                </a:cubicBezTo>
                <a:cubicBezTo>
                  <a:pt x="6551465" y="700626"/>
                  <a:pt x="3940693" y="886285"/>
                  <a:pt x="0" y="741275"/>
                </a:cubicBezTo>
                <a:cubicBezTo>
                  <a:pt x="-10097" y="484202"/>
                  <a:pt x="-11826" y="223895"/>
                  <a:pt x="0" y="0"/>
                </a:cubicBezTo>
                <a:close/>
              </a:path>
              <a:path w="9129016" h="741275" stroke="0" extrusionOk="0">
                <a:moveTo>
                  <a:pt x="0" y="0"/>
                </a:moveTo>
                <a:cubicBezTo>
                  <a:pt x="3054208" y="-46910"/>
                  <a:pt x="5614715" y="-64144"/>
                  <a:pt x="9129016" y="0"/>
                </a:cubicBezTo>
                <a:cubicBezTo>
                  <a:pt x="9113814" y="255182"/>
                  <a:pt x="9107890" y="634271"/>
                  <a:pt x="9129016" y="741275"/>
                </a:cubicBezTo>
                <a:cubicBezTo>
                  <a:pt x="7789850" y="673583"/>
                  <a:pt x="2581194" y="591717"/>
                  <a:pt x="0" y="741275"/>
                </a:cubicBezTo>
                <a:cubicBezTo>
                  <a:pt x="53097" y="377486"/>
                  <a:pt x="-3374" y="90607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385723"/>
            </a:solidFill>
            <a:extLst>
              <a:ext uri="{C807C97D-BFC1-408E-A445-0C87EB9F89A2}">
                <ask:lineSketchStyleProps xmlns:ask="http://schemas.microsoft.com/office/drawing/2018/sketchyshapes" sd="183745477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Preis für eine Kugel Eis hat sich in den letzten Jahren erhöht!</a:t>
            </a:r>
          </a:p>
          <a:p>
            <a:pPr algn="ctr"/>
            <a:r>
              <a:rPr lang="de-AT" b="1" dirty="0">
                <a:solidFill>
                  <a:schemeClr val="tx1"/>
                </a:solidFill>
              </a:rPr>
              <a:t>Grund: </a:t>
            </a:r>
            <a:r>
              <a:rPr lang="de-AT" dirty="0">
                <a:solidFill>
                  <a:schemeClr val="tx1"/>
                </a:solidFill>
              </a:rPr>
              <a:t>Zutaten, Verpackung, Energiepreise, Mieten, Lohnkosten etc. sind teurer geworden</a:t>
            </a:r>
          </a:p>
          <a:p>
            <a:pPr algn="ctr"/>
            <a:endParaRPr lang="de-AT" sz="2400" dirty="0">
              <a:solidFill>
                <a:schemeClr val="tx1"/>
              </a:solidFill>
            </a:endParaRPr>
          </a:p>
        </p:txBody>
      </p:sp>
      <p:sp>
        <p:nvSpPr>
          <p:cNvPr id="1041" name="Textfeld 1040">
            <a:extLst>
              <a:ext uri="{FF2B5EF4-FFF2-40B4-BE49-F238E27FC236}">
                <a16:creationId xmlns:a16="http://schemas.microsoft.com/office/drawing/2014/main" id="{6D04708B-98E7-E2C6-A7DD-9C5281D2AF5B}"/>
              </a:ext>
            </a:extLst>
          </p:cNvPr>
          <p:cNvSpPr txBox="1"/>
          <p:nvPr/>
        </p:nvSpPr>
        <p:spPr>
          <a:xfrm>
            <a:off x="0" y="6341602"/>
            <a:ext cx="10362377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050" dirty="0"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https://www.orderbird.com/de/pm-eis-creme-report-2023</a:t>
            </a:r>
            <a:endParaRPr lang="de-AT" sz="1050" dirty="0"/>
          </a:p>
          <a:p>
            <a:r>
              <a:rPr lang="de-AT" sz="1050" dirty="0"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https://www.derstandard.at/story/3000000182939/wieso-kostet-eine-kugel-eis-zwei-euro-und-mehr</a:t>
            </a:r>
            <a:r>
              <a:rPr lang="de-AT" sz="1050" dirty="0"/>
              <a:t> </a:t>
            </a:r>
          </a:p>
          <a:p>
            <a:endParaRPr lang="de-AT" sz="1050" dirty="0"/>
          </a:p>
        </p:txBody>
      </p:sp>
    </p:spTree>
    <p:extLst>
      <p:ext uri="{BB962C8B-B14F-4D97-AF65-F5344CB8AC3E}">
        <p14:creationId xmlns:p14="http://schemas.microsoft.com/office/powerpoint/2010/main" val="853878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7C178-4884-3CEA-80C3-30901AA497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95780601-5529-8B89-C40D-7F5D34BA9F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6</a:t>
            </a:fld>
            <a:endParaRPr lang="de-AT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399397E5-5912-3F26-C6DB-0320541D2E34}"/>
              </a:ext>
            </a:extLst>
          </p:cNvPr>
          <p:cNvGrpSpPr/>
          <p:nvPr/>
        </p:nvGrpSpPr>
        <p:grpSpPr>
          <a:xfrm>
            <a:off x="214514" y="941772"/>
            <a:ext cx="5014127" cy="5107336"/>
            <a:chOff x="512465" y="941772"/>
            <a:chExt cx="5014127" cy="5107336"/>
          </a:xfrm>
        </p:grpSpPr>
        <p:sp>
          <p:nvSpPr>
            <p:cNvPr id="5" name="Rechteck 4">
              <a:extLst>
                <a:ext uri="{FF2B5EF4-FFF2-40B4-BE49-F238E27FC236}">
                  <a16:creationId xmlns:a16="http://schemas.microsoft.com/office/drawing/2014/main" id="{4C1F6CAD-3EAD-D7C8-84B4-52FB9C2D1876}"/>
                </a:ext>
              </a:extLst>
            </p:cNvPr>
            <p:cNvSpPr/>
            <p:nvPr/>
          </p:nvSpPr>
          <p:spPr>
            <a:xfrm>
              <a:off x="512465" y="941772"/>
              <a:ext cx="5014127" cy="5107336"/>
            </a:xfrm>
            <a:prstGeom prst="rect">
              <a:avLst/>
            </a:prstGeom>
            <a:solidFill>
              <a:srgbClr val="A9D18E"/>
            </a:solidFill>
            <a:ln>
              <a:solidFill>
                <a:srgbClr val="A9D18E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AT"/>
            </a:p>
          </p:txBody>
        </p:sp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1DF09E77-18A1-2296-6B1F-E3F2C9CE65CB}"/>
                </a:ext>
              </a:extLst>
            </p:cNvPr>
            <p:cNvSpPr/>
            <p:nvPr/>
          </p:nvSpPr>
          <p:spPr>
            <a:xfrm>
              <a:off x="1167283" y="1363514"/>
              <a:ext cx="3716216" cy="4130971"/>
            </a:xfrm>
            <a:custGeom>
              <a:avLst/>
              <a:gdLst>
                <a:gd name="connsiteX0" fmla="*/ 0 w 3716216"/>
                <a:gd name="connsiteY0" fmla="*/ 0 h 4130971"/>
                <a:gd name="connsiteX1" fmla="*/ 419402 w 3716216"/>
                <a:gd name="connsiteY1" fmla="*/ 0 h 4130971"/>
                <a:gd name="connsiteX2" fmla="*/ 1024614 w 3716216"/>
                <a:gd name="connsiteY2" fmla="*/ 0 h 4130971"/>
                <a:gd name="connsiteX3" fmla="*/ 1481178 w 3716216"/>
                <a:gd name="connsiteY3" fmla="*/ 0 h 4130971"/>
                <a:gd name="connsiteX4" fmla="*/ 1974903 w 3716216"/>
                <a:gd name="connsiteY4" fmla="*/ 0 h 4130971"/>
                <a:gd name="connsiteX5" fmla="*/ 2431467 w 3716216"/>
                <a:gd name="connsiteY5" fmla="*/ 0 h 4130971"/>
                <a:gd name="connsiteX6" fmla="*/ 2999517 w 3716216"/>
                <a:gd name="connsiteY6" fmla="*/ 0 h 4130971"/>
                <a:gd name="connsiteX7" fmla="*/ 3716216 w 3716216"/>
                <a:gd name="connsiteY7" fmla="*/ 0 h 4130971"/>
                <a:gd name="connsiteX8" fmla="*/ 3716216 w 3716216"/>
                <a:gd name="connsiteY8" fmla="*/ 590139 h 4130971"/>
                <a:gd name="connsiteX9" fmla="*/ 3716216 w 3716216"/>
                <a:gd name="connsiteY9" fmla="*/ 1138968 h 4130971"/>
                <a:gd name="connsiteX10" fmla="*/ 3716216 w 3716216"/>
                <a:gd name="connsiteY10" fmla="*/ 1646487 h 4130971"/>
                <a:gd name="connsiteX11" fmla="*/ 3716216 w 3716216"/>
                <a:gd name="connsiteY11" fmla="*/ 2195316 h 4130971"/>
                <a:gd name="connsiteX12" fmla="*/ 3716216 w 3716216"/>
                <a:gd name="connsiteY12" fmla="*/ 2744145 h 4130971"/>
                <a:gd name="connsiteX13" fmla="*/ 3716216 w 3716216"/>
                <a:gd name="connsiteY13" fmla="*/ 3210355 h 4130971"/>
                <a:gd name="connsiteX14" fmla="*/ 3716216 w 3716216"/>
                <a:gd name="connsiteY14" fmla="*/ 4130971 h 4130971"/>
                <a:gd name="connsiteX15" fmla="*/ 3185328 w 3716216"/>
                <a:gd name="connsiteY15" fmla="*/ 4130971 h 4130971"/>
                <a:gd name="connsiteX16" fmla="*/ 2617278 w 3716216"/>
                <a:gd name="connsiteY16" fmla="*/ 4130971 h 4130971"/>
                <a:gd name="connsiteX17" fmla="*/ 2197876 w 3716216"/>
                <a:gd name="connsiteY17" fmla="*/ 4130971 h 4130971"/>
                <a:gd name="connsiteX18" fmla="*/ 1666988 w 3716216"/>
                <a:gd name="connsiteY18" fmla="*/ 4130971 h 4130971"/>
                <a:gd name="connsiteX19" fmla="*/ 1210425 w 3716216"/>
                <a:gd name="connsiteY19" fmla="*/ 4130971 h 4130971"/>
                <a:gd name="connsiteX20" fmla="*/ 791023 w 3716216"/>
                <a:gd name="connsiteY20" fmla="*/ 4130971 h 4130971"/>
                <a:gd name="connsiteX21" fmla="*/ 0 w 3716216"/>
                <a:gd name="connsiteY21" fmla="*/ 4130971 h 4130971"/>
                <a:gd name="connsiteX22" fmla="*/ 0 w 3716216"/>
                <a:gd name="connsiteY22" fmla="*/ 3458213 h 4130971"/>
                <a:gd name="connsiteX23" fmla="*/ 0 w 3716216"/>
                <a:gd name="connsiteY23" fmla="*/ 2992003 h 4130971"/>
                <a:gd name="connsiteX24" fmla="*/ 0 w 3716216"/>
                <a:gd name="connsiteY24" fmla="*/ 2319245 h 4130971"/>
                <a:gd name="connsiteX25" fmla="*/ 0 w 3716216"/>
                <a:gd name="connsiteY25" fmla="*/ 1811726 h 4130971"/>
                <a:gd name="connsiteX26" fmla="*/ 0 w 3716216"/>
                <a:gd name="connsiteY26" fmla="*/ 1138968 h 4130971"/>
                <a:gd name="connsiteX27" fmla="*/ 0 w 3716216"/>
                <a:gd name="connsiteY27" fmla="*/ 0 h 4130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716216" h="4130971" fill="none" extrusionOk="0">
                  <a:moveTo>
                    <a:pt x="0" y="0"/>
                  </a:moveTo>
                  <a:cubicBezTo>
                    <a:pt x="123293" y="-50074"/>
                    <a:pt x="306874" y="1970"/>
                    <a:pt x="419402" y="0"/>
                  </a:cubicBezTo>
                  <a:cubicBezTo>
                    <a:pt x="531930" y="-1970"/>
                    <a:pt x="764657" y="65824"/>
                    <a:pt x="1024614" y="0"/>
                  </a:cubicBezTo>
                  <a:cubicBezTo>
                    <a:pt x="1284571" y="-65824"/>
                    <a:pt x="1298482" y="46976"/>
                    <a:pt x="1481178" y="0"/>
                  </a:cubicBezTo>
                  <a:cubicBezTo>
                    <a:pt x="1663874" y="-46976"/>
                    <a:pt x="1831548" y="48445"/>
                    <a:pt x="1974903" y="0"/>
                  </a:cubicBezTo>
                  <a:cubicBezTo>
                    <a:pt x="2118258" y="-48445"/>
                    <a:pt x="2319797" y="34972"/>
                    <a:pt x="2431467" y="0"/>
                  </a:cubicBezTo>
                  <a:cubicBezTo>
                    <a:pt x="2543137" y="-34972"/>
                    <a:pt x="2722728" y="25510"/>
                    <a:pt x="2999517" y="0"/>
                  </a:cubicBezTo>
                  <a:cubicBezTo>
                    <a:pt x="3276306" y="-25510"/>
                    <a:pt x="3489278" y="3877"/>
                    <a:pt x="3716216" y="0"/>
                  </a:cubicBezTo>
                  <a:cubicBezTo>
                    <a:pt x="3723209" y="180654"/>
                    <a:pt x="3685387" y="444831"/>
                    <a:pt x="3716216" y="590139"/>
                  </a:cubicBezTo>
                  <a:cubicBezTo>
                    <a:pt x="3747045" y="735447"/>
                    <a:pt x="3671816" y="875294"/>
                    <a:pt x="3716216" y="1138968"/>
                  </a:cubicBezTo>
                  <a:cubicBezTo>
                    <a:pt x="3760616" y="1402642"/>
                    <a:pt x="3664314" y="1542062"/>
                    <a:pt x="3716216" y="1646487"/>
                  </a:cubicBezTo>
                  <a:cubicBezTo>
                    <a:pt x="3768118" y="1750912"/>
                    <a:pt x="3682416" y="2027112"/>
                    <a:pt x="3716216" y="2195316"/>
                  </a:cubicBezTo>
                  <a:cubicBezTo>
                    <a:pt x="3750016" y="2363520"/>
                    <a:pt x="3663442" y="2501958"/>
                    <a:pt x="3716216" y="2744145"/>
                  </a:cubicBezTo>
                  <a:cubicBezTo>
                    <a:pt x="3768990" y="2986332"/>
                    <a:pt x="3662774" y="3063711"/>
                    <a:pt x="3716216" y="3210355"/>
                  </a:cubicBezTo>
                  <a:cubicBezTo>
                    <a:pt x="3769658" y="3356999"/>
                    <a:pt x="3659055" y="3830876"/>
                    <a:pt x="3716216" y="4130971"/>
                  </a:cubicBezTo>
                  <a:cubicBezTo>
                    <a:pt x="3475484" y="4180424"/>
                    <a:pt x="3347733" y="4121607"/>
                    <a:pt x="3185328" y="4130971"/>
                  </a:cubicBezTo>
                  <a:cubicBezTo>
                    <a:pt x="3022923" y="4140335"/>
                    <a:pt x="2757364" y="4119231"/>
                    <a:pt x="2617278" y="4130971"/>
                  </a:cubicBezTo>
                  <a:cubicBezTo>
                    <a:pt x="2477192" y="4142711"/>
                    <a:pt x="2389937" y="4096110"/>
                    <a:pt x="2197876" y="4130971"/>
                  </a:cubicBezTo>
                  <a:cubicBezTo>
                    <a:pt x="2005815" y="4165832"/>
                    <a:pt x="1799296" y="4073242"/>
                    <a:pt x="1666988" y="4130971"/>
                  </a:cubicBezTo>
                  <a:cubicBezTo>
                    <a:pt x="1534680" y="4188700"/>
                    <a:pt x="1359054" y="4099771"/>
                    <a:pt x="1210425" y="4130971"/>
                  </a:cubicBezTo>
                  <a:cubicBezTo>
                    <a:pt x="1061796" y="4162171"/>
                    <a:pt x="957169" y="4083152"/>
                    <a:pt x="791023" y="4130971"/>
                  </a:cubicBezTo>
                  <a:cubicBezTo>
                    <a:pt x="624877" y="4178790"/>
                    <a:pt x="158856" y="4074380"/>
                    <a:pt x="0" y="4130971"/>
                  </a:cubicBezTo>
                  <a:cubicBezTo>
                    <a:pt x="-140" y="3922191"/>
                    <a:pt x="66507" y="3721166"/>
                    <a:pt x="0" y="3458213"/>
                  </a:cubicBezTo>
                  <a:cubicBezTo>
                    <a:pt x="-66507" y="3195260"/>
                    <a:pt x="16887" y="3219265"/>
                    <a:pt x="0" y="2992003"/>
                  </a:cubicBezTo>
                  <a:cubicBezTo>
                    <a:pt x="-16887" y="2764741"/>
                    <a:pt x="7642" y="2509704"/>
                    <a:pt x="0" y="2319245"/>
                  </a:cubicBezTo>
                  <a:cubicBezTo>
                    <a:pt x="-7642" y="2128786"/>
                    <a:pt x="24627" y="1916378"/>
                    <a:pt x="0" y="1811726"/>
                  </a:cubicBezTo>
                  <a:cubicBezTo>
                    <a:pt x="-24627" y="1707074"/>
                    <a:pt x="70898" y="1411102"/>
                    <a:pt x="0" y="1138968"/>
                  </a:cubicBezTo>
                  <a:cubicBezTo>
                    <a:pt x="-70898" y="866834"/>
                    <a:pt x="91980" y="355866"/>
                    <a:pt x="0" y="0"/>
                  </a:cubicBezTo>
                  <a:close/>
                </a:path>
                <a:path w="3716216" h="4130971" stroke="0" extrusionOk="0">
                  <a:moveTo>
                    <a:pt x="0" y="0"/>
                  </a:moveTo>
                  <a:cubicBezTo>
                    <a:pt x="162649" y="-43902"/>
                    <a:pt x="352290" y="51329"/>
                    <a:pt x="568050" y="0"/>
                  </a:cubicBezTo>
                  <a:cubicBezTo>
                    <a:pt x="783810" y="-51329"/>
                    <a:pt x="933087" y="4240"/>
                    <a:pt x="1024614" y="0"/>
                  </a:cubicBezTo>
                  <a:cubicBezTo>
                    <a:pt x="1116141" y="-4240"/>
                    <a:pt x="1309700" y="49404"/>
                    <a:pt x="1444015" y="0"/>
                  </a:cubicBezTo>
                  <a:cubicBezTo>
                    <a:pt x="1578330" y="-49404"/>
                    <a:pt x="1823594" y="16186"/>
                    <a:pt x="2012066" y="0"/>
                  </a:cubicBezTo>
                  <a:cubicBezTo>
                    <a:pt x="2200538" y="-16186"/>
                    <a:pt x="2255377" y="9773"/>
                    <a:pt x="2431467" y="0"/>
                  </a:cubicBezTo>
                  <a:cubicBezTo>
                    <a:pt x="2607557" y="-9773"/>
                    <a:pt x="2705288" y="2864"/>
                    <a:pt x="2850869" y="0"/>
                  </a:cubicBezTo>
                  <a:cubicBezTo>
                    <a:pt x="2996450" y="-2864"/>
                    <a:pt x="3357565" y="50272"/>
                    <a:pt x="3716216" y="0"/>
                  </a:cubicBezTo>
                  <a:cubicBezTo>
                    <a:pt x="3760743" y="201988"/>
                    <a:pt x="3708729" y="356213"/>
                    <a:pt x="3716216" y="507519"/>
                  </a:cubicBezTo>
                  <a:cubicBezTo>
                    <a:pt x="3723703" y="658825"/>
                    <a:pt x="3657962" y="907664"/>
                    <a:pt x="3716216" y="1138968"/>
                  </a:cubicBezTo>
                  <a:cubicBezTo>
                    <a:pt x="3774470" y="1370272"/>
                    <a:pt x="3653192" y="1558972"/>
                    <a:pt x="3716216" y="1811726"/>
                  </a:cubicBezTo>
                  <a:cubicBezTo>
                    <a:pt x="3779240" y="2064480"/>
                    <a:pt x="3682842" y="2283704"/>
                    <a:pt x="3716216" y="2401865"/>
                  </a:cubicBezTo>
                  <a:cubicBezTo>
                    <a:pt x="3749590" y="2520026"/>
                    <a:pt x="3698109" y="2878438"/>
                    <a:pt x="3716216" y="3033313"/>
                  </a:cubicBezTo>
                  <a:cubicBezTo>
                    <a:pt x="3734323" y="3188188"/>
                    <a:pt x="3683082" y="3379288"/>
                    <a:pt x="3716216" y="3499523"/>
                  </a:cubicBezTo>
                  <a:cubicBezTo>
                    <a:pt x="3749350" y="3619758"/>
                    <a:pt x="3707268" y="3912765"/>
                    <a:pt x="3716216" y="4130971"/>
                  </a:cubicBezTo>
                  <a:cubicBezTo>
                    <a:pt x="3476151" y="4143379"/>
                    <a:pt x="3370719" y="4102588"/>
                    <a:pt x="3222490" y="4130971"/>
                  </a:cubicBezTo>
                  <a:cubicBezTo>
                    <a:pt x="3074261" y="4159354"/>
                    <a:pt x="2947769" y="4090624"/>
                    <a:pt x="2728764" y="4130971"/>
                  </a:cubicBezTo>
                  <a:cubicBezTo>
                    <a:pt x="2509759" y="4171318"/>
                    <a:pt x="2463575" y="4116905"/>
                    <a:pt x="2235038" y="4130971"/>
                  </a:cubicBezTo>
                  <a:cubicBezTo>
                    <a:pt x="2006501" y="4145037"/>
                    <a:pt x="1926279" y="4079580"/>
                    <a:pt x="1629826" y="4130971"/>
                  </a:cubicBezTo>
                  <a:cubicBezTo>
                    <a:pt x="1333373" y="4182362"/>
                    <a:pt x="1191550" y="4126490"/>
                    <a:pt x="1061776" y="4130971"/>
                  </a:cubicBezTo>
                  <a:cubicBezTo>
                    <a:pt x="932002" y="4135452"/>
                    <a:pt x="750292" y="4103224"/>
                    <a:pt x="568050" y="4130971"/>
                  </a:cubicBezTo>
                  <a:cubicBezTo>
                    <a:pt x="385808" y="4158718"/>
                    <a:pt x="197641" y="4067839"/>
                    <a:pt x="0" y="4130971"/>
                  </a:cubicBezTo>
                  <a:cubicBezTo>
                    <a:pt x="-29147" y="3957972"/>
                    <a:pt x="43953" y="3858743"/>
                    <a:pt x="0" y="3664761"/>
                  </a:cubicBezTo>
                  <a:cubicBezTo>
                    <a:pt x="-43953" y="3470779"/>
                    <a:pt x="37088" y="3309090"/>
                    <a:pt x="0" y="2992003"/>
                  </a:cubicBezTo>
                  <a:cubicBezTo>
                    <a:pt x="-37088" y="2674916"/>
                    <a:pt x="34601" y="2690847"/>
                    <a:pt x="0" y="2401865"/>
                  </a:cubicBezTo>
                  <a:cubicBezTo>
                    <a:pt x="-34601" y="2112883"/>
                    <a:pt x="50218" y="2010036"/>
                    <a:pt x="0" y="1770416"/>
                  </a:cubicBezTo>
                  <a:cubicBezTo>
                    <a:pt x="-50218" y="1530796"/>
                    <a:pt x="40777" y="1457679"/>
                    <a:pt x="0" y="1262897"/>
                  </a:cubicBezTo>
                  <a:cubicBezTo>
                    <a:pt x="-40777" y="1068115"/>
                    <a:pt x="68588" y="874626"/>
                    <a:pt x="0" y="672758"/>
                  </a:cubicBezTo>
                  <a:cubicBezTo>
                    <a:pt x="-68588" y="470890"/>
                    <a:pt x="40741" y="147785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endParaRPr lang="de-AT" dirty="0">
                <a:solidFill>
                  <a:schemeClr val="tx1"/>
                </a:solidFill>
              </a:endParaRPr>
            </a:p>
            <a:p>
              <a:pPr algn="ctr"/>
              <a:r>
                <a:rPr lang="de-AT" sz="4400" dirty="0">
                  <a:solidFill>
                    <a:schemeClr val="tx1"/>
                  </a:solidFill>
                  <a:latin typeface="Rastanty Cortez" panose="02000506000000020003" pitchFamily="2" charset="0"/>
                </a:rPr>
                <a:t>Recherche-Auftrag</a:t>
              </a:r>
            </a:p>
            <a:p>
              <a:pPr algn="ctr"/>
              <a:endParaRPr lang="de-AT" dirty="0">
                <a:solidFill>
                  <a:schemeClr val="tx1"/>
                </a:solidFill>
              </a:endParaRPr>
            </a:p>
            <a:p>
              <a:pPr marL="342900" indent="-342900" algn="ctr">
                <a:buFont typeface="+mj-lt"/>
                <a:buAutoNum type="arabicPeriod"/>
              </a:pPr>
              <a:r>
                <a:rPr lang="de-AT" dirty="0">
                  <a:solidFill>
                    <a:schemeClr val="tx1"/>
                  </a:solidFill>
                </a:rPr>
                <a:t>Wie hoch ist der aktuelle Sparzinssatz?</a:t>
              </a:r>
            </a:p>
            <a:p>
              <a:pPr algn="ctr"/>
              <a:r>
                <a:rPr lang="de-AT" sz="1600" dirty="0">
                  <a:solidFill>
                    <a:schemeClr val="bg1">
                      <a:lumMod val="50000"/>
                    </a:schemeClr>
                  </a:solidFill>
                </a:rPr>
                <a:t>Sucht bei eurer Hausbank oder recherchiert auf Vergleichsplattformen. </a:t>
              </a:r>
            </a:p>
            <a:p>
              <a:pPr algn="ctr"/>
              <a:r>
                <a:rPr lang="de-AT" sz="1600" dirty="0">
                  <a:solidFill>
                    <a:schemeClr val="bg1">
                      <a:lumMod val="50000"/>
                    </a:schemeClr>
                  </a:solidFill>
                </a:rPr>
                <a:t>Vergleich drei verschiedene Sparprodukte.</a:t>
              </a:r>
            </a:p>
            <a:p>
              <a:pPr algn="ctr"/>
              <a:endParaRPr lang="de-AT" dirty="0">
                <a:solidFill>
                  <a:schemeClr val="tx1"/>
                </a:solidFill>
              </a:endParaRPr>
            </a:p>
            <a:p>
              <a:pPr algn="ctr"/>
              <a:r>
                <a:rPr lang="de-AT" dirty="0">
                  <a:solidFill>
                    <a:schemeClr val="tx1"/>
                  </a:solidFill>
                </a:rPr>
                <a:t>2. Wie hoch ist die Inflation aktuell?</a:t>
              </a:r>
            </a:p>
            <a:p>
              <a:pPr algn="ctr"/>
              <a:endParaRPr lang="de-AT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" name="Grafik 10" descr="Büroklammer Silhouette">
            <a:extLst>
              <a:ext uri="{FF2B5EF4-FFF2-40B4-BE49-F238E27FC236}">
                <a16:creationId xmlns:a16="http://schemas.microsoft.com/office/drawing/2014/main" id="{849F0A2A-FE14-377B-ECEC-78F6CD8CE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1178368">
            <a:off x="1204341" y="1040793"/>
            <a:ext cx="645441" cy="645441"/>
          </a:xfrm>
          <a:prstGeom prst="rect">
            <a:avLst/>
          </a:prstGeom>
        </p:spPr>
      </p:pic>
      <p:sp>
        <p:nvSpPr>
          <p:cNvPr id="13" name="Rechteck 12">
            <a:extLst>
              <a:ext uri="{FF2B5EF4-FFF2-40B4-BE49-F238E27FC236}">
                <a16:creationId xmlns:a16="http://schemas.microsoft.com/office/drawing/2014/main" id="{605911FD-89F2-95A4-EFC9-19D955AF2899}"/>
              </a:ext>
            </a:extLst>
          </p:cNvPr>
          <p:cNvSpPr/>
          <p:nvPr/>
        </p:nvSpPr>
        <p:spPr>
          <a:xfrm>
            <a:off x="5526592" y="941772"/>
            <a:ext cx="6524995" cy="5107336"/>
          </a:xfrm>
          <a:prstGeom prst="rect">
            <a:avLst/>
          </a:prstGeom>
          <a:solidFill>
            <a:srgbClr val="A9D18E"/>
          </a:solidFill>
          <a:ln>
            <a:solidFill>
              <a:srgbClr val="A9D18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AT" sz="4000" b="1" dirty="0">
                <a:solidFill>
                  <a:schemeClr val="tx1"/>
                </a:solidFill>
                <a:latin typeface="Rastanty Cortez" panose="02000506000000020003" pitchFamily="2" charset="0"/>
              </a:rPr>
              <a:t>Vergleich der Sparzinsen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C7AE617D-F5F4-57E8-6179-919858F52DA8}"/>
              </a:ext>
            </a:extLst>
          </p:cNvPr>
          <p:cNvGrpSpPr/>
          <p:nvPr/>
        </p:nvGrpSpPr>
        <p:grpSpPr>
          <a:xfrm>
            <a:off x="5628193" y="1797749"/>
            <a:ext cx="6349293" cy="1284497"/>
            <a:chOff x="5663672" y="1191574"/>
            <a:chExt cx="6349293" cy="699390"/>
          </a:xfrm>
        </p:grpSpPr>
        <p:sp>
          <p:nvSpPr>
            <p:cNvPr id="14" name="Rechteck 13">
              <a:extLst>
                <a:ext uri="{FF2B5EF4-FFF2-40B4-BE49-F238E27FC236}">
                  <a16:creationId xmlns:a16="http://schemas.microsoft.com/office/drawing/2014/main" id="{70834D14-62BB-ED2F-D8AF-9F246426F6AE}"/>
                </a:ext>
              </a:extLst>
            </p:cNvPr>
            <p:cNvSpPr/>
            <p:nvPr/>
          </p:nvSpPr>
          <p:spPr>
            <a:xfrm>
              <a:off x="5663672" y="1191574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Bank 1: 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_______________</a:t>
              </a:r>
            </a:p>
          </p:txBody>
        </p:sp>
        <p:sp>
          <p:nvSpPr>
            <p:cNvPr id="15" name="Rechteck 14">
              <a:extLst>
                <a:ext uri="{FF2B5EF4-FFF2-40B4-BE49-F238E27FC236}">
                  <a16:creationId xmlns:a16="http://schemas.microsoft.com/office/drawing/2014/main" id="{23EFA494-0C58-4DA8-562D-A13FFB350FEA}"/>
                </a:ext>
              </a:extLst>
            </p:cNvPr>
            <p:cNvSpPr/>
            <p:nvPr/>
          </p:nvSpPr>
          <p:spPr>
            <a:xfrm>
              <a:off x="7799413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Bank 2: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_______________ </a:t>
              </a:r>
            </a:p>
          </p:txBody>
        </p:sp>
        <p:sp>
          <p:nvSpPr>
            <p:cNvPr id="16" name="Rechteck 15">
              <a:extLst>
                <a:ext uri="{FF2B5EF4-FFF2-40B4-BE49-F238E27FC236}">
                  <a16:creationId xmlns:a16="http://schemas.microsoft.com/office/drawing/2014/main" id="{C505B450-387B-8347-77CD-29918E579E2D}"/>
                </a:ext>
              </a:extLst>
            </p:cNvPr>
            <p:cNvSpPr/>
            <p:nvPr/>
          </p:nvSpPr>
          <p:spPr>
            <a:xfrm>
              <a:off x="9935155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Bank 3: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_______________ </a:t>
              </a:r>
            </a:p>
          </p:txBody>
        </p:sp>
      </p:grpSp>
      <p:sp>
        <p:nvSpPr>
          <p:cNvPr id="17" name="Rechteck 16">
            <a:extLst>
              <a:ext uri="{FF2B5EF4-FFF2-40B4-BE49-F238E27FC236}">
                <a16:creationId xmlns:a16="http://schemas.microsoft.com/office/drawing/2014/main" id="{23EF1F49-D29E-7F69-60E4-56D86F4EA2CB}"/>
              </a:ext>
            </a:extLst>
          </p:cNvPr>
          <p:cNvSpPr/>
          <p:nvPr/>
        </p:nvSpPr>
        <p:spPr>
          <a:xfrm>
            <a:off x="5628191" y="3937970"/>
            <a:ext cx="6349293" cy="783337"/>
          </a:xfrm>
          <a:custGeom>
            <a:avLst/>
            <a:gdLst>
              <a:gd name="connsiteX0" fmla="*/ 0 w 6349293"/>
              <a:gd name="connsiteY0" fmla="*/ 0 h 783337"/>
              <a:gd name="connsiteX1" fmla="*/ 386730 w 6349293"/>
              <a:gd name="connsiteY1" fmla="*/ 0 h 783337"/>
              <a:gd name="connsiteX2" fmla="*/ 1090924 w 6349293"/>
              <a:gd name="connsiteY2" fmla="*/ 0 h 783337"/>
              <a:gd name="connsiteX3" fmla="*/ 1541147 w 6349293"/>
              <a:gd name="connsiteY3" fmla="*/ 0 h 783337"/>
              <a:gd name="connsiteX4" fmla="*/ 2054862 w 6349293"/>
              <a:gd name="connsiteY4" fmla="*/ 0 h 783337"/>
              <a:gd name="connsiteX5" fmla="*/ 2505085 w 6349293"/>
              <a:gd name="connsiteY5" fmla="*/ 0 h 783337"/>
              <a:gd name="connsiteX6" fmla="*/ 3145786 w 6349293"/>
              <a:gd name="connsiteY6" fmla="*/ 0 h 783337"/>
              <a:gd name="connsiteX7" fmla="*/ 3532516 w 6349293"/>
              <a:gd name="connsiteY7" fmla="*/ 0 h 783337"/>
              <a:gd name="connsiteX8" fmla="*/ 4109724 w 6349293"/>
              <a:gd name="connsiteY8" fmla="*/ 0 h 783337"/>
              <a:gd name="connsiteX9" fmla="*/ 4559947 w 6349293"/>
              <a:gd name="connsiteY9" fmla="*/ 0 h 783337"/>
              <a:gd name="connsiteX10" fmla="*/ 5137155 w 6349293"/>
              <a:gd name="connsiteY10" fmla="*/ 0 h 783337"/>
              <a:gd name="connsiteX11" fmla="*/ 5777857 w 6349293"/>
              <a:gd name="connsiteY11" fmla="*/ 0 h 783337"/>
              <a:gd name="connsiteX12" fmla="*/ 6349293 w 6349293"/>
              <a:gd name="connsiteY12" fmla="*/ 0 h 783337"/>
              <a:gd name="connsiteX13" fmla="*/ 6349293 w 6349293"/>
              <a:gd name="connsiteY13" fmla="*/ 376002 h 783337"/>
              <a:gd name="connsiteX14" fmla="*/ 6349293 w 6349293"/>
              <a:gd name="connsiteY14" fmla="*/ 783337 h 783337"/>
              <a:gd name="connsiteX15" fmla="*/ 5772085 w 6349293"/>
              <a:gd name="connsiteY15" fmla="*/ 783337 h 783337"/>
              <a:gd name="connsiteX16" fmla="*/ 5131383 w 6349293"/>
              <a:gd name="connsiteY16" fmla="*/ 783337 h 783337"/>
              <a:gd name="connsiteX17" fmla="*/ 4744653 w 6349293"/>
              <a:gd name="connsiteY17" fmla="*/ 783337 h 783337"/>
              <a:gd name="connsiteX18" fmla="*/ 4167445 w 6349293"/>
              <a:gd name="connsiteY18" fmla="*/ 783337 h 783337"/>
              <a:gd name="connsiteX19" fmla="*/ 3717222 w 6349293"/>
              <a:gd name="connsiteY19" fmla="*/ 783337 h 783337"/>
              <a:gd name="connsiteX20" fmla="*/ 3330493 w 6349293"/>
              <a:gd name="connsiteY20" fmla="*/ 783337 h 783337"/>
              <a:gd name="connsiteX21" fmla="*/ 2816777 w 6349293"/>
              <a:gd name="connsiteY21" fmla="*/ 783337 h 783337"/>
              <a:gd name="connsiteX22" fmla="*/ 2112583 w 6349293"/>
              <a:gd name="connsiteY22" fmla="*/ 783337 h 783337"/>
              <a:gd name="connsiteX23" fmla="*/ 1662360 w 6349293"/>
              <a:gd name="connsiteY23" fmla="*/ 783337 h 783337"/>
              <a:gd name="connsiteX24" fmla="*/ 1085152 w 6349293"/>
              <a:gd name="connsiteY24" fmla="*/ 783337 h 783337"/>
              <a:gd name="connsiteX25" fmla="*/ 698422 w 6349293"/>
              <a:gd name="connsiteY25" fmla="*/ 783337 h 783337"/>
              <a:gd name="connsiteX26" fmla="*/ 0 w 6349293"/>
              <a:gd name="connsiteY26" fmla="*/ 783337 h 783337"/>
              <a:gd name="connsiteX27" fmla="*/ 0 w 6349293"/>
              <a:gd name="connsiteY27" fmla="*/ 407335 h 783337"/>
              <a:gd name="connsiteX28" fmla="*/ 0 w 6349293"/>
              <a:gd name="connsiteY28" fmla="*/ 0 h 783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6349293" h="783337" fill="none" extrusionOk="0">
                <a:moveTo>
                  <a:pt x="0" y="0"/>
                </a:moveTo>
                <a:cubicBezTo>
                  <a:pt x="162357" y="-20653"/>
                  <a:pt x="306990" y="10038"/>
                  <a:pt x="386730" y="0"/>
                </a:cubicBezTo>
                <a:cubicBezTo>
                  <a:pt x="466470" y="-10038"/>
                  <a:pt x="807012" y="31647"/>
                  <a:pt x="1090924" y="0"/>
                </a:cubicBezTo>
                <a:cubicBezTo>
                  <a:pt x="1374836" y="-31647"/>
                  <a:pt x="1378901" y="36283"/>
                  <a:pt x="1541147" y="0"/>
                </a:cubicBezTo>
                <a:cubicBezTo>
                  <a:pt x="1703393" y="-36283"/>
                  <a:pt x="1892912" y="32036"/>
                  <a:pt x="2054862" y="0"/>
                </a:cubicBezTo>
                <a:cubicBezTo>
                  <a:pt x="2216812" y="-32036"/>
                  <a:pt x="2336041" y="6533"/>
                  <a:pt x="2505085" y="0"/>
                </a:cubicBezTo>
                <a:cubicBezTo>
                  <a:pt x="2674129" y="-6533"/>
                  <a:pt x="2869622" y="3611"/>
                  <a:pt x="3145786" y="0"/>
                </a:cubicBezTo>
                <a:cubicBezTo>
                  <a:pt x="3421950" y="-3611"/>
                  <a:pt x="3376233" y="46384"/>
                  <a:pt x="3532516" y="0"/>
                </a:cubicBezTo>
                <a:cubicBezTo>
                  <a:pt x="3688799" y="-46384"/>
                  <a:pt x="3944104" y="8411"/>
                  <a:pt x="4109724" y="0"/>
                </a:cubicBezTo>
                <a:cubicBezTo>
                  <a:pt x="4275344" y="-8411"/>
                  <a:pt x="4447945" y="50978"/>
                  <a:pt x="4559947" y="0"/>
                </a:cubicBezTo>
                <a:cubicBezTo>
                  <a:pt x="4671949" y="-50978"/>
                  <a:pt x="4914219" y="19522"/>
                  <a:pt x="5137155" y="0"/>
                </a:cubicBezTo>
                <a:cubicBezTo>
                  <a:pt x="5360091" y="-19522"/>
                  <a:pt x="5503123" y="3208"/>
                  <a:pt x="5777857" y="0"/>
                </a:cubicBezTo>
                <a:cubicBezTo>
                  <a:pt x="6052591" y="-3208"/>
                  <a:pt x="6187476" y="15529"/>
                  <a:pt x="6349293" y="0"/>
                </a:cubicBezTo>
                <a:cubicBezTo>
                  <a:pt x="6359550" y="149668"/>
                  <a:pt x="6332873" y="212827"/>
                  <a:pt x="6349293" y="376002"/>
                </a:cubicBezTo>
                <a:cubicBezTo>
                  <a:pt x="6365713" y="539177"/>
                  <a:pt x="6346302" y="688712"/>
                  <a:pt x="6349293" y="783337"/>
                </a:cubicBezTo>
                <a:cubicBezTo>
                  <a:pt x="6182267" y="831023"/>
                  <a:pt x="5902817" y="753860"/>
                  <a:pt x="5772085" y="783337"/>
                </a:cubicBezTo>
                <a:cubicBezTo>
                  <a:pt x="5641353" y="812814"/>
                  <a:pt x="5302461" y="778558"/>
                  <a:pt x="5131383" y="783337"/>
                </a:cubicBezTo>
                <a:cubicBezTo>
                  <a:pt x="4960305" y="788116"/>
                  <a:pt x="4863382" y="772440"/>
                  <a:pt x="4744653" y="783337"/>
                </a:cubicBezTo>
                <a:cubicBezTo>
                  <a:pt x="4625924" y="794234"/>
                  <a:pt x="4365652" y="781907"/>
                  <a:pt x="4167445" y="783337"/>
                </a:cubicBezTo>
                <a:cubicBezTo>
                  <a:pt x="3969238" y="784767"/>
                  <a:pt x="3863617" y="771288"/>
                  <a:pt x="3717222" y="783337"/>
                </a:cubicBezTo>
                <a:cubicBezTo>
                  <a:pt x="3570827" y="795386"/>
                  <a:pt x="3485711" y="761753"/>
                  <a:pt x="3330493" y="783337"/>
                </a:cubicBezTo>
                <a:cubicBezTo>
                  <a:pt x="3175275" y="804921"/>
                  <a:pt x="2996592" y="756548"/>
                  <a:pt x="2816777" y="783337"/>
                </a:cubicBezTo>
                <a:cubicBezTo>
                  <a:pt x="2636962" y="810126"/>
                  <a:pt x="2345478" y="722245"/>
                  <a:pt x="2112583" y="783337"/>
                </a:cubicBezTo>
                <a:cubicBezTo>
                  <a:pt x="1879688" y="844429"/>
                  <a:pt x="1860804" y="767223"/>
                  <a:pt x="1662360" y="783337"/>
                </a:cubicBezTo>
                <a:cubicBezTo>
                  <a:pt x="1463916" y="799451"/>
                  <a:pt x="1244214" y="774927"/>
                  <a:pt x="1085152" y="783337"/>
                </a:cubicBezTo>
                <a:cubicBezTo>
                  <a:pt x="926090" y="791747"/>
                  <a:pt x="776982" y="738115"/>
                  <a:pt x="698422" y="783337"/>
                </a:cubicBezTo>
                <a:cubicBezTo>
                  <a:pt x="619862" y="828559"/>
                  <a:pt x="245023" y="750529"/>
                  <a:pt x="0" y="783337"/>
                </a:cubicBezTo>
                <a:cubicBezTo>
                  <a:pt x="-7870" y="683249"/>
                  <a:pt x="31709" y="504672"/>
                  <a:pt x="0" y="407335"/>
                </a:cubicBezTo>
                <a:cubicBezTo>
                  <a:pt x="-31709" y="309998"/>
                  <a:pt x="47024" y="157304"/>
                  <a:pt x="0" y="0"/>
                </a:cubicBezTo>
                <a:close/>
              </a:path>
              <a:path w="6349293" h="783337" stroke="0" extrusionOk="0">
                <a:moveTo>
                  <a:pt x="0" y="0"/>
                </a:moveTo>
                <a:cubicBezTo>
                  <a:pt x="294589" y="-36378"/>
                  <a:pt x="512035" y="24017"/>
                  <a:pt x="640701" y="0"/>
                </a:cubicBezTo>
                <a:cubicBezTo>
                  <a:pt x="769367" y="-24017"/>
                  <a:pt x="945956" y="38250"/>
                  <a:pt x="1090924" y="0"/>
                </a:cubicBezTo>
                <a:cubicBezTo>
                  <a:pt x="1235892" y="-38250"/>
                  <a:pt x="1376105" y="27078"/>
                  <a:pt x="1477654" y="0"/>
                </a:cubicBezTo>
                <a:cubicBezTo>
                  <a:pt x="1579203" y="-27078"/>
                  <a:pt x="1913287" y="10476"/>
                  <a:pt x="2118355" y="0"/>
                </a:cubicBezTo>
                <a:cubicBezTo>
                  <a:pt x="2323423" y="-10476"/>
                  <a:pt x="2406728" y="2897"/>
                  <a:pt x="2505085" y="0"/>
                </a:cubicBezTo>
                <a:cubicBezTo>
                  <a:pt x="2603442" y="-2897"/>
                  <a:pt x="2726702" y="40631"/>
                  <a:pt x="2891814" y="0"/>
                </a:cubicBezTo>
                <a:cubicBezTo>
                  <a:pt x="3056926" y="-40631"/>
                  <a:pt x="3240787" y="4282"/>
                  <a:pt x="3532516" y="0"/>
                </a:cubicBezTo>
                <a:cubicBezTo>
                  <a:pt x="3824245" y="-4282"/>
                  <a:pt x="3872669" y="47814"/>
                  <a:pt x="3982738" y="0"/>
                </a:cubicBezTo>
                <a:cubicBezTo>
                  <a:pt x="4092807" y="-47814"/>
                  <a:pt x="4266261" y="45915"/>
                  <a:pt x="4496454" y="0"/>
                </a:cubicBezTo>
                <a:cubicBezTo>
                  <a:pt x="4726647" y="-45915"/>
                  <a:pt x="4918961" y="35654"/>
                  <a:pt x="5200648" y="0"/>
                </a:cubicBezTo>
                <a:cubicBezTo>
                  <a:pt x="5482335" y="-35654"/>
                  <a:pt x="5632806" y="28582"/>
                  <a:pt x="5777857" y="0"/>
                </a:cubicBezTo>
                <a:cubicBezTo>
                  <a:pt x="5922908" y="-28582"/>
                  <a:pt x="6118044" y="33495"/>
                  <a:pt x="6349293" y="0"/>
                </a:cubicBezTo>
                <a:cubicBezTo>
                  <a:pt x="6353742" y="125101"/>
                  <a:pt x="6312396" y="237808"/>
                  <a:pt x="6349293" y="391669"/>
                </a:cubicBezTo>
                <a:cubicBezTo>
                  <a:pt x="6386190" y="545530"/>
                  <a:pt x="6329023" y="695367"/>
                  <a:pt x="6349293" y="783337"/>
                </a:cubicBezTo>
                <a:cubicBezTo>
                  <a:pt x="6232209" y="836946"/>
                  <a:pt x="6086575" y="731302"/>
                  <a:pt x="5835577" y="783337"/>
                </a:cubicBezTo>
                <a:cubicBezTo>
                  <a:pt x="5584579" y="835372"/>
                  <a:pt x="5466716" y="761498"/>
                  <a:pt x="5321862" y="783337"/>
                </a:cubicBezTo>
                <a:cubicBezTo>
                  <a:pt x="5177009" y="805176"/>
                  <a:pt x="5024515" y="742399"/>
                  <a:pt x="4808146" y="783337"/>
                </a:cubicBezTo>
                <a:cubicBezTo>
                  <a:pt x="4591777" y="824275"/>
                  <a:pt x="4408207" y="766701"/>
                  <a:pt x="4103952" y="783337"/>
                </a:cubicBezTo>
                <a:cubicBezTo>
                  <a:pt x="3799697" y="799973"/>
                  <a:pt x="3631657" y="732464"/>
                  <a:pt x="3463251" y="783337"/>
                </a:cubicBezTo>
                <a:cubicBezTo>
                  <a:pt x="3294845" y="834210"/>
                  <a:pt x="3118129" y="774256"/>
                  <a:pt x="2949535" y="783337"/>
                </a:cubicBezTo>
                <a:cubicBezTo>
                  <a:pt x="2780941" y="792418"/>
                  <a:pt x="2574291" y="724501"/>
                  <a:pt x="2308834" y="783337"/>
                </a:cubicBezTo>
                <a:cubicBezTo>
                  <a:pt x="2043377" y="842173"/>
                  <a:pt x="2002700" y="741193"/>
                  <a:pt x="1922104" y="783337"/>
                </a:cubicBezTo>
                <a:cubicBezTo>
                  <a:pt x="1841508" y="825481"/>
                  <a:pt x="1659188" y="744672"/>
                  <a:pt x="1471882" y="783337"/>
                </a:cubicBezTo>
                <a:cubicBezTo>
                  <a:pt x="1284576" y="822002"/>
                  <a:pt x="1137053" y="743915"/>
                  <a:pt x="1021659" y="783337"/>
                </a:cubicBezTo>
                <a:cubicBezTo>
                  <a:pt x="906265" y="822759"/>
                  <a:pt x="696701" y="727351"/>
                  <a:pt x="507943" y="783337"/>
                </a:cubicBezTo>
                <a:cubicBezTo>
                  <a:pt x="319185" y="839323"/>
                  <a:pt x="157188" y="776358"/>
                  <a:pt x="0" y="783337"/>
                </a:cubicBezTo>
                <a:cubicBezTo>
                  <a:pt x="-44888" y="673176"/>
                  <a:pt x="32022" y="575598"/>
                  <a:pt x="0" y="407335"/>
                </a:cubicBezTo>
                <a:cubicBezTo>
                  <a:pt x="-32022" y="239072"/>
                  <a:pt x="40519" y="85153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rgbClr val="A9D18E"/>
            </a:solidFill>
            <a:extLst>
              <a:ext uri="{C807C97D-BFC1-408E-A445-0C87EB9F89A2}">
                <ask:lineSketchStyleProps xmlns:ask="http://schemas.microsoft.com/office/drawing/2018/sketchyshapes" sd="4008641721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90488"/>
            <a:r>
              <a:rPr lang="de-AT" dirty="0">
                <a:solidFill>
                  <a:schemeClr val="tx1"/>
                </a:solidFill>
              </a:rPr>
              <a:t>Inflation (aktuell)</a:t>
            </a:r>
          </a:p>
          <a:p>
            <a:pPr marL="90488" algn="ctr"/>
            <a:r>
              <a:rPr lang="de-AT" dirty="0">
                <a:solidFill>
                  <a:schemeClr val="tx1"/>
                </a:solidFill>
              </a:rPr>
              <a:t>___________ %</a:t>
            </a:r>
          </a:p>
        </p:txBody>
      </p: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2A78E0A4-C39D-A03A-82A5-56D4BC433577}"/>
              </a:ext>
            </a:extLst>
          </p:cNvPr>
          <p:cNvGrpSpPr/>
          <p:nvPr/>
        </p:nvGrpSpPr>
        <p:grpSpPr>
          <a:xfrm>
            <a:off x="5628192" y="3105959"/>
            <a:ext cx="6349293" cy="798221"/>
            <a:chOff x="5663672" y="1191574"/>
            <a:chExt cx="6349293" cy="699390"/>
          </a:xfrm>
        </p:grpSpPr>
        <p:sp>
          <p:nvSpPr>
            <p:cNvPr id="20" name="Rechteck 19">
              <a:extLst>
                <a:ext uri="{FF2B5EF4-FFF2-40B4-BE49-F238E27FC236}">
                  <a16:creationId xmlns:a16="http://schemas.microsoft.com/office/drawing/2014/main" id="{5C4FE475-75E8-DC7F-5734-A9822156CD10}"/>
                </a:ext>
              </a:extLst>
            </p:cNvPr>
            <p:cNvSpPr/>
            <p:nvPr/>
          </p:nvSpPr>
          <p:spPr>
            <a:xfrm>
              <a:off x="5663672" y="1191574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Zinssatz 1: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 </a:t>
              </a:r>
            </a:p>
          </p:txBody>
        </p:sp>
        <p:sp>
          <p:nvSpPr>
            <p:cNvPr id="21" name="Rechteck 20">
              <a:extLst>
                <a:ext uri="{FF2B5EF4-FFF2-40B4-BE49-F238E27FC236}">
                  <a16:creationId xmlns:a16="http://schemas.microsoft.com/office/drawing/2014/main" id="{5357B3B5-3C60-B875-DBC9-E88899D7118A}"/>
                </a:ext>
              </a:extLst>
            </p:cNvPr>
            <p:cNvSpPr/>
            <p:nvPr/>
          </p:nvSpPr>
          <p:spPr>
            <a:xfrm>
              <a:off x="7799413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Zinssatz 2: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 </a:t>
              </a:r>
            </a:p>
            <a:p>
              <a:pPr marL="90488"/>
              <a:r>
                <a:rPr lang="de-AT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22" name="Rechteck 21">
              <a:extLst>
                <a:ext uri="{FF2B5EF4-FFF2-40B4-BE49-F238E27FC236}">
                  <a16:creationId xmlns:a16="http://schemas.microsoft.com/office/drawing/2014/main" id="{EC3E1669-D4F0-B57A-21E8-BBB58D63A3CE}"/>
                </a:ext>
              </a:extLst>
            </p:cNvPr>
            <p:cNvSpPr/>
            <p:nvPr/>
          </p:nvSpPr>
          <p:spPr>
            <a:xfrm>
              <a:off x="9935155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Zinssatz 3: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 </a:t>
              </a:r>
            </a:p>
          </p:txBody>
        </p:sp>
      </p:grp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C23D6974-C68F-1DE7-D610-FBC5BF1BFAC7}"/>
              </a:ext>
            </a:extLst>
          </p:cNvPr>
          <p:cNvGrpSpPr/>
          <p:nvPr/>
        </p:nvGrpSpPr>
        <p:grpSpPr>
          <a:xfrm>
            <a:off x="5628191" y="4986097"/>
            <a:ext cx="6349293" cy="798221"/>
            <a:chOff x="5663672" y="1191574"/>
            <a:chExt cx="6349293" cy="699390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BD8C4B48-439E-3CF4-C185-7686B040E950}"/>
                </a:ext>
              </a:extLst>
            </p:cNvPr>
            <p:cNvSpPr/>
            <p:nvPr/>
          </p:nvSpPr>
          <p:spPr>
            <a:xfrm>
              <a:off x="5663672" y="1191574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Realzins 1: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</a:t>
              </a:r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082F944-93DF-B59E-9CB9-49D797F0E098}"/>
                </a:ext>
              </a:extLst>
            </p:cNvPr>
            <p:cNvSpPr/>
            <p:nvPr/>
          </p:nvSpPr>
          <p:spPr>
            <a:xfrm>
              <a:off x="7799413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Realzins 2: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</a:t>
              </a:r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125D5C1E-8A9B-2310-E378-43247C5DA48E}"/>
                </a:ext>
              </a:extLst>
            </p:cNvPr>
            <p:cNvSpPr/>
            <p:nvPr/>
          </p:nvSpPr>
          <p:spPr>
            <a:xfrm>
              <a:off x="9935155" y="1204615"/>
              <a:ext cx="2077810" cy="686349"/>
            </a:xfrm>
            <a:custGeom>
              <a:avLst/>
              <a:gdLst>
                <a:gd name="connsiteX0" fmla="*/ 0 w 2077810"/>
                <a:gd name="connsiteY0" fmla="*/ 0 h 686349"/>
                <a:gd name="connsiteX1" fmla="*/ 540231 w 2077810"/>
                <a:gd name="connsiteY1" fmla="*/ 0 h 686349"/>
                <a:gd name="connsiteX2" fmla="*/ 1018127 w 2077810"/>
                <a:gd name="connsiteY2" fmla="*/ 0 h 686349"/>
                <a:gd name="connsiteX3" fmla="*/ 1516801 w 2077810"/>
                <a:gd name="connsiteY3" fmla="*/ 0 h 686349"/>
                <a:gd name="connsiteX4" fmla="*/ 2077810 w 2077810"/>
                <a:gd name="connsiteY4" fmla="*/ 0 h 686349"/>
                <a:gd name="connsiteX5" fmla="*/ 2077810 w 2077810"/>
                <a:gd name="connsiteY5" fmla="*/ 343175 h 686349"/>
                <a:gd name="connsiteX6" fmla="*/ 2077810 w 2077810"/>
                <a:gd name="connsiteY6" fmla="*/ 686349 h 686349"/>
                <a:gd name="connsiteX7" fmla="*/ 1537579 w 2077810"/>
                <a:gd name="connsiteY7" fmla="*/ 686349 h 686349"/>
                <a:gd name="connsiteX8" fmla="*/ 1038905 w 2077810"/>
                <a:gd name="connsiteY8" fmla="*/ 686349 h 686349"/>
                <a:gd name="connsiteX9" fmla="*/ 477896 w 2077810"/>
                <a:gd name="connsiteY9" fmla="*/ 686349 h 686349"/>
                <a:gd name="connsiteX10" fmla="*/ 0 w 2077810"/>
                <a:gd name="connsiteY10" fmla="*/ 686349 h 686349"/>
                <a:gd name="connsiteX11" fmla="*/ 0 w 2077810"/>
                <a:gd name="connsiteY11" fmla="*/ 336311 h 686349"/>
                <a:gd name="connsiteX12" fmla="*/ 0 w 2077810"/>
                <a:gd name="connsiteY12" fmla="*/ 0 h 6863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077810" h="686349" fill="none" extrusionOk="0">
                  <a:moveTo>
                    <a:pt x="0" y="0"/>
                  </a:moveTo>
                  <a:cubicBezTo>
                    <a:pt x="124673" y="-8964"/>
                    <a:pt x="360103" y="47976"/>
                    <a:pt x="540231" y="0"/>
                  </a:cubicBezTo>
                  <a:cubicBezTo>
                    <a:pt x="720359" y="-47976"/>
                    <a:pt x="896895" y="8758"/>
                    <a:pt x="1018127" y="0"/>
                  </a:cubicBezTo>
                  <a:cubicBezTo>
                    <a:pt x="1139359" y="-8758"/>
                    <a:pt x="1290434" y="937"/>
                    <a:pt x="1516801" y="0"/>
                  </a:cubicBezTo>
                  <a:cubicBezTo>
                    <a:pt x="1743168" y="-937"/>
                    <a:pt x="1911213" y="18733"/>
                    <a:pt x="2077810" y="0"/>
                  </a:cubicBezTo>
                  <a:cubicBezTo>
                    <a:pt x="2091369" y="126992"/>
                    <a:pt x="2068436" y="233647"/>
                    <a:pt x="2077810" y="343175"/>
                  </a:cubicBezTo>
                  <a:cubicBezTo>
                    <a:pt x="2087184" y="452704"/>
                    <a:pt x="2039536" y="550848"/>
                    <a:pt x="2077810" y="686349"/>
                  </a:cubicBezTo>
                  <a:cubicBezTo>
                    <a:pt x="1955137" y="725894"/>
                    <a:pt x="1687955" y="670460"/>
                    <a:pt x="1537579" y="686349"/>
                  </a:cubicBezTo>
                  <a:cubicBezTo>
                    <a:pt x="1387203" y="702238"/>
                    <a:pt x="1204807" y="648795"/>
                    <a:pt x="1038905" y="686349"/>
                  </a:cubicBezTo>
                  <a:cubicBezTo>
                    <a:pt x="873003" y="723903"/>
                    <a:pt x="754352" y="671915"/>
                    <a:pt x="477896" y="686349"/>
                  </a:cubicBezTo>
                  <a:cubicBezTo>
                    <a:pt x="201440" y="700783"/>
                    <a:pt x="135499" y="671117"/>
                    <a:pt x="0" y="686349"/>
                  </a:cubicBezTo>
                  <a:cubicBezTo>
                    <a:pt x="-14031" y="567572"/>
                    <a:pt x="7322" y="408885"/>
                    <a:pt x="0" y="336311"/>
                  </a:cubicBezTo>
                  <a:cubicBezTo>
                    <a:pt x="-7322" y="263737"/>
                    <a:pt x="10126" y="115584"/>
                    <a:pt x="0" y="0"/>
                  </a:cubicBezTo>
                  <a:close/>
                </a:path>
                <a:path w="2077810" h="686349" stroke="0" extrusionOk="0">
                  <a:moveTo>
                    <a:pt x="0" y="0"/>
                  </a:moveTo>
                  <a:cubicBezTo>
                    <a:pt x="210377" y="-56367"/>
                    <a:pt x="359632" y="58367"/>
                    <a:pt x="540231" y="0"/>
                  </a:cubicBezTo>
                  <a:cubicBezTo>
                    <a:pt x="720830" y="-58367"/>
                    <a:pt x="795051" y="23353"/>
                    <a:pt x="1018127" y="0"/>
                  </a:cubicBezTo>
                  <a:cubicBezTo>
                    <a:pt x="1241203" y="-23353"/>
                    <a:pt x="1300503" y="13015"/>
                    <a:pt x="1475245" y="0"/>
                  </a:cubicBezTo>
                  <a:cubicBezTo>
                    <a:pt x="1649987" y="-13015"/>
                    <a:pt x="1810749" y="8978"/>
                    <a:pt x="2077810" y="0"/>
                  </a:cubicBezTo>
                  <a:cubicBezTo>
                    <a:pt x="2082656" y="158209"/>
                    <a:pt x="2076782" y="192012"/>
                    <a:pt x="2077810" y="322584"/>
                  </a:cubicBezTo>
                  <a:cubicBezTo>
                    <a:pt x="2078838" y="453156"/>
                    <a:pt x="2044310" y="557673"/>
                    <a:pt x="2077810" y="686349"/>
                  </a:cubicBezTo>
                  <a:cubicBezTo>
                    <a:pt x="1926905" y="726007"/>
                    <a:pt x="1725351" y="636399"/>
                    <a:pt x="1620692" y="686349"/>
                  </a:cubicBezTo>
                  <a:cubicBezTo>
                    <a:pt x="1516033" y="736299"/>
                    <a:pt x="1318018" y="671934"/>
                    <a:pt x="1059683" y="686349"/>
                  </a:cubicBezTo>
                  <a:cubicBezTo>
                    <a:pt x="801348" y="700764"/>
                    <a:pt x="696499" y="678192"/>
                    <a:pt x="602565" y="686349"/>
                  </a:cubicBezTo>
                  <a:cubicBezTo>
                    <a:pt x="508631" y="694506"/>
                    <a:pt x="220152" y="675247"/>
                    <a:pt x="0" y="686349"/>
                  </a:cubicBezTo>
                  <a:cubicBezTo>
                    <a:pt x="-20539" y="534940"/>
                    <a:pt x="42366" y="471796"/>
                    <a:pt x="0" y="329448"/>
                  </a:cubicBezTo>
                  <a:cubicBezTo>
                    <a:pt x="-42366" y="187100"/>
                    <a:pt x="33535" y="129807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A9D18E"/>
              </a:solidFill>
              <a:extLst>
                <a:ext uri="{C807C97D-BFC1-408E-A445-0C87EB9F89A2}">
                  <ask:lineSketchStyleProps xmlns:ask="http://schemas.microsoft.com/office/drawing/2018/sketchyshapes" sd="4008641721">
                    <a:prstGeom prst="rect">
                      <a:avLst/>
                    </a:prstGeom>
                    <ask:type>
                      <ask:lineSketchScribbl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marL="90488"/>
              <a:r>
                <a:rPr lang="de-AT" dirty="0">
                  <a:solidFill>
                    <a:schemeClr val="tx1"/>
                  </a:solidFill>
                </a:rPr>
                <a:t>Realzins 3:</a:t>
              </a:r>
            </a:p>
            <a:p>
              <a:pPr marL="90488" algn="ctr"/>
              <a:r>
                <a:rPr lang="de-AT" dirty="0">
                  <a:solidFill>
                    <a:schemeClr val="tx1"/>
                  </a:solidFill>
                </a:rPr>
                <a:t>___________%</a:t>
              </a:r>
            </a:p>
          </p:txBody>
        </p:sp>
      </p:grpSp>
      <p:cxnSp>
        <p:nvCxnSpPr>
          <p:cNvPr id="29" name="Gerader Verbinder 28">
            <a:extLst>
              <a:ext uri="{FF2B5EF4-FFF2-40B4-BE49-F238E27FC236}">
                <a16:creationId xmlns:a16="http://schemas.microsoft.com/office/drawing/2014/main" id="{56DC4407-FC41-F8C7-88CB-419568CAAAB4}"/>
              </a:ext>
            </a:extLst>
          </p:cNvPr>
          <p:cNvCxnSpPr/>
          <p:nvPr/>
        </p:nvCxnSpPr>
        <p:spPr>
          <a:xfrm>
            <a:off x="5628191" y="4828854"/>
            <a:ext cx="6349293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2267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0565C4-11CF-A56E-953D-432D9C70C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CD3E9F-E4C6-1254-3583-E6B5D53C4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Realzins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170B0C29-B7AE-7617-AC8F-D8FC24F13D7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8227977"/>
              </p:ext>
            </p:extLst>
          </p:nvPr>
        </p:nvGraphicFramePr>
        <p:xfrm>
          <a:off x="838200" y="171069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02E82F8-C1AD-BB21-E397-2C5895D471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7</a:t>
            </a:fld>
            <a:endParaRPr lang="de-AT"/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561B6558-1715-B44E-3CD8-939D873C91E8}"/>
              </a:ext>
            </a:extLst>
          </p:cNvPr>
          <p:cNvSpPr/>
          <p:nvPr/>
        </p:nvSpPr>
        <p:spPr>
          <a:xfrm>
            <a:off x="8889274" y="2786743"/>
            <a:ext cx="2185851" cy="496388"/>
          </a:xfrm>
          <a:prstGeom prst="rect">
            <a:avLst/>
          </a:prstGeom>
          <a:solidFill>
            <a:srgbClr val="FFD589"/>
          </a:solidFill>
          <a:ln>
            <a:solidFill>
              <a:srgbClr val="FFA5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400" b="1" dirty="0">
                <a:solidFill>
                  <a:schemeClr val="tx1"/>
                </a:solidFill>
              </a:rPr>
              <a:t>+ 0,50%</a:t>
            </a:r>
            <a:endParaRPr lang="de-AT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50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7DD1CAE-2647-6797-C356-379E2A7F3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Realzins</a:t>
            </a:r>
          </a:p>
        </p:txBody>
      </p:sp>
      <p:graphicFrame>
        <p:nvGraphicFramePr>
          <p:cNvPr id="7" name="Inhaltsplatzhalter 6">
            <a:extLst>
              <a:ext uri="{FF2B5EF4-FFF2-40B4-BE49-F238E27FC236}">
                <a16:creationId xmlns:a16="http://schemas.microsoft.com/office/drawing/2014/main" id="{87420EE0-868E-ADC3-6DEC-120D5EDEEFB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7774262"/>
              </p:ext>
            </p:extLst>
          </p:nvPr>
        </p:nvGraphicFramePr>
        <p:xfrm>
          <a:off x="838200" y="1710691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1E11A05-3198-CFD2-7708-0F7058FA0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8</a:t>
            </a:fld>
            <a:endParaRPr lang="de-AT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6A1C5CC1-9DC1-E005-1F5F-C10F84A31CA2}"/>
              </a:ext>
            </a:extLst>
          </p:cNvPr>
          <p:cNvSpPr/>
          <p:nvPr/>
        </p:nvSpPr>
        <p:spPr>
          <a:xfrm>
            <a:off x="6609806" y="2699656"/>
            <a:ext cx="2196264" cy="1297577"/>
          </a:xfrm>
          <a:prstGeom prst="rect">
            <a:avLst/>
          </a:prstGeom>
          <a:solidFill>
            <a:srgbClr val="FFD589"/>
          </a:solidFill>
          <a:ln>
            <a:solidFill>
              <a:srgbClr val="FFA5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800" b="1" dirty="0">
                <a:solidFill>
                  <a:schemeClr val="tx1"/>
                </a:solidFill>
              </a:rPr>
              <a:t>Lücke</a:t>
            </a:r>
          </a:p>
          <a:p>
            <a:pPr algn="ctr"/>
            <a:r>
              <a:rPr lang="de-AT" sz="2800" b="1" dirty="0">
                <a:solidFill>
                  <a:schemeClr val="tx1"/>
                </a:solidFill>
              </a:rPr>
              <a:t>1,50%</a:t>
            </a:r>
          </a:p>
        </p:txBody>
      </p:sp>
    </p:spTree>
    <p:extLst>
      <p:ext uri="{BB962C8B-B14F-4D97-AF65-F5344CB8AC3E}">
        <p14:creationId xmlns:p14="http://schemas.microsoft.com/office/powerpoint/2010/main" val="212175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23812-D504-9BCB-1F17-8D564C225B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Inflation und Zinsen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6AD02C2-370F-97FE-0777-11842DEFCF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23FFEC-42AF-4C5F-8FEB-D69D9B6A7C04}" type="slidenum">
              <a:rPr lang="de-AT" smtClean="0"/>
              <a:t>9</a:t>
            </a:fld>
            <a:endParaRPr lang="de-AT"/>
          </a:p>
        </p:txBody>
      </p:sp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9DEA8EBF-C15E-0DC0-A58B-28483084326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9585883"/>
              </p:ext>
            </p:extLst>
          </p:nvPr>
        </p:nvGraphicFramePr>
        <p:xfrm>
          <a:off x="4082680" y="2472310"/>
          <a:ext cx="7522265" cy="3753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Rechteck 10">
            <a:extLst>
              <a:ext uri="{FF2B5EF4-FFF2-40B4-BE49-F238E27FC236}">
                <a16:creationId xmlns:a16="http://schemas.microsoft.com/office/drawing/2014/main" id="{96FEFDBB-EF98-003A-F4AA-99753D512C1E}"/>
              </a:ext>
            </a:extLst>
          </p:cNvPr>
          <p:cNvSpPr/>
          <p:nvPr/>
        </p:nvSpPr>
        <p:spPr>
          <a:xfrm>
            <a:off x="2592706" y="1537459"/>
            <a:ext cx="7555230" cy="735486"/>
          </a:xfrm>
          <a:custGeom>
            <a:avLst/>
            <a:gdLst>
              <a:gd name="connsiteX0" fmla="*/ 0 w 7555230"/>
              <a:gd name="connsiteY0" fmla="*/ 0 h 735486"/>
              <a:gd name="connsiteX1" fmla="*/ 686839 w 7555230"/>
              <a:gd name="connsiteY1" fmla="*/ 0 h 735486"/>
              <a:gd name="connsiteX2" fmla="*/ 1222574 w 7555230"/>
              <a:gd name="connsiteY2" fmla="*/ 0 h 735486"/>
              <a:gd name="connsiteX3" fmla="*/ 2060517 w 7555230"/>
              <a:gd name="connsiteY3" fmla="*/ 0 h 735486"/>
              <a:gd name="connsiteX4" fmla="*/ 2596252 w 7555230"/>
              <a:gd name="connsiteY4" fmla="*/ 0 h 735486"/>
              <a:gd name="connsiteX5" fmla="*/ 3131986 w 7555230"/>
              <a:gd name="connsiteY5" fmla="*/ 0 h 735486"/>
              <a:gd name="connsiteX6" fmla="*/ 3969930 w 7555230"/>
              <a:gd name="connsiteY6" fmla="*/ 0 h 735486"/>
              <a:gd name="connsiteX7" fmla="*/ 4581217 w 7555230"/>
              <a:gd name="connsiteY7" fmla="*/ 0 h 735486"/>
              <a:gd name="connsiteX8" fmla="*/ 5268056 w 7555230"/>
              <a:gd name="connsiteY8" fmla="*/ 0 h 735486"/>
              <a:gd name="connsiteX9" fmla="*/ 6106000 w 7555230"/>
              <a:gd name="connsiteY9" fmla="*/ 0 h 735486"/>
              <a:gd name="connsiteX10" fmla="*/ 6641734 w 7555230"/>
              <a:gd name="connsiteY10" fmla="*/ 0 h 735486"/>
              <a:gd name="connsiteX11" fmla="*/ 7555230 w 7555230"/>
              <a:gd name="connsiteY11" fmla="*/ 0 h 735486"/>
              <a:gd name="connsiteX12" fmla="*/ 7555230 w 7555230"/>
              <a:gd name="connsiteY12" fmla="*/ 375098 h 735486"/>
              <a:gd name="connsiteX13" fmla="*/ 7555230 w 7555230"/>
              <a:gd name="connsiteY13" fmla="*/ 735486 h 735486"/>
              <a:gd name="connsiteX14" fmla="*/ 6717286 w 7555230"/>
              <a:gd name="connsiteY14" fmla="*/ 735486 h 735486"/>
              <a:gd name="connsiteX15" fmla="*/ 5879343 w 7555230"/>
              <a:gd name="connsiteY15" fmla="*/ 735486 h 735486"/>
              <a:gd name="connsiteX16" fmla="*/ 5192504 w 7555230"/>
              <a:gd name="connsiteY16" fmla="*/ 735486 h 735486"/>
              <a:gd name="connsiteX17" fmla="*/ 4354560 w 7555230"/>
              <a:gd name="connsiteY17" fmla="*/ 735486 h 735486"/>
              <a:gd name="connsiteX18" fmla="*/ 3743273 w 7555230"/>
              <a:gd name="connsiteY18" fmla="*/ 735486 h 735486"/>
              <a:gd name="connsiteX19" fmla="*/ 3283091 w 7555230"/>
              <a:gd name="connsiteY19" fmla="*/ 735486 h 735486"/>
              <a:gd name="connsiteX20" fmla="*/ 2445147 w 7555230"/>
              <a:gd name="connsiteY20" fmla="*/ 735486 h 735486"/>
              <a:gd name="connsiteX21" fmla="*/ 1607203 w 7555230"/>
              <a:gd name="connsiteY21" fmla="*/ 735486 h 735486"/>
              <a:gd name="connsiteX22" fmla="*/ 995917 w 7555230"/>
              <a:gd name="connsiteY22" fmla="*/ 735486 h 735486"/>
              <a:gd name="connsiteX23" fmla="*/ 0 w 7555230"/>
              <a:gd name="connsiteY23" fmla="*/ 735486 h 735486"/>
              <a:gd name="connsiteX24" fmla="*/ 0 w 7555230"/>
              <a:gd name="connsiteY24" fmla="*/ 360388 h 735486"/>
              <a:gd name="connsiteX25" fmla="*/ 0 w 7555230"/>
              <a:gd name="connsiteY25" fmla="*/ 0 h 735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55230" h="735486" fill="none" extrusionOk="0">
                <a:moveTo>
                  <a:pt x="0" y="0"/>
                </a:moveTo>
                <a:cubicBezTo>
                  <a:pt x="138085" y="-958"/>
                  <a:pt x="362321" y="-27563"/>
                  <a:pt x="686839" y="0"/>
                </a:cubicBezTo>
                <a:cubicBezTo>
                  <a:pt x="1011357" y="27563"/>
                  <a:pt x="1115056" y="3650"/>
                  <a:pt x="1222574" y="0"/>
                </a:cubicBezTo>
                <a:cubicBezTo>
                  <a:pt x="1330093" y="-3650"/>
                  <a:pt x="1845091" y="1204"/>
                  <a:pt x="2060517" y="0"/>
                </a:cubicBezTo>
                <a:cubicBezTo>
                  <a:pt x="2275943" y="-1204"/>
                  <a:pt x="2426924" y="17191"/>
                  <a:pt x="2596252" y="0"/>
                </a:cubicBezTo>
                <a:cubicBezTo>
                  <a:pt x="2765581" y="-17191"/>
                  <a:pt x="2925564" y="15836"/>
                  <a:pt x="3131986" y="0"/>
                </a:cubicBezTo>
                <a:cubicBezTo>
                  <a:pt x="3338408" y="-15836"/>
                  <a:pt x="3786142" y="36827"/>
                  <a:pt x="3969930" y="0"/>
                </a:cubicBezTo>
                <a:cubicBezTo>
                  <a:pt x="4153718" y="-36827"/>
                  <a:pt x="4442125" y="-18083"/>
                  <a:pt x="4581217" y="0"/>
                </a:cubicBezTo>
                <a:cubicBezTo>
                  <a:pt x="4720309" y="18083"/>
                  <a:pt x="5022264" y="22009"/>
                  <a:pt x="5268056" y="0"/>
                </a:cubicBezTo>
                <a:cubicBezTo>
                  <a:pt x="5513848" y="-22009"/>
                  <a:pt x="5781793" y="13475"/>
                  <a:pt x="6106000" y="0"/>
                </a:cubicBezTo>
                <a:cubicBezTo>
                  <a:pt x="6430207" y="-13475"/>
                  <a:pt x="6478179" y="-3368"/>
                  <a:pt x="6641734" y="0"/>
                </a:cubicBezTo>
                <a:cubicBezTo>
                  <a:pt x="6805289" y="3368"/>
                  <a:pt x="7366850" y="-18559"/>
                  <a:pt x="7555230" y="0"/>
                </a:cubicBezTo>
                <a:cubicBezTo>
                  <a:pt x="7560565" y="79999"/>
                  <a:pt x="7570624" y="295317"/>
                  <a:pt x="7555230" y="375098"/>
                </a:cubicBezTo>
                <a:cubicBezTo>
                  <a:pt x="7539836" y="454879"/>
                  <a:pt x="7560914" y="558329"/>
                  <a:pt x="7555230" y="735486"/>
                </a:cubicBezTo>
                <a:cubicBezTo>
                  <a:pt x="7219484" y="741837"/>
                  <a:pt x="6894849" y="744681"/>
                  <a:pt x="6717286" y="735486"/>
                </a:cubicBezTo>
                <a:cubicBezTo>
                  <a:pt x="6539723" y="726291"/>
                  <a:pt x="6060560" y="737845"/>
                  <a:pt x="5879343" y="735486"/>
                </a:cubicBezTo>
                <a:cubicBezTo>
                  <a:pt x="5698126" y="733127"/>
                  <a:pt x="5388470" y="715496"/>
                  <a:pt x="5192504" y="735486"/>
                </a:cubicBezTo>
                <a:cubicBezTo>
                  <a:pt x="4996538" y="755476"/>
                  <a:pt x="4711922" y="724651"/>
                  <a:pt x="4354560" y="735486"/>
                </a:cubicBezTo>
                <a:cubicBezTo>
                  <a:pt x="3997198" y="746321"/>
                  <a:pt x="4041228" y="718660"/>
                  <a:pt x="3743273" y="735486"/>
                </a:cubicBezTo>
                <a:cubicBezTo>
                  <a:pt x="3445318" y="752312"/>
                  <a:pt x="3452749" y="751030"/>
                  <a:pt x="3283091" y="735486"/>
                </a:cubicBezTo>
                <a:cubicBezTo>
                  <a:pt x="3113433" y="719942"/>
                  <a:pt x="2742789" y="697861"/>
                  <a:pt x="2445147" y="735486"/>
                </a:cubicBezTo>
                <a:cubicBezTo>
                  <a:pt x="2147505" y="773111"/>
                  <a:pt x="1942234" y="749516"/>
                  <a:pt x="1607203" y="735486"/>
                </a:cubicBezTo>
                <a:cubicBezTo>
                  <a:pt x="1272172" y="721456"/>
                  <a:pt x="1264286" y="740741"/>
                  <a:pt x="995917" y="735486"/>
                </a:cubicBezTo>
                <a:cubicBezTo>
                  <a:pt x="727548" y="730231"/>
                  <a:pt x="390912" y="751108"/>
                  <a:pt x="0" y="735486"/>
                </a:cubicBezTo>
                <a:cubicBezTo>
                  <a:pt x="15080" y="629952"/>
                  <a:pt x="15631" y="444187"/>
                  <a:pt x="0" y="360388"/>
                </a:cubicBezTo>
                <a:cubicBezTo>
                  <a:pt x="-15631" y="276589"/>
                  <a:pt x="901" y="160607"/>
                  <a:pt x="0" y="0"/>
                </a:cubicBezTo>
                <a:close/>
              </a:path>
              <a:path w="7555230" h="735486" stroke="0" extrusionOk="0">
                <a:moveTo>
                  <a:pt x="0" y="0"/>
                </a:moveTo>
                <a:cubicBezTo>
                  <a:pt x="162714" y="-18203"/>
                  <a:pt x="557754" y="-21876"/>
                  <a:pt x="762391" y="0"/>
                </a:cubicBezTo>
                <a:cubicBezTo>
                  <a:pt x="967028" y="21876"/>
                  <a:pt x="1191820" y="15252"/>
                  <a:pt x="1373678" y="0"/>
                </a:cubicBezTo>
                <a:cubicBezTo>
                  <a:pt x="1555536" y="-15252"/>
                  <a:pt x="1789735" y="28752"/>
                  <a:pt x="1984965" y="0"/>
                </a:cubicBezTo>
                <a:cubicBezTo>
                  <a:pt x="2180195" y="-28752"/>
                  <a:pt x="2397075" y="27452"/>
                  <a:pt x="2671804" y="0"/>
                </a:cubicBezTo>
                <a:cubicBezTo>
                  <a:pt x="2946533" y="-27452"/>
                  <a:pt x="3100821" y="21133"/>
                  <a:pt x="3358643" y="0"/>
                </a:cubicBezTo>
                <a:cubicBezTo>
                  <a:pt x="3616465" y="-21133"/>
                  <a:pt x="3668775" y="-5438"/>
                  <a:pt x="3818825" y="0"/>
                </a:cubicBezTo>
                <a:cubicBezTo>
                  <a:pt x="3968875" y="5438"/>
                  <a:pt x="4126134" y="-15590"/>
                  <a:pt x="4430112" y="0"/>
                </a:cubicBezTo>
                <a:cubicBezTo>
                  <a:pt x="4734090" y="15590"/>
                  <a:pt x="4891983" y="-14742"/>
                  <a:pt x="5041399" y="0"/>
                </a:cubicBezTo>
                <a:cubicBezTo>
                  <a:pt x="5190815" y="14742"/>
                  <a:pt x="5432611" y="2150"/>
                  <a:pt x="5652686" y="0"/>
                </a:cubicBezTo>
                <a:cubicBezTo>
                  <a:pt x="5872761" y="-2150"/>
                  <a:pt x="6195613" y="-9068"/>
                  <a:pt x="6339525" y="0"/>
                </a:cubicBezTo>
                <a:cubicBezTo>
                  <a:pt x="6483437" y="9068"/>
                  <a:pt x="6807913" y="351"/>
                  <a:pt x="6950812" y="0"/>
                </a:cubicBezTo>
                <a:cubicBezTo>
                  <a:pt x="7093711" y="-351"/>
                  <a:pt x="7383602" y="24261"/>
                  <a:pt x="7555230" y="0"/>
                </a:cubicBezTo>
                <a:cubicBezTo>
                  <a:pt x="7563386" y="125701"/>
                  <a:pt x="7551861" y="184924"/>
                  <a:pt x="7555230" y="360388"/>
                </a:cubicBezTo>
                <a:cubicBezTo>
                  <a:pt x="7558599" y="535852"/>
                  <a:pt x="7536641" y="595477"/>
                  <a:pt x="7555230" y="735486"/>
                </a:cubicBezTo>
                <a:cubicBezTo>
                  <a:pt x="7149070" y="753768"/>
                  <a:pt x="7081725" y="733902"/>
                  <a:pt x="6717286" y="735486"/>
                </a:cubicBezTo>
                <a:cubicBezTo>
                  <a:pt x="6352847" y="737070"/>
                  <a:pt x="6309971" y="751350"/>
                  <a:pt x="6106000" y="735486"/>
                </a:cubicBezTo>
                <a:cubicBezTo>
                  <a:pt x="5902029" y="719622"/>
                  <a:pt x="5491196" y="764945"/>
                  <a:pt x="5268056" y="735486"/>
                </a:cubicBezTo>
                <a:cubicBezTo>
                  <a:pt x="5044916" y="706027"/>
                  <a:pt x="4818175" y="711321"/>
                  <a:pt x="4656769" y="735486"/>
                </a:cubicBezTo>
                <a:cubicBezTo>
                  <a:pt x="4495363" y="759651"/>
                  <a:pt x="4182593" y="745292"/>
                  <a:pt x="3969930" y="735486"/>
                </a:cubicBezTo>
                <a:cubicBezTo>
                  <a:pt x="3757267" y="725680"/>
                  <a:pt x="3626038" y="724129"/>
                  <a:pt x="3434195" y="735486"/>
                </a:cubicBezTo>
                <a:cubicBezTo>
                  <a:pt x="3242352" y="746843"/>
                  <a:pt x="3120698" y="720015"/>
                  <a:pt x="2974013" y="735486"/>
                </a:cubicBezTo>
                <a:cubicBezTo>
                  <a:pt x="2827328" y="750957"/>
                  <a:pt x="2612729" y="746136"/>
                  <a:pt x="2287174" y="735486"/>
                </a:cubicBezTo>
                <a:cubicBezTo>
                  <a:pt x="1961619" y="724836"/>
                  <a:pt x="1842049" y="744219"/>
                  <a:pt x="1449230" y="735486"/>
                </a:cubicBezTo>
                <a:cubicBezTo>
                  <a:pt x="1056411" y="726753"/>
                  <a:pt x="1206545" y="730038"/>
                  <a:pt x="989048" y="735486"/>
                </a:cubicBezTo>
                <a:cubicBezTo>
                  <a:pt x="771551" y="740934"/>
                  <a:pt x="319076" y="732597"/>
                  <a:pt x="0" y="735486"/>
                </a:cubicBezTo>
                <a:cubicBezTo>
                  <a:pt x="-14880" y="612971"/>
                  <a:pt x="7280" y="491441"/>
                  <a:pt x="0" y="375098"/>
                </a:cubicBezTo>
                <a:cubicBezTo>
                  <a:pt x="-7280" y="258755"/>
                  <a:pt x="-16705" y="135196"/>
                  <a:pt x="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788258171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AT" sz="192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Grafik 11" descr="Taschenrechner Silhouette">
            <a:extLst>
              <a:ext uri="{FF2B5EF4-FFF2-40B4-BE49-F238E27FC236}">
                <a16:creationId xmlns:a16="http://schemas.microsoft.com/office/drawing/2014/main" id="{18852C80-183C-F614-ABCC-3FCD7C597B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2271" y="1377439"/>
            <a:ext cx="1084586" cy="10845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6D5C2F5A-F1A1-4901-4C02-77FD03C4597A}"/>
                  </a:ext>
                </a:extLst>
              </p:cNvPr>
              <p:cNvSpPr txBox="1"/>
              <p:nvPr/>
            </p:nvSpPr>
            <p:spPr>
              <a:xfrm>
                <a:off x="2592704" y="1682239"/>
                <a:ext cx="7555230" cy="4247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spcBef>
                    <a:spcPts val="72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de-DE" sz="2160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𝑁𝑜𝑚𝑖𝑛𝑎𝑙𝑧𝑖𝑛𝑠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] – [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𝐼𝑛𝑓𝑙𝑎𝑡𝑖𝑜𝑛𝑠𝑟𝑎𝑡𝑒</m:t>
                      </m:r>
                      <m:r>
                        <a:rPr lang="de-DE" sz="2160" i="1">
                          <a:latin typeface="Cambria Math" panose="02040503050406030204" pitchFamily="18" charset="0"/>
                        </a:rPr>
                        <m:t>] = 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[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𝑹𝒆𝒂𝒍𝒛𝒊𝒏𝒔</m:t>
                      </m:r>
                      <m:r>
                        <a:rPr lang="de-DE" sz="2160" b="1" i="1">
                          <a:latin typeface="Cambria Math" panose="02040503050406030204" pitchFamily="18" charset="0"/>
                        </a:rPr>
                        <m:t>]</m:t>
                      </m:r>
                    </m:oMath>
                  </m:oMathPara>
                </a14:m>
                <a:endParaRPr lang="de-AT" sz="120" b="1" i="1" dirty="0">
                  <a:latin typeface="Gadugi" panose="020B0502040204020203" pitchFamily="34" charset="0"/>
                  <a:ea typeface="Gadugi" panose="020B0502040204020203" pitchFamily="34" charset="0"/>
                </a:endParaRPr>
              </a:p>
            </p:txBody>
          </p:sp>
        </mc:Choice>
        <mc:Fallback xmlns="">
          <p:sp>
            <p:nvSpPr>
              <p:cNvPr id="13" name="Textfeld 12">
                <a:extLst>
                  <a:ext uri="{FF2B5EF4-FFF2-40B4-BE49-F238E27FC236}">
                    <a16:creationId xmlns:a16="http://schemas.microsoft.com/office/drawing/2014/main" id="{6D5C2F5A-F1A1-4901-4C02-77FD03C459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2704" y="1682239"/>
                <a:ext cx="7555230" cy="424732"/>
              </a:xfrm>
              <a:prstGeom prst="rect">
                <a:avLst/>
              </a:prstGeom>
              <a:blipFill>
                <a:blip r:embed="rId5"/>
                <a:stretch>
                  <a:fillRect b="-18571"/>
                </a:stretch>
              </a:blipFill>
            </p:spPr>
            <p:txBody>
              <a:bodyPr/>
              <a:lstStyle/>
              <a:p>
                <a:r>
                  <a:rPr lang="de-AT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feld 13">
            <a:extLst>
              <a:ext uri="{FF2B5EF4-FFF2-40B4-BE49-F238E27FC236}">
                <a16:creationId xmlns:a16="http://schemas.microsoft.com/office/drawing/2014/main" id="{82110630-EF17-F9B8-CFA8-9578CE2535F7}"/>
              </a:ext>
            </a:extLst>
          </p:cNvPr>
          <p:cNvSpPr txBox="1"/>
          <p:nvPr/>
        </p:nvSpPr>
        <p:spPr>
          <a:xfrm>
            <a:off x="1108570" y="6611505"/>
            <a:ext cx="8223617" cy="2400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sz="960" dirty="0">
                <a:solidFill>
                  <a:schemeClr val="bg1">
                    <a:lumMod val="50000"/>
                  </a:schemeClr>
                </a:solidFill>
                <a:cs typeface="Arial" panose="020B0604020202020204" pitchFamily="34" charset="0"/>
              </a:rPr>
              <a:t>Quelle: OeNB</a:t>
            </a:r>
          </a:p>
        </p:txBody>
      </p:sp>
      <p:sp>
        <p:nvSpPr>
          <p:cNvPr id="3" name="Rechteck 2">
            <a:extLst>
              <a:ext uri="{FF2B5EF4-FFF2-40B4-BE49-F238E27FC236}">
                <a16:creationId xmlns:a16="http://schemas.microsoft.com/office/drawing/2014/main" id="{A40A71C3-3FD0-3C9A-74E6-FD860674E0E7}"/>
              </a:ext>
            </a:extLst>
          </p:cNvPr>
          <p:cNvSpPr/>
          <p:nvPr/>
        </p:nvSpPr>
        <p:spPr>
          <a:xfrm>
            <a:off x="472502" y="2555318"/>
            <a:ext cx="3285582" cy="2338229"/>
          </a:xfrm>
          <a:custGeom>
            <a:avLst/>
            <a:gdLst>
              <a:gd name="connsiteX0" fmla="*/ 0 w 3285582"/>
              <a:gd name="connsiteY0" fmla="*/ 0 h 2338229"/>
              <a:gd name="connsiteX1" fmla="*/ 449030 w 3285582"/>
              <a:gd name="connsiteY1" fmla="*/ 0 h 2338229"/>
              <a:gd name="connsiteX2" fmla="*/ 1062338 w 3285582"/>
              <a:gd name="connsiteY2" fmla="*/ 0 h 2338229"/>
              <a:gd name="connsiteX3" fmla="*/ 1609935 w 3285582"/>
              <a:gd name="connsiteY3" fmla="*/ 0 h 2338229"/>
              <a:gd name="connsiteX4" fmla="*/ 2124676 w 3285582"/>
              <a:gd name="connsiteY4" fmla="*/ 0 h 2338229"/>
              <a:gd name="connsiteX5" fmla="*/ 2705129 w 3285582"/>
              <a:gd name="connsiteY5" fmla="*/ 0 h 2338229"/>
              <a:gd name="connsiteX6" fmla="*/ 3285582 w 3285582"/>
              <a:gd name="connsiteY6" fmla="*/ 0 h 2338229"/>
              <a:gd name="connsiteX7" fmla="*/ 3285582 w 3285582"/>
              <a:gd name="connsiteY7" fmla="*/ 514410 h 2338229"/>
              <a:gd name="connsiteX8" fmla="*/ 3285582 w 3285582"/>
              <a:gd name="connsiteY8" fmla="*/ 1098968 h 2338229"/>
              <a:gd name="connsiteX9" fmla="*/ 3285582 w 3285582"/>
              <a:gd name="connsiteY9" fmla="*/ 1730289 h 2338229"/>
              <a:gd name="connsiteX10" fmla="*/ 3285582 w 3285582"/>
              <a:gd name="connsiteY10" fmla="*/ 2338229 h 2338229"/>
              <a:gd name="connsiteX11" fmla="*/ 2737985 w 3285582"/>
              <a:gd name="connsiteY11" fmla="*/ 2338229 h 2338229"/>
              <a:gd name="connsiteX12" fmla="*/ 2223244 w 3285582"/>
              <a:gd name="connsiteY12" fmla="*/ 2338229 h 2338229"/>
              <a:gd name="connsiteX13" fmla="*/ 1708503 w 3285582"/>
              <a:gd name="connsiteY13" fmla="*/ 2338229 h 2338229"/>
              <a:gd name="connsiteX14" fmla="*/ 1095194 w 3285582"/>
              <a:gd name="connsiteY14" fmla="*/ 2338229 h 2338229"/>
              <a:gd name="connsiteX15" fmla="*/ 646164 w 3285582"/>
              <a:gd name="connsiteY15" fmla="*/ 2338229 h 2338229"/>
              <a:gd name="connsiteX16" fmla="*/ 0 w 3285582"/>
              <a:gd name="connsiteY16" fmla="*/ 2338229 h 2338229"/>
              <a:gd name="connsiteX17" fmla="*/ 0 w 3285582"/>
              <a:gd name="connsiteY17" fmla="*/ 1823819 h 2338229"/>
              <a:gd name="connsiteX18" fmla="*/ 0 w 3285582"/>
              <a:gd name="connsiteY18" fmla="*/ 1286026 h 2338229"/>
              <a:gd name="connsiteX19" fmla="*/ 0 w 3285582"/>
              <a:gd name="connsiteY19" fmla="*/ 771616 h 2338229"/>
              <a:gd name="connsiteX20" fmla="*/ 0 w 3285582"/>
              <a:gd name="connsiteY20" fmla="*/ 0 h 233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3285582" h="2338229" fill="none" extrusionOk="0">
                <a:moveTo>
                  <a:pt x="0" y="0"/>
                </a:moveTo>
                <a:cubicBezTo>
                  <a:pt x="212264" y="-6423"/>
                  <a:pt x="327162" y="16059"/>
                  <a:pt x="449030" y="0"/>
                </a:cubicBezTo>
                <a:cubicBezTo>
                  <a:pt x="570898" y="-16059"/>
                  <a:pt x="911779" y="23113"/>
                  <a:pt x="1062338" y="0"/>
                </a:cubicBezTo>
                <a:cubicBezTo>
                  <a:pt x="1212897" y="-23113"/>
                  <a:pt x="1418294" y="3076"/>
                  <a:pt x="1609935" y="0"/>
                </a:cubicBezTo>
                <a:cubicBezTo>
                  <a:pt x="1801576" y="-3076"/>
                  <a:pt x="1891167" y="29372"/>
                  <a:pt x="2124676" y="0"/>
                </a:cubicBezTo>
                <a:cubicBezTo>
                  <a:pt x="2358185" y="-29372"/>
                  <a:pt x="2417367" y="46706"/>
                  <a:pt x="2705129" y="0"/>
                </a:cubicBezTo>
                <a:cubicBezTo>
                  <a:pt x="2992891" y="-46706"/>
                  <a:pt x="3150107" y="39782"/>
                  <a:pt x="3285582" y="0"/>
                </a:cubicBezTo>
                <a:cubicBezTo>
                  <a:pt x="3304696" y="113843"/>
                  <a:pt x="3284347" y="403658"/>
                  <a:pt x="3285582" y="514410"/>
                </a:cubicBezTo>
                <a:cubicBezTo>
                  <a:pt x="3286817" y="625162"/>
                  <a:pt x="3283437" y="926687"/>
                  <a:pt x="3285582" y="1098968"/>
                </a:cubicBezTo>
                <a:cubicBezTo>
                  <a:pt x="3287727" y="1271249"/>
                  <a:pt x="3222787" y="1482786"/>
                  <a:pt x="3285582" y="1730289"/>
                </a:cubicBezTo>
                <a:cubicBezTo>
                  <a:pt x="3348377" y="1977792"/>
                  <a:pt x="3227001" y="2103060"/>
                  <a:pt x="3285582" y="2338229"/>
                </a:cubicBezTo>
                <a:cubicBezTo>
                  <a:pt x="3155422" y="2374760"/>
                  <a:pt x="2879065" y="2303612"/>
                  <a:pt x="2737985" y="2338229"/>
                </a:cubicBezTo>
                <a:cubicBezTo>
                  <a:pt x="2596905" y="2372846"/>
                  <a:pt x="2390192" y="2299017"/>
                  <a:pt x="2223244" y="2338229"/>
                </a:cubicBezTo>
                <a:cubicBezTo>
                  <a:pt x="2056296" y="2377441"/>
                  <a:pt x="1962236" y="2326819"/>
                  <a:pt x="1708503" y="2338229"/>
                </a:cubicBezTo>
                <a:cubicBezTo>
                  <a:pt x="1454770" y="2349639"/>
                  <a:pt x="1285681" y="2323327"/>
                  <a:pt x="1095194" y="2338229"/>
                </a:cubicBezTo>
                <a:cubicBezTo>
                  <a:pt x="904707" y="2353131"/>
                  <a:pt x="838932" y="2320722"/>
                  <a:pt x="646164" y="2338229"/>
                </a:cubicBezTo>
                <a:cubicBezTo>
                  <a:pt x="453396" y="2355736"/>
                  <a:pt x="297699" y="2293067"/>
                  <a:pt x="0" y="2338229"/>
                </a:cubicBezTo>
                <a:cubicBezTo>
                  <a:pt x="-24159" y="2139603"/>
                  <a:pt x="5856" y="1942421"/>
                  <a:pt x="0" y="1823819"/>
                </a:cubicBezTo>
                <a:cubicBezTo>
                  <a:pt x="-5856" y="1705217"/>
                  <a:pt x="64198" y="1439481"/>
                  <a:pt x="0" y="1286026"/>
                </a:cubicBezTo>
                <a:cubicBezTo>
                  <a:pt x="-64198" y="1132571"/>
                  <a:pt x="27813" y="1012376"/>
                  <a:pt x="0" y="771616"/>
                </a:cubicBezTo>
                <a:cubicBezTo>
                  <a:pt x="-27813" y="530856"/>
                  <a:pt x="79293" y="194157"/>
                  <a:pt x="0" y="0"/>
                </a:cubicBezTo>
                <a:close/>
              </a:path>
              <a:path w="3285582" h="2338229" stroke="0" extrusionOk="0">
                <a:moveTo>
                  <a:pt x="0" y="0"/>
                </a:moveTo>
                <a:cubicBezTo>
                  <a:pt x="280250" y="-24332"/>
                  <a:pt x="438003" y="54759"/>
                  <a:pt x="613309" y="0"/>
                </a:cubicBezTo>
                <a:cubicBezTo>
                  <a:pt x="788615" y="-54759"/>
                  <a:pt x="1039507" y="68944"/>
                  <a:pt x="1193761" y="0"/>
                </a:cubicBezTo>
                <a:cubicBezTo>
                  <a:pt x="1348015" y="-68944"/>
                  <a:pt x="1506166" y="65194"/>
                  <a:pt x="1774214" y="0"/>
                </a:cubicBezTo>
                <a:cubicBezTo>
                  <a:pt x="2042262" y="-65194"/>
                  <a:pt x="2151013" y="43385"/>
                  <a:pt x="2321811" y="0"/>
                </a:cubicBezTo>
                <a:cubicBezTo>
                  <a:pt x="2492609" y="-43385"/>
                  <a:pt x="2606199" y="26066"/>
                  <a:pt x="2803697" y="0"/>
                </a:cubicBezTo>
                <a:cubicBezTo>
                  <a:pt x="3001195" y="-26066"/>
                  <a:pt x="3148112" y="38187"/>
                  <a:pt x="3285582" y="0"/>
                </a:cubicBezTo>
                <a:cubicBezTo>
                  <a:pt x="3339830" y="299995"/>
                  <a:pt x="3238315" y="428364"/>
                  <a:pt x="3285582" y="631322"/>
                </a:cubicBezTo>
                <a:cubicBezTo>
                  <a:pt x="3332849" y="834280"/>
                  <a:pt x="3242276" y="935755"/>
                  <a:pt x="3285582" y="1239261"/>
                </a:cubicBezTo>
                <a:cubicBezTo>
                  <a:pt x="3328888" y="1542767"/>
                  <a:pt x="3248340" y="1519561"/>
                  <a:pt x="3285582" y="1753672"/>
                </a:cubicBezTo>
                <a:cubicBezTo>
                  <a:pt x="3322824" y="1987783"/>
                  <a:pt x="3219278" y="2212751"/>
                  <a:pt x="3285582" y="2338229"/>
                </a:cubicBezTo>
                <a:cubicBezTo>
                  <a:pt x="3066382" y="2339559"/>
                  <a:pt x="2982924" y="2294273"/>
                  <a:pt x="2770841" y="2338229"/>
                </a:cubicBezTo>
                <a:cubicBezTo>
                  <a:pt x="2558758" y="2382185"/>
                  <a:pt x="2362338" y="2330177"/>
                  <a:pt x="2223244" y="2338229"/>
                </a:cubicBezTo>
                <a:cubicBezTo>
                  <a:pt x="2084150" y="2346281"/>
                  <a:pt x="1829213" y="2277181"/>
                  <a:pt x="1609935" y="2338229"/>
                </a:cubicBezTo>
                <a:cubicBezTo>
                  <a:pt x="1390657" y="2399277"/>
                  <a:pt x="1237711" y="2328837"/>
                  <a:pt x="1062338" y="2338229"/>
                </a:cubicBezTo>
                <a:cubicBezTo>
                  <a:pt x="886965" y="2347621"/>
                  <a:pt x="751877" y="2328151"/>
                  <a:pt x="613309" y="2338229"/>
                </a:cubicBezTo>
                <a:cubicBezTo>
                  <a:pt x="474741" y="2348307"/>
                  <a:pt x="144159" y="2274476"/>
                  <a:pt x="0" y="2338229"/>
                </a:cubicBezTo>
                <a:cubicBezTo>
                  <a:pt x="-5033" y="2137368"/>
                  <a:pt x="5218" y="1977719"/>
                  <a:pt x="0" y="1730289"/>
                </a:cubicBezTo>
                <a:cubicBezTo>
                  <a:pt x="-5218" y="1482859"/>
                  <a:pt x="58377" y="1378053"/>
                  <a:pt x="0" y="1192497"/>
                </a:cubicBezTo>
                <a:cubicBezTo>
                  <a:pt x="-58377" y="1006941"/>
                  <a:pt x="41393" y="835291"/>
                  <a:pt x="0" y="631322"/>
                </a:cubicBezTo>
                <a:cubicBezTo>
                  <a:pt x="-41393" y="427353"/>
                  <a:pt x="21656" y="210040"/>
                  <a:pt x="0" y="0"/>
                </a:cubicBezTo>
                <a:close/>
              </a:path>
            </a:pathLst>
          </a:custGeom>
          <a:solidFill>
            <a:srgbClr val="E2F0D9"/>
          </a:solidFill>
          <a:ln>
            <a:solidFill>
              <a:srgbClr val="548235"/>
            </a:solidFill>
            <a:extLst>
              <a:ext uri="{C807C97D-BFC1-408E-A445-0C87EB9F89A2}">
                <ask:lineSketchStyleProps xmlns:ask="http://schemas.microsoft.com/office/drawing/2018/sketchyshapes" sd="2314391249">
                  <a:prstGeom prst="rect">
                    <a:avLst/>
                  </a:prstGeom>
                  <ask:type>
                    <ask:lineSketchScribble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dirty="0">
                <a:solidFill>
                  <a:schemeClr val="tx1"/>
                </a:solidFill>
              </a:rPr>
              <a:t>Der </a:t>
            </a:r>
            <a:r>
              <a:rPr lang="de-AT" b="1" dirty="0">
                <a:solidFill>
                  <a:schemeClr val="tx1"/>
                </a:solidFill>
              </a:rPr>
              <a:t>Realzins</a:t>
            </a:r>
            <a:r>
              <a:rPr lang="de-AT" dirty="0">
                <a:solidFill>
                  <a:schemeClr val="tx1"/>
                </a:solidFill>
              </a:rPr>
              <a:t> zeigt, wie viel Zinsen nach Abzug der Inflation tatsächlich übrig bleiben und gibt damit an, ob sich Sparen oder Investieren real lohnt.</a:t>
            </a:r>
          </a:p>
        </p:txBody>
      </p:sp>
    </p:spTree>
    <p:extLst>
      <p:ext uri="{BB962C8B-B14F-4D97-AF65-F5344CB8AC3E}">
        <p14:creationId xmlns:p14="http://schemas.microsoft.com/office/powerpoint/2010/main" val="2469794964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595324AF558A4644A44B7A3BBA3F768F" ma:contentTypeVersion="19" ma:contentTypeDescription="Ein neues Dokument erstellen." ma:contentTypeScope="" ma:versionID="0b19a1a682f2822feb727551d897a72a">
  <xsd:schema xmlns:xsd="http://www.w3.org/2001/XMLSchema" xmlns:xs="http://www.w3.org/2001/XMLSchema" xmlns:p="http://schemas.microsoft.com/office/2006/metadata/properties" xmlns:ns2="f799415d-695a-4815-bd71-e216a568b99c" xmlns:ns3="698a1803-52f3-4d4f-bff9-093c0d5dc281" targetNamespace="http://schemas.microsoft.com/office/2006/metadata/properties" ma:root="true" ma:fieldsID="b5da3d9658db36d04995aaea354189f4" ns2:_="" ns3:_="">
    <xsd:import namespace="f799415d-695a-4815-bd71-e216a568b99c"/>
    <xsd:import namespace="698a1803-52f3-4d4f-bff9-093c0d5dc28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99415d-695a-4815-bd71-e216a568b9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20fdfe7a-b997-4e3a-99a3-6274e578001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8a1803-52f3-4d4f-bff9-093c0d5dc28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e0198f83-c038-448f-a28e-b8faf4838776}" ma:internalName="TaxCatchAll" ma:showField="CatchAllData" ma:web="698a1803-52f3-4d4f-bff9-093c0d5dc28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f799415d-695a-4815-bd71-e216a568b99c">
      <Terms xmlns="http://schemas.microsoft.com/office/infopath/2007/PartnerControls"/>
    </lcf76f155ced4ddcb4097134ff3c332f>
    <TaxCatchAll xmlns="698a1803-52f3-4d4f-bff9-093c0d5dc281" xsi:nil="true"/>
  </documentManagement>
</p:properties>
</file>

<file path=customXml/itemProps1.xml><?xml version="1.0" encoding="utf-8"?>
<ds:datastoreItem xmlns:ds="http://schemas.openxmlformats.org/officeDocument/2006/customXml" ds:itemID="{8F490769-AAAF-4DE6-953B-3AA919F7BBF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799415d-695a-4815-bd71-e216a568b99c"/>
    <ds:schemaRef ds:uri="698a1803-52f3-4d4f-bff9-093c0d5dc28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5DAA66F-FE7F-489A-A927-58D5D6A2C03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70FB08-8C76-44EF-9BAF-79384DBD6DD0}">
  <ds:schemaRefs>
    <ds:schemaRef ds:uri="http://schemas.microsoft.com/office/2006/metadata/properties"/>
    <ds:schemaRef ds:uri="http://schemas.microsoft.com/office/infopath/2007/PartnerControls"/>
    <ds:schemaRef ds:uri="f799415d-695a-4815-bd71-e216a568b99c"/>
    <ds:schemaRef ds:uri="698a1803-52f3-4d4f-bff9-093c0d5dc281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2029</Words>
  <Application>Microsoft Office PowerPoint</Application>
  <PresentationFormat>Breitbild</PresentationFormat>
  <Paragraphs>491</Paragraphs>
  <Slides>46</Slides>
  <Notes>11</Notes>
  <HiddenSlides>10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46</vt:i4>
      </vt:variant>
    </vt:vector>
  </HeadingPairs>
  <TitlesOfParts>
    <vt:vector size="53" baseType="lpstr">
      <vt:lpstr>Arial</vt:lpstr>
      <vt:lpstr>Calibri</vt:lpstr>
      <vt:lpstr>Calibri Light</vt:lpstr>
      <vt:lpstr>Cambria Math</vt:lpstr>
      <vt:lpstr>Gadugi</vt:lpstr>
      <vt:lpstr>Rastanty Cortez</vt:lpstr>
      <vt:lpstr>1_Office</vt:lpstr>
      <vt:lpstr>Lernstrecke 3: Geld und Finanzinstrumente</vt:lpstr>
      <vt:lpstr>Mentimeter-Umfrage</vt:lpstr>
      <vt:lpstr>Tauschwert des Geldes</vt:lpstr>
      <vt:lpstr>Inflation</vt:lpstr>
      <vt:lpstr>Preis für eine Kugel Eis in Österreich</vt:lpstr>
      <vt:lpstr>PowerPoint-Präsentation</vt:lpstr>
      <vt:lpstr>Realzins</vt:lpstr>
      <vt:lpstr>Realzins</vt:lpstr>
      <vt:lpstr>Inflation und Zinsen</vt:lpstr>
      <vt:lpstr>Inflation und Zinsen</vt:lpstr>
      <vt:lpstr>Sparen und Investieren – meine Werte</vt:lpstr>
      <vt:lpstr>Anlagedreieck</vt:lpstr>
      <vt:lpstr>Zusammenhang Ertrag und Risiko </vt:lpstr>
      <vt:lpstr>Sparkonto</vt:lpstr>
      <vt:lpstr>Sparkonto</vt:lpstr>
      <vt:lpstr>Anleihen</vt:lpstr>
      <vt:lpstr>Anleihen</vt:lpstr>
      <vt:lpstr>Aktien</vt:lpstr>
      <vt:lpstr>Aktien</vt:lpstr>
      <vt:lpstr>OMV Kurs-Chart</vt:lpstr>
      <vt:lpstr>Immobilie</vt:lpstr>
      <vt:lpstr>Krypto-Assets</vt:lpstr>
      <vt:lpstr>Gold</vt:lpstr>
      <vt:lpstr>Persönliche Risikoeinschätzung</vt:lpstr>
      <vt:lpstr>Umfrage</vt:lpstr>
      <vt:lpstr>Umfrage</vt:lpstr>
      <vt:lpstr>Diversifikation</vt:lpstr>
      <vt:lpstr>Diversifikation</vt:lpstr>
      <vt:lpstr>(Investment-)Fonds</vt:lpstr>
      <vt:lpstr>(Investment-)Fonds</vt:lpstr>
      <vt:lpstr>ETF (Exchange Traded Funds)</vt:lpstr>
      <vt:lpstr>ETF (Exchange Traded Funds)</vt:lpstr>
      <vt:lpstr>Austausch im Zirkel</vt:lpstr>
      <vt:lpstr>Austausch im Zirkel – Runde 1</vt:lpstr>
      <vt:lpstr>Austausch im Zirkel – Runde 2</vt:lpstr>
      <vt:lpstr>Austausch im Zirkel – Runde 3</vt:lpstr>
      <vt:lpstr>Austausch im Zirkel – Runde 4</vt:lpstr>
      <vt:lpstr>PowerPoint-Präsentation</vt:lpstr>
      <vt:lpstr>Realzins</vt:lpstr>
      <vt:lpstr>Realzins</vt:lpstr>
      <vt:lpstr>Inflation und Zinsen</vt:lpstr>
      <vt:lpstr>Sparen und Investieren – meine Werte</vt:lpstr>
      <vt:lpstr>Anlagedreieck</vt:lpstr>
      <vt:lpstr>Zusammenhang Ertrag und Risiko </vt:lpstr>
      <vt:lpstr>Zusammenhang Ertrag und Risiko </vt:lpstr>
      <vt:lpstr>Persönliche Risikoeinschätzung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2025-07-08T12:49:11Z</dcterms:created>
  <dcterms:modified xsi:type="dcterms:W3CDTF">2025-08-26T12:17:32Z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0x010100595324AF558A4644A44B7A3BBA3F768F</vt:lpwstr>
  </property>
</Properties>
</file>